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Lst>
  <p:sldIdLst>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309"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Lst>
  <p:sldSz cx="15337155" cy="10476865"/>
  <p:notesSz cx="6858000" cy="9144000"/>
  <p:custDataLst>
    <p:tags r:id="rId59"/>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tags" Target="tags/tag5.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51"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66.jpeg"/><Relationship Id="rId8" Type="http://schemas.openxmlformats.org/officeDocument/2006/relationships/image" Target="../media/image65.jpeg"/><Relationship Id="rId7" Type="http://schemas.openxmlformats.org/officeDocument/2006/relationships/image" Target="../media/image64.jpeg"/><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 Id="rId3" Type="http://schemas.openxmlformats.org/officeDocument/2006/relationships/image" Target="../media/image60.jpeg"/><Relationship Id="rId2" Type="http://schemas.openxmlformats.org/officeDocument/2006/relationships/image" Target="../media/image59.jpeg"/><Relationship Id="rId10" Type="http://schemas.openxmlformats.org/officeDocument/2006/relationships/slideLayout" Target="../slideLayouts/slideLayout1.xml"/><Relationship Id="rId1" Type="http://schemas.openxmlformats.org/officeDocument/2006/relationships/image" Target="../media/image58.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8.jpeg"/><Relationship Id="rId1" Type="http://schemas.openxmlformats.org/officeDocument/2006/relationships/image" Target="../media/image6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0.jpeg"/><Relationship Id="rId1" Type="http://schemas.openxmlformats.org/officeDocument/2006/relationships/image" Target="../media/image69.jpeg"/></Relationships>
</file>

<file path=ppt/slides/_rels/slide14.xml.rels><?xml version="1.0" encoding="UTF-8" standalone="yes"?>
<Relationships xmlns="http://schemas.openxmlformats.org/package/2006/relationships"><Relationship Id="rId9" Type="http://schemas.openxmlformats.org/officeDocument/2006/relationships/image" Target="../media/image79.jpeg"/><Relationship Id="rId8" Type="http://schemas.openxmlformats.org/officeDocument/2006/relationships/image" Target="../media/image78.jpeg"/><Relationship Id="rId7" Type="http://schemas.openxmlformats.org/officeDocument/2006/relationships/image" Target="../media/image77.jpeg"/><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 Id="rId3" Type="http://schemas.openxmlformats.org/officeDocument/2006/relationships/image" Target="../media/image73.jpeg"/><Relationship Id="rId2" Type="http://schemas.openxmlformats.org/officeDocument/2006/relationships/image" Target="../media/image72.jpeg"/><Relationship Id="rId11" Type="http://schemas.openxmlformats.org/officeDocument/2006/relationships/slideLayout" Target="../slideLayouts/slideLayout1.xml"/><Relationship Id="rId10" Type="http://schemas.openxmlformats.org/officeDocument/2006/relationships/image" Target="../media/image80.jpeg"/><Relationship Id="rId1" Type="http://schemas.openxmlformats.org/officeDocument/2006/relationships/image" Target="../media/image7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2.jpeg"/><Relationship Id="rId1" Type="http://schemas.openxmlformats.org/officeDocument/2006/relationships/image" Target="../media/image81.jpe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image" Target="../media/image83.jpe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3.xml"/><Relationship Id="rId7" Type="http://schemas.openxmlformats.org/officeDocument/2006/relationships/image" Target="../media/image95.jpeg"/><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image" Target="../media/image89.jpe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0.jpeg"/><Relationship Id="rId4" Type="http://schemas.openxmlformats.org/officeDocument/2006/relationships/image" Target="../media/image99.jpeg"/><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image" Target="../media/image96.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image" Target="../media/image101.jpeg"/></Relationships>
</file>

<file path=ppt/slides/_rels/slide2.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image" Target="../media/image10.jpeg"/><Relationship Id="rId7" Type="http://schemas.openxmlformats.org/officeDocument/2006/relationships/image" Target="../media/image9.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10.jpeg"/><Relationship Id="rId6" Type="http://schemas.openxmlformats.org/officeDocument/2006/relationships/image" Target="../media/image109.jpeg"/><Relationship Id="rId5" Type="http://schemas.openxmlformats.org/officeDocument/2006/relationships/image" Target="../media/image108.jpeg"/><Relationship Id="rId4" Type="http://schemas.openxmlformats.org/officeDocument/2006/relationships/image" Target="../media/image107.jpeg"/><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image" Target="../media/image104.jpeg"/></Relationships>
</file>

<file path=ppt/slides/_rels/slide21.xml.rels><?xml version="1.0" encoding="UTF-8" standalone="yes"?>
<Relationships xmlns="http://schemas.openxmlformats.org/package/2006/relationships"><Relationship Id="rId9" Type="http://schemas.openxmlformats.org/officeDocument/2006/relationships/image" Target="../media/image119.jpeg"/><Relationship Id="rId8" Type="http://schemas.openxmlformats.org/officeDocument/2006/relationships/image" Target="../media/image118.jpeg"/><Relationship Id="rId7" Type="http://schemas.openxmlformats.org/officeDocument/2006/relationships/image" Target="../media/image117.jpeg"/><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jpeg"/><Relationship Id="rId3" Type="http://schemas.openxmlformats.org/officeDocument/2006/relationships/image" Target="../media/image113.jpeg"/><Relationship Id="rId2" Type="http://schemas.openxmlformats.org/officeDocument/2006/relationships/image" Target="../media/image112.jpeg"/><Relationship Id="rId11" Type="http://schemas.openxmlformats.org/officeDocument/2006/relationships/slideLayout" Target="../slideLayouts/slideLayout1.xml"/><Relationship Id="rId10" Type="http://schemas.openxmlformats.org/officeDocument/2006/relationships/image" Target="../media/image120.jpeg"/><Relationship Id="rId1" Type="http://schemas.openxmlformats.org/officeDocument/2006/relationships/image" Target="../media/image1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2.jpeg"/><Relationship Id="rId1" Type="http://schemas.openxmlformats.org/officeDocument/2006/relationships/image" Target="../media/image121.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2.jpeg"/><Relationship Id="rId2" Type="http://schemas.openxmlformats.org/officeDocument/2006/relationships/tags" Target="../tags/tag4.xml"/><Relationship Id="rId1" Type="http://schemas.openxmlformats.org/officeDocument/2006/relationships/image" Target="../media/image121.jpe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29.jpeg"/><Relationship Id="rId6" Type="http://schemas.openxmlformats.org/officeDocument/2006/relationships/image" Target="../media/image128.jpeg"/><Relationship Id="rId5" Type="http://schemas.openxmlformats.org/officeDocument/2006/relationships/image" Target="../media/image127.jpeg"/><Relationship Id="rId4" Type="http://schemas.openxmlformats.org/officeDocument/2006/relationships/image" Target="../media/image126.jpeg"/><Relationship Id="rId3" Type="http://schemas.openxmlformats.org/officeDocument/2006/relationships/image" Target="../media/image125.jpeg"/><Relationship Id="rId2" Type="http://schemas.openxmlformats.org/officeDocument/2006/relationships/image" Target="../media/image124.jpeg"/><Relationship Id="rId1" Type="http://schemas.openxmlformats.org/officeDocument/2006/relationships/image" Target="../media/image123.jpe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35.jpeg"/><Relationship Id="rId5" Type="http://schemas.openxmlformats.org/officeDocument/2006/relationships/image" Target="../media/image134.jpeg"/><Relationship Id="rId4" Type="http://schemas.openxmlformats.org/officeDocument/2006/relationships/image" Target="../media/image133.jpeg"/><Relationship Id="rId3" Type="http://schemas.openxmlformats.org/officeDocument/2006/relationships/image" Target="../media/image132.jpeg"/><Relationship Id="rId2" Type="http://schemas.openxmlformats.org/officeDocument/2006/relationships/image" Target="../media/image131.jpeg"/><Relationship Id="rId1" Type="http://schemas.openxmlformats.org/officeDocument/2006/relationships/image" Target="../media/image130.jpe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39.jpeg"/><Relationship Id="rId3" Type="http://schemas.openxmlformats.org/officeDocument/2006/relationships/image" Target="../media/image138.jpeg"/><Relationship Id="rId2" Type="http://schemas.openxmlformats.org/officeDocument/2006/relationships/image" Target="../media/image137.jpeg"/><Relationship Id="rId1" Type="http://schemas.openxmlformats.org/officeDocument/2006/relationships/image" Target="../media/image136.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1.jpeg"/><Relationship Id="rId1" Type="http://schemas.openxmlformats.org/officeDocument/2006/relationships/image" Target="../media/image140.jpeg"/></Relationships>
</file>

<file path=ppt/slides/_rels/slide29.xml.rels><?xml version="1.0" encoding="UTF-8" standalone="yes"?>
<Relationships xmlns="http://schemas.openxmlformats.org/package/2006/relationships"><Relationship Id="rId9" Type="http://schemas.openxmlformats.org/officeDocument/2006/relationships/image" Target="../media/image150.jpeg"/><Relationship Id="rId8" Type="http://schemas.openxmlformats.org/officeDocument/2006/relationships/image" Target="../media/image149.jpeg"/><Relationship Id="rId7" Type="http://schemas.openxmlformats.org/officeDocument/2006/relationships/image" Target="../media/image148.jpeg"/><Relationship Id="rId6" Type="http://schemas.openxmlformats.org/officeDocument/2006/relationships/image" Target="../media/image147.jpeg"/><Relationship Id="rId5" Type="http://schemas.openxmlformats.org/officeDocument/2006/relationships/image" Target="../media/image146.jpeg"/><Relationship Id="rId4" Type="http://schemas.openxmlformats.org/officeDocument/2006/relationships/image" Target="../media/image145.jpeg"/><Relationship Id="rId3" Type="http://schemas.openxmlformats.org/officeDocument/2006/relationships/image" Target="../media/image144.jpeg"/><Relationship Id="rId2" Type="http://schemas.openxmlformats.org/officeDocument/2006/relationships/image" Target="../media/image143.jpeg"/><Relationship Id="rId10" Type="http://schemas.openxmlformats.org/officeDocument/2006/relationships/slideLayout" Target="../slideLayouts/slideLayout1.xml"/><Relationship Id="rId1" Type="http://schemas.openxmlformats.org/officeDocument/2006/relationships/image" Target="../media/image142.jpeg"/></Relationships>
</file>

<file path=ppt/slides/_rels/slide3.xml.rels><?xml version="1.0" encoding="UTF-8" standalone="yes"?>
<Relationships xmlns="http://schemas.openxmlformats.org/package/2006/relationships"><Relationship Id="rId9" Type="http://schemas.openxmlformats.org/officeDocument/2006/relationships/image" Target="../media/image20.jpeg"/><Relationship Id="rId8" Type="http://schemas.openxmlformats.org/officeDocument/2006/relationships/image" Target="../media/image19.jpeg"/><Relationship Id="rId7" Type="http://schemas.openxmlformats.org/officeDocument/2006/relationships/image" Target="../media/image18.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9" Type="http://schemas.openxmlformats.org/officeDocument/2006/relationships/slideLayout" Target="../slideLayouts/slideLayout1.xml"/><Relationship Id="rId18" Type="http://schemas.openxmlformats.org/officeDocument/2006/relationships/tags" Target="../tags/tag1.xml"/><Relationship Id="rId17" Type="http://schemas.openxmlformats.org/officeDocument/2006/relationships/image" Target="../media/image28.jpeg"/><Relationship Id="rId16" Type="http://schemas.openxmlformats.org/officeDocument/2006/relationships/image" Target="../media/image27.jpeg"/><Relationship Id="rId15" Type="http://schemas.openxmlformats.org/officeDocument/2006/relationships/image" Target="../media/image26.jpeg"/><Relationship Id="rId14" Type="http://schemas.openxmlformats.org/officeDocument/2006/relationships/image" Target="../media/image25.jpeg"/><Relationship Id="rId13" Type="http://schemas.openxmlformats.org/officeDocument/2006/relationships/image" Target="../media/image24.jpeg"/><Relationship Id="rId12" Type="http://schemas.openxmlformats.org/officeDocument/2006/relationships/image" Target="../media/image23.jpeg"/><Relationship Id="rId11" Type="http://schemas.openxmlformats.org/officeDocument/2006/relationships/image" Target="../media/image22.jpeg"/><Relationship Id="rId10" Type="http://schemas.openxmlformats.org/officeDocument/2006/relationships/image" Target="../media/image21.jpeg"/><Relationship Id="rId1" Type="http://schemas.openxmlformats.org/officeDocument/2006/relationships/image" Target="../media/image12.jpeg"/></Relationships>
</file>

<file path=ppt/slides/_rels/slide30.xml.rels><?xml version="1.0" encoding="UTF-8" standalone="yes"?>
<Relationships xmlns="http://schemas.openxmlformats.org/package/2006/relationships"><Relationship Id="rId9" Type="http://schemas.openxmlformats.org/officeDocument/2006/relationships/image" Target="../media/image159.jpeg"/><Relationship Id="rId8" Type="http://schemas.openxmlformats.org/officeDocument/2006/relationships/image" Target="../media/image158.jpeg"/><Relationship Id="rId7" Type="http://schemas.openxmlformats.org/officeDocument/2006/relationships/image" Target="../media/image157.jpeg"/><Relationship Id="rId6" Type="http://schemas.openxmlformats.org/officeDocument/2006/relationships/image" Target="../media/image156.jpeg"/><Relationship Id="rId5" Type="http://schemas.openxmlformats.org/officeDocument/2006/relationships/image" Target="../media/image155.jpeg"/><Relationship Id="rId4" Type="http://schemas.openxmlformats.org/officeDocument/2006/relationships/image" Target="../media/image154.jpeg"/><Relationship Id="rId3" Type="http://schemas.openxmlformats.org/officeDocument/2006/relationships/image" Target="../media/image153.jpeg"/><Relationship Id="rId2" Type="http://schemas.openxmlformats.org/officeDocument/2006/relationships/image" Target="../media/image152.jpeg"/><Relationship Id="rId11" Type="http://schemas.openxmlformats.org/officeDocument/2006/relationships/slideLayout" Target="../slideLayouts/slideLayout1.xml"/><Relationship Id="rId10" Type="http://schemas.openxmlformats.org/officeDocument/2006/relationships/image" Target="../media/image160.jpeg"/><Relationship Id="rId1" Type="http://schemas.openxmlformats.org/officeDocument/2006/relationships/image" Target="../media/image151.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3.jpeg"/><Relationship Id="rId2" Type="http://schemas.openxmlformats.org/officeDocument/2006/relationships/image" Target="../media/image162.jpeg"/><Relationship Id="rId1" Type="http://schemas.openxmlformats.org/officeDocument/2006/relationships/image" Target="../media/image161.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5.jpeg"/><Relationship Id="rId1" Type="http://schemas.openxmlformats.org/officeDocument/2006/relationships/image" Target="../media/image164.jpeg"/></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72.jpeg"/><Relationship Id="rId6" Type="http://schemas.openxmlformats.org/officeDocument/2006/relationships/image" Target="../media/image171.jpeg"/><Relationship Id="rId5" Type="http://schemas.openxmlformats.org/officeDocument/2006/relationships/image" Target="../media/image170.jpeg"/><Relationship Id="rId4" Type="http://schemas.openxmlformats.org/officeDocument/2006/relationships/image" Target="../media/image169.jpeg"/><Relationship Id="rId3" Type="http://schemas.openxmlformats.org/officeDocument/2006/relationships/image" Target="../media/image168.jpeg"/><Relationship Id="rId2" Type="http://schemas.openxmlformats.org/officeDocument/2006/relationships/image" Target="../media/image167.jpeg"/><Relationship Id="rId1" Type="http://schemas.openxmlformats.org/officeDocument/2006/relationships/image" Target="../media/image166.jpeg"/></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79.jpeg"/><Relationship Id="rId6" Type="http://schemas.openxmlformats.org/officeDocument/2006/relationships/image" Target="../media/image178.jpeg"/><Relationship Id="rId5" Type="http://schemas.openxmlformats.org/officeDocument/2006/relationships/image" Target="../media/image177.jpeg"/><Relationship Id="rId4" Type="http://schemas.openxmlformats.org/officeDocument/2006/relationships/image" Target="../media/image176.jpeg"/><Relationship Id="rId3" Type="http://schemas.openxmlformats.org/officeDocument/2006/relationships/image" Target="../media/image175.jpeg"/><Relationship Id="rId2" Type="http://schemas.openxmlformats.org/officeDocument/2006/relationships/image" Target="../media/image174.jpeg"/><Relationship Id="rId1" Type="http://schemas.openxmlformats.org/officeDocument/2006/relationships/image" Target="../media/image173.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0.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2.jpeg"/><Relationship Id="rId1" Type="http://schemas.openxmlformats.org/officeDocument/2006/relationships/image" Target="../media/image181.jpeg"/></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87.jpeg"/><Relationship Id="rId4" Type="http://schemas.openxmlformats.org/officeDocument/2006/relationships/image" Target="../media/image186.jpeg"/><Relationship Id="rId3" Type="http://schemas.openxmlformats.org/officeDocument/2006/relationships/image" Target="../media/image185.jpeg"/><Relationship Id="rId2" Type="http://schemas.openxmlformats.org/officeDocument/2006/relationships/image" Target="../media/image184.jpeg"/><Relationship Id="rId1" Type="http://schemas.openxmlformats.org/officeDocument/2006/relationships/image" Target="../media/image183.jpe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90.jpeg"/><Relationship Id="rId2" Type="http://schemas.openxmlformats.org/officeDocument/2006/relationships/image" Target="../media/image189.jpeg"/><Relationship Id="rId1" Type="http://schemas.openxmlformats.org/officeDocument/2006/relationships/image" Target="../media/image188.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1.jpe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40.xml.rels><?xml version="1.0" encoding="UTF-8" standalone="yes"?>
<Relationships xmlns="http://schemas.openxmlformats.org/package/2006/relationships"><Relationship Id="rId9" Type="http://schemas.openxmlformats.org/officeDocument/2006/relationships/image" Target="../media/image200.jpeg"/><Relationship Id="rId8" Type="http://schemas.openxmlformats.org/officeDocument/2006/relationships/image" Target="../media/image199.jpeg"/><Relationship Id="rId7" Type="http://schemas.openxmlformats.org/officeDocument/2006/relationships/image" Target="../media/image198.jpeg"/><Relationship Id="rId6" Type="http://schemas.openxmlformats.org/officeDocument/2006/relationships/image" Target="../media/image197.jpeg"/><Relationship Id="rId5" Type="http://schemas.openxmlformats.org/officeDocument/2006/relationships/image" Target="../media/image196.jpeg"/><Relationship Id="rId4" Type="http://schemas.openxmlformats.org/officeDocument/2006/relationships/image" Target="../media/image195.jpeg"/><Relationship Id="rId3" Type="http://schemas.openxmlformats.org/officeDocument/2006/relationships/image" Target="../media/image194.jpeg"/><Relationship Id="rId2" Type="http://schemas.openxmlformats.org/officeDocument/2006/relationships/image" Target="../media/image193.jpeg"/><Relationship Id="rId12" Type="http://schemas.openxmlformats.org/officeDocument/2006/relationships/slideLayout" Target="../slideLayouts/slideLayout1.xml"/><Relationship Id="rId11" Type="http://schemas.openxmlformats.org/officeDocument/2006/relationships/image" Target="../media/image202.jpeg"/><Relationship Id="rId10" Type="http://schemas.openxmlformats.org/officeDocument/2006/relationships/image" Target="../media/image201.jpeg"/><Relationship Id="rId1" Type="http://schemas.openxmlformats.org/officeDocument/2006/relationships/image" Target="../media/image192.jpeg"/></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06.jpeg"/><Relationship Id="rId3" Type="http://schemas.openxmlformats.org/officeDocument/2006/relationships/image" Target="../media/image205.jpeg"/><Relationship Id="rId2" Type="http://schemas.openxmlformats.org/officeDocument/2006/relationships/image" Target="../media/image204.jpeg"/><Relationship Id="rId1" Type="http://schemas.openxmlformats.org/officeDocument/2006/relationships/image" Target="../media/image203.jpeg"/></Relationships>
</file>

<file path=ppt/slides/_rels/slide42.xml.rels><?xml version="1.0" encoding="UTF-8" standalone="yes"?>
<Relationships xmlns="http://schemas.openxmlformats.org/package/2006/relationships"><Relationship Id="rId9" Type="http://schemas.openxmlformats.org/officeDocument/2006/relationships/image" Target="../media/image215.jpeg"/><Relationship Id="rId8" Type="http://schemas.openxmlformats.org/officeDocument/2006/relationships/image" Target="../media/image214.jpeg"/><Relationship Id="rId7" Type="http://schemas.openxmlformats.org/officeDocument/2006/relationships/image" Target="../media/image213.jpeg"/><Relationship Id="rId6" Type="http://schemas.openxmlformats.org/officeDocument/2006/relationships/image" Target="../media/image212.jpeg"/><Relationship Id="rId5" Type="http://schemas.openxmlformats.org/officeDocument/2006/relationships/image" Target="../media/image211.jpeg"/><Relationship Id="rId4" Type="http://schemas.openxmlformats.org/officeDocument/2006/relationships/image" Target="../media/image210.jpeg"/><Relationship Id="rId3" Type="http://schemas.openxmlformats.org/officeDocument/2006/relationships/image" Target="../media/image209.jpeg"/><Relationship Id="rId2" Type="http://schemas.openxmlformats.org/officeDocument/2006/relationships/image" Target="../media/image208.jpeg"/><Relationship Id="rId16" Type="http://schemas.openxmlformats.org/officeDocument/2006/relationships/slideLayout" Target="../slideLayouts/slideLayout1.xml"/><Relationship Id="rId15" Type="http://schemas.openxmlformats.org/officeDocument/2006/relationships/image" Target="../media/image221.jpeg"/><Relationship Id="rId14" Type="http://schemas.openxmlformats.org/officeDocument/2006/relationships/image" Target="../media/image220.jpeg"/><Relationship Id="rId13" Type="http://schemas.openxmlformats.org/officeDocument/2006/relationships/image" Target="../media/image219.jpeg"/><Relationship Id="rId12" Type="http://schemas.openxmlformats.org/officeDocument/2006/relationships/image" Target="../media/image218.jpeg"/><Relationship Id="rId11" Type="http://schemas.openxmlformats.org/officeDocument/2006/relationships/image" Target="../media/image217.jpeg"/><Relationship Id="rId10" Type="http://schemas.openxmlformats.org/officeDocument/2006/relationships/image" Target="../media/image216.jpeg"/><Relationship Id="rId1" Type="http://schemas.openxmlformats.org/officeDocument/2006/relationships/image" Target="../media/image207.jpeg"/></Relationships>
</file>

<file path=ppt/slides/_rels/slide4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29.jpeg"/><Relationship Id="rId7" Type="http://schemas.openxmlformats.org/officeDocument/2006/relationships/image" Target="../media/image228.jpeg"/><Relationship Id="rId6" Type="http://schemas.openxmlformats.org/officeDocument/2006/relationships/image" Target="../media/image227.jpeg"/><Relationship Id="rId5" Type="http://schemas.openxmlformats.org/officeDocument/2006/relationships/image" Target="../media/image226.jpeg"/><Relationship Id="rId4" Type="http://schemas.openxmlformats.org/officeDocument/2006/relationships/image" Target="../media/image225.jpeg"/><Relationship Id="rId3" Type="http://schemas.openxmlformats.org/officeDocument/2006/relationships/image" Target="../media/image224.jpeg"/><Relationship Id="rId2" Type="http://schemas.openxmlformats.org/officeDocument/2006/relationships/image" Target="../media/image223.jpeg"/><Relationship Id="rId1" Type="http://schemas.openxmlformats.org/officeDocument/2006/relationships/image" Target="../media/image22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36.jpeg"/><Relationship Id="rId6" Type="http://schemas.openxmlformats.org/officeDocument/2006/relationships/image" Target="../media/image235.jpeg"/><Relationship Id="rId5" Type="http://schemas.openxmlformats.org/officeDocument/2006/relationships/image" Target="../media/image234.jpeg"/><Relationship Id="rId4" Type="http://schemas.openxmlformats.org/officeDocument/2006/relationships/image" Target="../media/image233.jpeg"/><Relationship Id="rId3" Type="http://schemas.openxmlformats.org/officeDocument/2006/relationships/image" Target="../media/image232.jpeg"/><Relationship Id="rId2" Type="http://schemas.openxmlformats.org/officeDocument/2006/relationships/image" Target="../media/image231.jpeg"/><Relationship Id="rId1" Type="http://schemas.openxmlformats.org/officeDocument/2006/relationships/image" Target="../media/image230.jpeg"/></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43.jpeg"/><Relationship Id="rId6" Type="http://schemas.openxmlformats.org/officeDocument/2006/relationships/image" Target="../media/image242.jpeg"/><Relationship Id="rId5" Type="http://schemas.openxmlformats.org/officeDocument/2006/relationships/image" Target="../media/image241.jpeg"/><Relationship Id="rId4" Type="http://schemas.openxmlformats.org/officeDocument/2006/relationships/image" Target="../media/image240.jpeg"/><Relationship Id="rId3" Type="http://schemas.openxmlformats.org/officeDocument/2006/relationships/image" Target="../media/image239.jpeg"/><Relationship Id="rId2" Type="http://schemas.openxmlformats.org/officeDocument/2006/relationships/image" Target="../media/image238.jpeg"/><Relationship Id="rId1" Type="http://schemas.openxmlformats.org/officeDocument/2006/relationships/image" Target="../media/image237.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4.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5.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6.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48.jpeg"/><Relationship Id="rId1" Type="http://schemas.openxmlformats.org/officeDocument/2006/relationships/image" Target="../media/image247.jpeg"/></Relationships>
</file>

<file path=ppt/slides/_rels/slide5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54.jpeg"/><Relationship Id="rId5" Type="http://schemas.openxmlformats.org/officeDocument/2006/relationships/image" Target="../media/image253.jpeg"/><Relationship Id="rId4" Type="http://schemas.openxmlformats.org/officeDocument/2006/relationships/image" Target="../media/image252.jpeg"/><Relationship Id="rId3" Type="http://schemas.openxmlformats.org/officeDocument/2006/relationships/image" Target="../media/image251.jpeg"/><Relationship Id="rId2" Type="http://schemas.openxmlformats.org/officeDocument/2006/relationships/image" Target="../media/image250.jpeg"/><Relationship Id="rId1" Type="http://schemas.openxmlformats.org/officeDocument/2006/relationships/image" Target="../media/image249.jpeg"/></Relationships>
</file>

<file path=ppt/slides/_rels/slide5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60.jpeg"/><Relationship Id="rId5" Type="http://schemas.openxmlformats.org/officeDocument/2006/relationships/image" Target="../media/image259.jpeg"/><Relationship Id="rId4" Type="http://schemas.openxmlformats.org/officeDocument/2006/relationships/image" Target="../media/image258.jpeg"/><Relationship Id="rId3" Type="http://schemas.openxmlformats.org/officeDocument/2006/relationships/image" Target="../media/image257.jpeg"/><Relationship Id="rId2" Type="http://schemas.openxmlformats.org/officeDocument/2006/relationships/image" Target="../media/image256.jpeg"/><Relationship Id="rId1" Type="http://schemas.openxmlformats.org/officeDocument/2006/relationships/image" Target="../media/image255.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1.jpeg"/><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slides/_rels/slide7.xml.rels><?xml version="1.0" encoding="UTF-8" standalone="yes"?>
<Relationships xmlns="http://schemas.openxmlformats.org/package/2006/relationships"><Relationship Id="rId9" Type="http://schemas.openxmlformats.org/officeDocument/2006/relationships/image" Target="../media/image50.jpeg"/><Relationship Id="rId8" Type="http://schemas.openxmlformats.org/officeDocument/2006/relationships/image" Target="../media/image49.jpeg"/><Relationship Id="rId7" Type="http://schemas.openxmlformats.org/officeDocument/2006/relationships/image" Target="../media/image48.jpeg"/><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3" Type="http://schemas.openxmlformats.org/officeDocument/2006/relationships/image" Target="../media/image44.jpeg"/><Relationship Id="rId2" Type="http://schemas.openxmlformats.org/officeDocument/2006/relationships/image" Target="../media/image43.jpeg"/><Relationship Id="rId11" Type="http://schemas.openxmlformats.org/officeDocument/2006/relationships/slideLayout" Target="../slideLayouts/slideLayout1.xml"/><Relationship Id="rId10" Type="http://schemas.openxmlformats.org/officeDocument/2006/relationships/tags" Target="../tags/tag2.xml"/><Relationship Id="rId1" Type="http://schemas.openxmlformats.org/officeDocument/2006/relationships/image" Target="../media/image42.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7.jpeg"/><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0" y="3474720"/>
            <a:ext cx="2042160" cy="6675120"/>
          </a:xfrm>
          <a:prstGeom prst="rect">
            <a:avLst/>
          </a:prstGeom>
        </p:spPr>
      </p:pic>
      <p:pic>
        <p:nvPicPr>
          <p:cNvPr id="3" name="图片 2"/>
          <p:cNvPicPr>
            <a:picLocks noChangeAspect="1"/>
          </p:cNvPicPr>
          <p:nvPr/>
        </p:nvPicPr>
        <p:blipFill>
          <a:blip r:embed="rId2"/>
          <a:stretch>
            <a:fillRect/>
          </a:stretch>
        </p:blipFill>
        <p:spPr>
          <a:xfrm>
            <a:off x="795528" y="3660648"/>
            <a:ext cx="6955536" cy="6489192"/>
          </a:xfrm>
          <a:prstGeom prst="rect">
            <a:avLst/>
          </a:prstGeom>
        </p:spPr>
      </p:pic>
      <p:sp>
        <p:nvSpPr>
          <p:cNvPr id="4" name="矩形 3"/>
          <p:cNvSpPr/>
          <p:nvPr/>
        </p:nvSpPr>
        <p:spPr>
          <a:xfrm>
            <a:off x="9324467" y="1810766"/>
            <a:ext cx="5007864" cy="4690872"/>
          </a:xfrm>
          <a:prstGeom prst="rect">
            <a:avLst/>
          </a:prstGeom>
          <a:solidFill>
            <a:srgbClr val="FFFFFF"/>
          </a:solidFill>
        </p:spPr>
        <p:txBody>
          <a:bodyPr lIns="0" tIns="0" rIns="0" bIns="0">
            <a:noAutofit/>
          </a:bodyPr>
          <a:p>
            <a:pPr indent="0">
              <a:spcAft>
                <a:spcPts val="210"/>
              </a:spcAft>
            </a:pPr>
            <a:r>
              <a:rPr lang="en-US" sz="2600" b="1">
                <a:solidFill>
                  <a:srgbClr val="4D4E50"/>
                </a:solidFill>
                <a:latin typeface="Tahoma" panose="020B0604030504040204"/>
              </a:rPr>
              <a:t>Профиль компании</a:t>
            </a:r>
            <a:endParaRPr lang="en-US" sz="2600" b="1">
              <a:solidFill>
                <a:srgbClr val="4D4E50"/>
              </a:solidFill>
              <a:latin typeface="Tahoma" panose="020B0604030504040204"/>
            </a:endParaRPr>
          </a:p>
          <a:p>
            <a:pPr indent="0">
              <a:spcAft>
                <a:spcPts val="210"/>
              </a:spcAft>
            </a:pPr>
            <a:r>
              <a:rPr lang="en-US" sz="900">
                <a:solidFill>
                  <a:srgbClr val="BC3430"/>
                </a:solidFill>
                <a:latin typeface="Tahoma" panose="020B0604030504040204"/>
              </a:rPr>
              <a:t>»»»»»</a:t>
            </a:r>
            <a:endParaRPr lang="en-US" sz="900">
              <a:solidFill>
                <a:srgbClr val="BC3430"/>
              </a:solidFill>
              <a:latin typeface="Tahoma" panose="020B0604030504040204"/>
            </a:endParaRPr>
          </a:p>
          <a:p>
            <a:pPr indent="0" algn="just">
              <a:lnSpc>
                <a:spcPct val="158000"/>
              </a:lnSpc>
              <a:spcAft>
                <a:spcPts val="210"/>
              </a:spcAft>
            </a:pPr>
            <a:r>
              <a:rPr lang="en-US" sz="900">
                <a:solidFill>
                  <a:srgbClr val="4D4E50"/>
                </a:solidFill>
                <a:latin typeface="Times New Roman" panose="02020603050405020304" charset="0"/>
                <a:cs typeface="Times New Roman" panose="02020603050405020304" charset="0"/>
              </a:rPr>
              <a:t>Наша компания является национальным специализированным предприятием нового малого гиганта, сосредоточенным в области средних и высококлассных станков с ЧПУ. Мы предоставляем ЧПУ-интеллектуальное оборудование и техническую поддержку для стратегических промышленных кластеров, таких как аэрокосмическая отрасль, океанская инженерия, железнодорожный транспорт, автомобильная промышленность, полупроводники и потребительская электроника.</a:t>
            </a:r>
            <a:endParaRPr lang="en-US" sz="900">
              <a:solidFill>
                <a:srgbClr val="4D4E50"/>
              </a:solidFill>
              <a:latin typeface="Times New Roman" panose="02020603050405020304" charset="0"/>
              <a:cs typeface="Times New Roman" panose="02020603050405020304" charset="0"/>
            </a:endParaRPr>
          </a:p>
          <a:p>
            <a:pPr indent="0" algn="just">
              <a:lnSpc>
                <a:spcPct val="158000"/>
              </a:lnSpc>
              <a:spcAft>
                <a:spcPts val="210"/>
              </a:spcAft>
            </a:pPr>
            <a:endParaRPr lang="en-US" sz="900">
              <a:solidFill>
                <a:srgbClr val="4D4E50"/>
              </a:solidFill>
              <a:latin typeface="Times New Roman" panose="02020603050405020304" charset="0"/>
              <a:cs typeface="Times New Roman" panose="02020603050405020304" charset="0"/>
            </a:endParaRPr>
          </a:p>
          <a:p>
            <a:pPr indent="0" algn="just">
              <a:lnSpc>
                <a:spcPct val="158000"/>
              </a:lnSpc>
              <a:spcAft>
                <a:spcPts val="210"/>
              </a:spcAft>
            </a:pPr>
            <a:r>
              <a:rPr lang="en-US" sz="900">
                <a:solidFill>
                  <a:srgbClr val="4D4E50"/>
                </a:solidFill>
                <a:latin typeface="Times New Roman" panose="02020603050405020304" charset="0"/>
                <a:cs typeface="Times New Roman" panose="02020603050405020304" charset="0"/>
              </a:rPr>
              <a:t>У нас есть сильные возможности в области исследований и разработок, производства и поставки. Головной офис находится в Дунгуане, провинция Гуандун, а также у нас есть центры исследований и разработок и базы производства в Нанкине, провинция Цзянсу, и Иньчуане, провинция Нинся-Хуэй. У нас имеются высококлассные поставщики из Китая и зарубежные страны, что позволяет нам обладать технологическим лидерством, поддержкой отрасли, полным набором вспомогательных объектов и системой поддержки. Технологические инновации и независимые исследования и разработки всегда были ключевыми конкурентными преимуществами Jirfine. В настоящее время у нас более 180 независимых интеллектуальных собственностей. Ядро компонентов, таких как оптика, листовой металл и экранирование, все достигли "независимого проектирования, независимого производства и независимых интеллектуальных собственностей". </a:t>
            </a:r>
            <a:endParaRPr lang="en-US" sz="900">
              <a:solidFill>
                <a:srgbClr val="4D4E50"/>
              </a:solidFill>
              <a:latin typeface="Times New Roman" panose="02020603050405020304" charset="0"/>
              <a:cs typeface="Times New Roman" panose="02020603050405020304" charset="0"/>
            </a:endParaRPr>
          </a:p>
          <a:p>
            <a:pPr indent="0" algn="just">
              <a:lnSpc>
                <a:spcPct val="158000"/>
              </a:lnSpc>
              <a:spcAft>
                <a:spcPts val="210"/>
              </a:spcAft>
            </a:pPr>
            <a:r>
              <a:rPr lang="en-US" sz="900">
                <a:solidFill>
                  <a:srgbClr val="4D4E50"/>
                </a:solidFill>
                <a:latin typeface="Times New Roman" panose="02020603050405020304" charset="0"/>
                <a:cs typeface="Times New Roman" panose="02020603050405020304" charset="0"/>
              </a:rPr>
              <a:t>Как пионер в отечественной отрасли станков с ЧПУ, продуктовая линейка Jirfine обеспечивает полное покрытие высокоскоростных центров сверления и фрезерования, вертикальных и горизонтальных</a:t>
            </a:r>
            <a:endParaRPr lang="en-US" sz="900">
              <a:solidFill>
                <a:srgbClr val="4D4E50"/>
              </a:solidFill>
              <a:latin typeface="Times New Roman" panose="02020603050405020304" charset="0"/>
              <a:cs typeface="Times New Roman" panose="02020603050405020304" charset="0"/>
            </a:endParaRPr>
          </a:p>
        </p:txBody>
      </p:sp>
      <p:sp>
        <p:nvSpPr>
          <p:cNvPr id="5" name="矩形 4"/>
          <p:cNvSpPr/>
          <p:nvPr/>
        </p:nvSpPr>
        <p:spPr>
          <a:xfrm>
            <a:off x="10750296" y="7382256"/>
            <a:ext cx="664464" cy="271272"/>
          </a:xfrm>
          <a:prstGeom prst="rect">
            <a:avLst/>
          </a:prstGeom>
          <a:solidFill>
            <a:srgbClr val="FFFFFF"/>
          </a:solidFill>
        </p:spPr>
        <p:txBody>
          <a:bodyPr wrap="none" lIns="0" tIns="0" rIns="0" bIns="0">
            <a:noAutofit/>
          </a:bodyPr>
          <a:p>
            <a:pPr indent="0"/>
            <a:r>
              <a:rPr lang="en-US" sz="2300">
                <a:solidFill>
                  <a:srgbClr val="BC3430"/>
                </a:solidFill>
                <a:latin typeface="Times New Roman" panose="02020603050405020304"/>
              </a:rPr>
              <a:t>180 </a:t>
            </a:r>
            <a:r>
              <a:rPr lang="en-US" sz="2300" baseline="30000">
                <a:solidFill>
                  <a:srgbClr val="BC3430"/>
                </a:solidFill>
                <a:latin typeface="Times New Roman" panose="02020603050405020304"/>
              </a:rPr>
              <a:t>+</a:t>
            </a:r>
            <a:endParaRPr lang="en-US" sz="2300" baseline="30000">
              <a:solidFill>
                <a:srgbClr val="BC3430"/>
              </a:solidFill>
              <a:latin typeface="Times New Roman" panose="02020603050405020304"/>
            </a:endParaRPr>
          </a:p>
        </p:txBody>
      </p:sp>
      <p:sp>
        <p:nvSpPr>
          <p:cNvPr id="6" name="矩形 5"/>
          <p:cNvSpPr/>
          <p:nvPr/>
        </p:nvSpPr>
        <p:spPr>
          <a:xfrm>
            <a:off x="11340465" y="7543165"/>
            <a:ext cx="917575" cy="223520"/>
          </a:xfrm>
          <a:prstGeom prst="rect">
            <a:avLst/>
          </a:prstGeom>
          <a:solidFill>
            <a:srgbClr val="FFFFFF"/>
          </a:solidFill>
        </p:spPr>
        <p:txBody>
          <a:bodyPr wrap="none" lIns="0" tIns="0" rIns="0" bIns="0">
            <a:noAutofit/>
          </a:bodyPr>
          <a:p>
            <a:pPr indent="0" algn="l"/>
            <a:r>
              <a:rPr lang="en-US" sz="700">
                <a:solidFill>
                  <a:srgbClr val="4D4E50"/>
                </a:solidFill>
                <a:latin typeface="Tahoma" panose="020B0604030504040204"/>
              </a:rPr>
              <a:t>Pпатентованная технология</a:t>
            </a:r>
            <a:endParaRPr lang="en-US" sz="700">
              <a:solidFill>
                <a:srgbClr val="4D4E50"/>
              </a:solidFill>
              <a:latin typeface="Tahoma" panose="020B0604030504040204"/>
            </a:endParaRPr>
          </a:p>
        </p:txBody>
      </p:sp>
      <p:sp>
        <p:nvSpPr>
          <p:cNvPr id="7" name="矩形 6"/>
          <p:cNvSpPr/>
          <p:nvPr/>
        </p:nvSpPr>
        <p:spPr>
          <a:xfrm>
            <a:off x="12551664" y="7379208"/>
            <a:ext cx="643128" cy="280416"/>
          </a:xfrm>
          <a:prstGeom prst="rect">
            <a:avLst/>
          </a:prstGeom>
          <a:solidFill>
            <a:srgbClr val="FFFFFF"/>
          </a:solidFill>
        </p:spPr>
        <p:txBody>
          <a:bodyPr wrap="none" lIns="0" tIns="0" rIns="0" bIns="0">
            <a:noAutofit/>
          </a:bodyPr>
          <a:p>
            <a:pPr indent="0" algn="l"/>
            <a:r>
              <a:rPr lang="en-US" sz="2300">
                <a:solidFill>
                  <a:srgbClr val="BC3430"/>
                </a:solidFill>
                <a:latin typeface="Times New Roman" panose="02020603050405020304"/>
              </a:rPr>
              <a:t>8 </a:t>
            </a:r>
            <a:r>
              <a:rPr lang="en-US" sz="700">
                <a:solidFill>
                  <a:srgbClr val="4D4E50"/>
                </a:solidFill>
                <a:latin typeface="Tahoma" panose="020B0604030504040204"/>
              </a:rPr>
              <a:t>категории</a:t>
            </a:r>
            <a:r>
              <a:rPr lang="en-US" sz="700">
                <a:solidFill>
                  <a:srgbClr val="4D4E50"/>
                </a:solidFill>
                <a:latin typeface="Tahoma" panose="020B0604030504040204"/>
              </a:rPr>
              <a:t>s</a:t>
            </a:r>
            <a:endParaRPr lang="en-US" sz="700">
              <a:solidFill>
                <a:srgbClr val="4D4E50"/>
              </a:solidFill>
              <a:latin typeface="Tahoma" panose="020B0604030504040204"/>
            </a:endParaRPr>
          </a:p>
        </p:txBody>
      </p:sp>
      <p:sp>
        <p:nvSpPr>
          <p:cNvPr id="8" name="矩形 7"/>
          <p:cNvSpPr/>
          <p:nvPr/>
        </p:nvSpPr>
        <p:spPr>
          <a:xfrm>
            <a:off x="13475208" y="7379208"/>
            <a:ext cx="362712" cy="268224"/>
          </a:xfrm>
          <a:prstGeom prst="rect">
            <a:avLst/>
          </a:prstGeom>
          <a:solidFill>
            <a:srgbClr val="FFFFFF"/>
          </a:solidFill>
        </p:spPr>
        <p:txBody>
          <a:bodyPr wrap="none" lIns="0" tIns="0" rIns="0" bIns="0">
            <a:noAutofit/>
          </a:bodyPr>
          <a:p>
            <a:pPr indent="0"/>
            <a:r>
              <a:rPr lang="en-US" sz="2300">
                <a:solidFill>
                  <a:srgbClr val="BC3430"/>
                </a:solidFill>
                <a:latin typeface="Times New Roman" panose="02020603050405020304"/>
              </a:rPr>
              <a:t>20</a:t>
            </a:r>
            <a:endParaRPr lang="en-US" sz="2300">
              <a:solidFill>
                <a:srgbClr val="BC3430"/>
              </a:solidFill>
              <a:latin typeface="Times New Roman" panose="02020603050405020304"/>
            </a:endParaRPr>
          </a:p>
        </p:txBody>
      </p:sp>
      <p:sp>
        <p:nvSpPr>
          <p:cNvPr id="9" name="矩形 8"/>
          <p:cNvSpPr/>
          <p:nvPr/>
        </p:nvSpPr>
        <p:spPr>
          <a:xfrm>
            <a:off x="13865225" y="7519670"/>
            <a:ext cx="1066165" cy="465455"/>
          </a:xfrm>
          <a:prstGeom prst="rect">
            <a:avLst/>
          </a:prstGeom>
          <a:solidFill>
            <a:srgbClr val="FFFFFF"/>
          </a:solidFill>
        </p:spPr>
        <p:txBody>
          <a:bodyPr wrap="none" lIns="0" tIns="0" rIns="0" bIns="0">
            <a:noAutofit/>
          </a:bodyPr>
          <a:p>
            <a:pPr indent="0" algn="l"/>
            <a:r>
              <a:rPr lang="en-US" sz="700">
                <a:solidFill>
                  <a:srgbClr val="4D4E50"/>
                </a:solidFill>
                <a:latin typeface="Tahoma" panose="020B0604030504040204"/>
              </a:rPr>
              <a:t>серия</a:t>
            </a:r>
            <a:endParaRPr lang="en-US" sz="700">
              <a:solidFill>
                <a:srgbClr val="4D4E50"/>
              </a:solidFill>
              <a:latin typeface="Tahoma" panose="020B0604030504040204"/>
            </a:endParaRPr>
          </a:p>
        </p:txBody>
      </p:sp>
      <p:sp>
        <p:nvSpPr>
          <p:cNvPr id="10" name="矩形 9"/>
          <p:cNvSpPr/>
          <p:nvPr/>
        </p:nvSpPr>
        <p:spPr>
          <a:xfrm>
            <a:off x="10908538" y="8115935"/>
            <a:ext cx="758952" cy="158496"/>
          </a:xfrm>
          <a:prstGeom prst="rect">
            <a:avLst/>
          </a:prstGeom>
          <a:solidFill>
            <a:srgbClr val="FFFFFF"/>
          </a:solidFill>
        </p:spPr>
        <p:txBody>
          <a:bodyPr wrap="none" lIns="0" tIns="0" rIns="0" bIns="0">
            <a:noAutofit/>
          </a:bodyPr>
          <a:p>
            <a:pPr indent="0" algn="l"/>
            <a:r>
              <a:rPr lang="en-US" sz="700" i="1">
                <a:solidFill>
                  <a:srgbClr val="BC3430"/>
                </a:solidFill>
                <a:latin typeface="Tahoma" panose="020B0604030504040204"/>
              </a:rPr>
              <a:t>U</a:t>
            </a:r>
            <a:r>
              <a:rPr lang="en-US" sz="700">
                <a:solidFill>
                  <a:srgbClr val="BC3430"/>
                </a:solidFill>
                <a:latin typeface="Tahoma" panose="020B0604030504040204"/>
              </a:rPr>
              <a:t> </a:t>
            </a:r>
            <a:r>
              <a:rPr lang="en-US" sz="700">
                <a:solidFill>
                  <a:srgbClr val="4D4E50"/>
                </a:solidFill>
                <a:latin typeface="Tahoma" panose="020B0604030504040204"/>
              </a:rPr>
              <a:t>дочерние компании</a:t>
            </a:r>
            <a:endParaRPr lang="en-US" sz="700">
              <a:solidFill>
                <a:srgbClr val="4D4E50"/>
              </a:solidFill>
              <a:latin typeface="Tahoma" panose="020B0604030504040204"/>
            </a:endParaRPr>
          </a:p>
        </p:txBody>
      </p:sp>
      <p:sp>
        <p:nvSpPr>
          <p:cNvPr id="11" name="矩形 10"/>
          <p:cNvSpPr/>
          <p:nvPr/>
        </p:nvSpPr>
        <p:spPr>
          <a:xfrm>
            <a:off x="11917934" y="8119237"/>
            <a:ext cx="633984" cy="155448"/>
          </a:xfrm>
          <a:prstGeom prst="rect">
            <a:avLst/>
          </a:prstGeom>
          <a:solidFill>
            <a:srgbClr val="FFFFFF"/>
          </a:solidFill>
        </p:spPr>
        <p:txBody>
          <a:bodyPr wrap="none" lIns="0" tIns="0" rIns="0" bIns="0">
            <a:noAutofit/>
          </a:bodyPr>
          <a:p>
            <a:pPr indent="0" algn="l"/>
            <a:r>
              <a:rPr lang="en-US" sz="700">
                <a:solidFill>
                  <a:srgbClr val="4D4E50"/>
                </a:solidFill>
                <a:latin typeface="Tahoma" panose="020B0604030504040204"/>
              </a:rPr>
              <a:t>центры исследований и разработок</a:t>
            </a:r>
            <a:endParaRPr lang="en-US" sz="700">
              <a:solidFill>
                <a:srgbClr val="4D4E50"/>
              </a:solidFill>
              <a:latin typeface="Tahoma" panose="020B0604030504040204"/>
            </a:endParaRPr>
          </a:p>
        </p:txBody>
      </p:sp>
      <p:sp>
        <p:nvSpPr>
          <p:cNvPr id="12" name="矩形 11"/>
          <p:cNvSpPr/>
          <p:nvPr/>
        </p:nvSpPr>
        <p:spPr>
          <a:xfrm>
            <a:off x="13335762" y="7974711"/>
            <a:ext cx="996696" cy="268224"/>
          </a:xfrm>
          <a:prstGeom prst="rect">
            <a:avLst/>
          </a:prstGeom>
          <a:solidFill>
            <a:srgbClr val="FFFFFF"/>
          </a:solidFill>
        </p:spPr>
        <p:txBody>
          <a:bodyPr wrap="none" lIns="0" tIns="0" rIns="0" bIns="0">
            <a:noAutofit/>
          </a:bodyPr>
          <a:p>
            <a:pPr indent="0" algn="l"/>
            <a:r>
              <a:rPr lang="en-US" sz="2300">
                <a:solidFill>
                  <a:srgbClr val="BC3430"/>
                </a:solidFill>
                <a:latin typeface="Times New Roman" panose="02020603050405020304"/>
              </a:rPr>
              <a:t>8 </a:t>
            </a:r>
            <a:r>
              <a:rPr lang="en-US" sz="700">
                <a:solidFill>
                  <a:srgbClr val="4D4E50"/>
                </a:solidFill>
                <a:latin typeface="Tahoma" panose="020B0604030504040204"/>
              </a:rPr>
              <a:t>современные заводы</a:t>
            </a:r>
            <a:endParaRPr lang="en-US" sz="700">
              <a:solidFill>
                <a:srgbClr val="4D4E50"/>
              </a:solidFill>
              <a:latin typeface="Tahoma" panose="020B0604030504040204"/>
            </a:endParaRPr>
          </a:p>
        </p:txBody>
      </p:sp>
      <p:sp>
        <p:nvSpPr>
          <p:cNvPr id="13" name="矩形 12"/>
          <p:cNvSpPr/>
          <p:nvPr/>
        </p:nvSpPr>
        <p:spPr>
          <a:xfrm>
            <a:off x="14276832" y="9933432"/>
            <a:ext cx="478536" cy="167640"/>
          </a:xfrm>
          <a:prstGeom prst="rect">
            <a:avLst/>
          </a:prstGeom>
          <a:solidFill>
            <a:srgbClr val="FFFFFF"/>
          </a:solidFill>
        </p:spPr>
        <p:txBody>
          <a:bodyPr wrap="none" lIns="0" tIns="0" rIns="0" bIns="0">
            <a:noAutofit/>
          </a:bodyPr>
          <a:p>
            <a:pPr indent="0"/>
            <a:endParaRPr lang="en-US" sz="1300">
              <a:solidFill>
                <a:srgbClr val="231A16"/>
              </a:solidFill>
              <a:latin typeface="Arial" panose="020B0604020202020204"/>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174306" y="4881764"/>
            <a:ext cx="3821417" cy="1673918"/>
          </a:xfrm>
          <a:prstGeom prst="rect">
            <a:avLst/>
          </a:prstGeom>
        </p:spPr>
      </p:pic>
      <p:pic>
        <p:nvPicPr>
          <p:cNvPr id="3" name="图片 2"/>
          <p:cNvPicPr>
            <a:picLocks noChangeAspect="1"/>
          </p:cNvPicPr>
          <p:nvPr/>
        </p:nvPicPr>
        <p:blipFill>
          <a:blip r:embed="rId2"/>
          <a:stretch>
            <a:fillRect/>
          </a:stretch>
        </p:blipFill>
        <p:spPr>
          <a:xfrm>
            <a:off x="2433435" y="2180263"/>
            <a:ext cx="3121470" cy="2061123"/>
          </a:xfrm>
          <a:prstGeom prst="rect">
            <a:avLst/>
          </a:prstGeom>
        </p:spPr>
      </p:pic>
      <p:pic>
        <p:nvPicPr>
          <p:cNvPr id="4" name="图片 3"/>
          <p:cNvPicPr>
            <a:picLocks noChangeAspect="1"/>
          </p:cNvPicPr>
          <p:nvPr/>
        </p:nvPicPr>
        <p:blipFill>
          <a:blip r:embed="rId3"/>
          <a:stretch>
            <a:fillRect/>
          </a:stretch>
        </p:blipFill>
        <p:spPr>
          <a:xfrm>
            <a:off x="1012690" y="4262235"/>
            <a:ext cx="5397045" cy="4899636"/>
          </a:xfrm>
          <a:prstGeom prst="rect">
            <a:avLst/>
          </a:prstGeom>
        </p:spPr>
      </p:pic>
      <p:pic>
        <p:nvPicPr>
          <p:cNvPr id="5" name="图片 4"/>
          <p:cNvPicPr>
            <a:picLocks noChangeAspect="1"/>
          </p:cNvPicPr>
          <p:nvPr/>
        </p:nvPicPr>
        <p:blipFill>
          <a:blip r:embed="rId4"/>
          <a:stretch>
            <a:fillRect/>
          </a:stretch>
        </p:blipFill>
        <p:spPr>
          <a:xfrm>
            <a:off x="3609943" y="1450530"/>
            <a:ext cx="982906" cy="705905"/>
          </a:xfrm>
          <a:prstGeom prst="rect">
            <a:avLst/>
          </a:prstGeom>
        </p:spPr>
      </p:pic>
      <p:pic>
        <p:nvPicPr>
          <p:cNvPr id="6" name="图片 5"/>
          <p:cNvPicPr>
            <a:picLocks noChangeAspect="1"/>
          </p:cNvPicPr>
          <p:nvPr/>
        </p:nvPicPr>
        <p:blipFill>
          <a:blip r:embed="rId5"/>
          <a:stretch>
            <a:fillRect/>
          </a:stretch>
        </p:blipFill>
        <p:spPr>
          <a:xfrm>
            <a:off x="187645" y="1626261"/>
            <a:ext cx="2632996" cy="634421"/>
          </a:xfrm>
          <a:prstGeom prst="rect">
            <a:avLst/>
          </a:prstGeom>
        </p:spPr>
      </p:pic>
      <p:pic>
        <p:nvPicPr>
          <p:cNvPr id="7" name="图片 6"/>
          <p:cNvPicPr>
            <a:picLocks noChangeAspect="1"/>
          </p:cNvPicPr>
          <p:nvPr/>
        </p:nvPicPr>
        <p:blipFill>
          <a:blip r:embed="rId6"/>
          <a:stretch>
            <a:fillRect/>
          </a:stretch>
        </p:blipFill>
        <p:spPr>
          <a:xfrm>
            <a:off x="2424500" y="2567468"/>
            <a:ext cx="524216" cy="95312"/>
          </a:xfrm>
          <a:prstGeom prst="rect">
            <a:avLst/>
          </a:prstGeom>
        </p:spPr>
      </p:pic>
      <p:pic>
        <p:nvPicPr>
          <p:cNvPr id="8" name="图片 7"/>
          <p:cNvPicPr>
            <a:picLocks noChangeAspect="1"/>
          </p:cNvPicPr>
          <p:nvPr/>
        </p:nvPicPr>
        <p:blipFill>
          <a:blip r:embed="rId7"/>
          <a:stretch>
            <a:fillRect/>
          </a:stretch>
        </p:blipFill>
        <p:spPr>
          <a:xfrm>
            <a:off x="2540661" y="2671715"/>
            <a:ext cx="396141" cy="390184"/>
          </a:xfrm>
          <a:prstGeom prst="rect">
            <a:avLst/>
          </a:prstGeom>
        </p:spPr>
      </p:pic>
      <p:pic>
        <p:nvPicPr>
          <p:cNvPr id="9" name="图片 8"/>
          <p:cNvPicPr>
            <a:picLocks noChangeAspect="1"/>
          </p:cNvPicPr>
          <p:nvPr/>
        </p:nvPicPr>
        <p:blipFill>
          <a:blip r:embed="rId8"/>
          <a:stretch>
            <a:fillRect/>
          </a:stretch>
        </p:blipFill>
        <p:spPr>
          <a:xfrm>
            <a:off x="2216005" y="3184018"/>
            <a:ext cx="408054" cy="342527"/>
          </a:xfrm>
          <a:prstGeom prst="rect">
            <a:avLst/>
          </a:prstGeom>
        </p:spPr>
      </p:pic>
      <p:pic>
        <p:nvPicPr>
          <p:cNvPr id="10" name="图片 9"/>
          <p:cNvPicPr>
            <a:picLocks noChangeAspect="1"/>
          </p:cNvPicPr>
          <p:nvPr/>
        </p:nvPicPr>
        <p:blipFill>
          <a:blip r:embed="rId9"/>
          <a:stretch>
            <a:fillRect/>
          </a:stretch>
        </p:blipFill>
        <p:spPr>
          <a:xfrm>
            <a:off x="2192177" y="6555682"/>
            <a:ext cx="3410384" cy="2001553"/>
          </a:xfrm>
          <a:prstGeom prst="rect">
            <a:avLst/>
          </a:prstGeom>
        </p:spPr>
      </p:pic>
      <p:sp>
        <p:nvSpPr>
          <p:cNvPr id="11" name="矩形 10"/>
          <p:cNvSpPr/>
          <p:nvPr/>
        </p:nvSpPr>
        <p:spPr>
          <a:xfrm>
            <a:off x="342527" y="226366"/>
            <a:ext cx="2859362" cy="238280"/>
          </a:xfrm>
          <a:prstGeom prst="rect">
            <a:avLst/>
          </a:prstGeom>
          <a:solidFill>
            <a:srgbClr val="FFFFFF"/>
          </a:solidFill>
        </p:spPr>
        <p:txBody>
          <a:bodyPr wrap="none" lIns="0" tIns="0" rIns="0" bIns="0">
            <a:noAutofit/>
          </a:bodyPr>
          <a:p>
            <a:pPr indent="0" algn="l"/>
            <a:r>
              <a:rPr lang="zh-TW" sz="1500" i="1" cap="small">
                <a:solidFill>
                  <a:srgbClr val="EF4857"/>
                </a:solidFill>
                <a:latin typeface="Arial" panose="020B0604020202020204"/>
                <a:ea typeface="Arial" panose="020B0604020202020204"/>
              </a:rPr>
              <a:t>/</a:t>
            </a:r>
            <a:r>
              <a:rPr sz="1500" i="1" cap="small">
                <a:solidFill>
                  <a:srgbClr val="EF4857"/>
                </a:solidFill>
                <a:latin typeface="Arial" panose="020B0604020202020204"/>
              </a:rPr>
              <a:t>Вертикальный обрабатывающий центр серии V</a:t>
            </a:r>
            <a:endParaRPr sz="1500" i="1" cap="small">
              <a:solidFill>
                <a:srgbClr val="EF4857"/>
              </a:solidFill>
              <a:latin typeface="Arial" panose="020B0604020202020204"/>
            </a:endParaRPr>
          </a:p>
        </p:txBody>
      </p:sp>
      <p:sp>
        <p:nvSpPr>
          <p:cNvPr id="12" name="矩形 11"/>
          <p:cNvSpPr/>
          <p:nvPr/>
        </p:nvSpPr>
        <p:spPr>
          <a:xfrm>
            <a:off x="2898082" y="8682332"/>
            <a:ext cx="2052187" cy="470603"/>
          </a:xfrm>
          <a:prstGeom prst="rect">
            <a:avLst/>
          </a:prstGeom>
          <a:solidFill>
            <a:srgbClr val="FFFFFF"/>
          </a:solidFill>
        </p:spPr>
        <p:txBody>
          <a:bodyPr lIns="0" tIns="0" rIns="0" bIns="0">
            <a:noAutofit/>
          </a:bodyPr>
          <a:p>
            <a:pPr indent="0" algn="ctr">
              <a:spcAft>
                <a:spcPts val="560"/>
              </a:spcAft>
            </a:pPr>
            <a:r>
              <a:rPr lang="en-US" sz="1700" b="1">
                <a:solidFill>
                  <a:srgbClr val="757577"/>
                </a:solidFill>
                <a:latin typeface="Tahoma" panose="020B0604030504040204"/>
              </a:rPr>
              <a:t>EV-1160</a:t>
            </a:r>
            <a:endParaRPr lang="en-US" sz="1700" b="1">
              <a:solidFill>
                <a:srgbClr val="757577"/>
              </a:solidFill>
              <a:latin typeface="Tahoma" panose="020B0604030504040204"/>
            </a:endParaRPr>
          </a:p>
          <a:p>
            <a:pPr indent="0"/>
            <a:r>
              <a:rPr lang="en-US" sz="1000">
                <a:solidFill>
                  <a:srgbClr val="7D7E82"/>
                </a:solidFill>
                <a:latin typeface="Arial" panose="020B0604020202020204"/>
              </a:rPr>
              <a:t>VERTICAL MACHINING CENTER</a:t>
            </a:r>
            <a:endParaRPr lang="en-US" sz="1000">
              <a:solidFill>
                <a:srgbClr val="7D7E82"/>
              </a:solidFill>
              <a:latin typeface="Arial" panose="020B0604020202020204"/>
            </a:endParaRPr>
          </a:p>
        </p:txBody>
      </p:sp>
      <p:sp>
        <p:nvSpPr>
          <p:cNvPr id="13" name="矩形 12"/>
          <p:cNvSpPr/>
          <p:nvPr/>
        </p:nvSpPr>
        <p:spPr>
          <a:xfrm>
            <a:off x="2582360" y="2254725"/>
            <a:ext cx="330614" cy="116162"/>
          </a:xfrm>
          <a:prstGeom prst="rect">
            <a:avLst/>
          </a:prstGeom>
          <a:solidFill>
            <a:srgbClr val="4C4C4D"/>
          </a:solidFill>
        </p:spPr>
        <p:txBody>
          <a:bodyPr wrap="none" lIns="0" tIns="0" rIns="0" bIns="0">
            <a:noAutofit/>
          </a:bodyPr>
          <a:p>
            <a:pPr indent="0"/>
            <a:r>
              <a:rPr lang="en-US" sz="750" b="1" i="1">
                <a:solidFill>
                  <a:srgbClr val="B96060"/>
                </a:solidFill>
                <a:latin typeface="Times New Roman" panose="02020603050405020304"/>
              </a:rPr>
              <a:t>JiifrliK</a:t>
            </a:r>
            <a:endParaRPr lang="en-US" sz="750" b="1" i="1">
              <a:solidFill>
                <a:srgbClr val="B96060"/>
              </a:solidFill>
              <a:latin typeface="Times New Roman" panose="02020603050405020304"/>
            </a:endParaRPr>
          </a:p>
        </p:txBody>
      </p:sp>
      <p:sp>
        <p:nvSpPr>
          <p:cNvPr id="15" name="矩形 14"/>
          <p:cNvSpPr/>
          <p:nvPr/>
        </p:nvSpPr>
        <p:spPr>
          <a:xfrm>
            <a:off x="8637905" y="2043430"/>
            <a:ext cx="4799965" cy="548005"/>
          </a:xfrm>
          <a:prstGeom prst="rect">
            <a:avLst/>
          </a:prstGeom>
          <a:solidFill>
            <a:srgbClr val="FFFFFF"/>
          </a:solidFill>
        </p:spPr>
        <p:txBody>
          <a:bodyPr lIns="0" tIns="0" rIns="0" bIns="0">
            <a:noAutofit/>
          </a:bodyPr>
          <a:p>
            <a:pPr indent="0"/>
            <a:r>
              <a:rPr lang="en-US" sz="2900" b="1">
                <a:solidFill>
                  <a:srgbClr val="EF4857"/>
                </a:solidFill>
                <a:latin typeface="Arial" panose="020B0604020202020204"/>
              </a:rPr>
              <a:t>EV-850 </a:t>
            </a:r>
            <a:r>
              <a:rPr lang="en-US" sz="2900" b="1">
                <a:solidFill>
                  <a:srgbClr val="77787B"/>
                </a:solidFill>
                <a:latin typeface="Arial" panose="020B0604020202020204"/>
              </a:rPr>
              <a:t>Характеристики</a:t>
            </a:r>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6" name="矩形 15"/>
          <p:cNvSpPr/>
          <p:nvPr/>
        </p:nvSpPr>
        <p:spPr>
          <a:xfrm>
            <a:off x="8637654" y="2901060"/>
            <a:ext cx="5373217" cy="1227143"/>
          </a:xfrm>
          <a:prstGeom prst="rect">
            <a:avLst/>
          </a:prstGeom>
          <a:solidFill>
            <a:srgbClr val="FFFFFF"/>
          </a:solidFill>
        </p:spPr>
        <p:txBody>
          <a:bodyPr lIns="0" tIns="0" rIns="0" bIns="0">
            <a:noAutofit/>
          </a:bodyPr>
          <a:p>
            <a:pPr marL="243205" indent="-279400">
              <a:lnSpc>
                <a:spcPct val="108000"/>
              </a:lnSpc>
            </a:pPr>
            <a:r>
              <a:rPr lang="en-US" sz="1000">
                <a:solidFill>
                  <a:srgbClr val="77787B"/>
                </a:solidFill>
                <a:latin typeface="Arial" panose="020B0604020202020204"/>
              </a:rPr>
              <a:t>■   Легкий вес, высокая жесткость, отличные динамические характеристики, ускорение по трем осям до 0,6G.</a:t>
            </a:r>
            <a:endParaRPr lang="en-US" sz="1000">
              <a:solidFill>
                <a:srgbClr val="77787B"/>
              </a:solidFill>
              <a:latin typeface="Arial" panose="020B0604020202020204"/>
            </a:endParaRPr>
          </a:p>
          <a:p>
            <a:pPr marL="243205" indent="-279400">
              <a:lnSpc>
                <a:spcPct val="108000"/>
              </a:lnSpc>
            </a:pPr>
            <a:r>
              <a:rPr lang="en-US" sz="1000">
                <a:solidFill>
                  <a:srgbClr val="77787B"/>
                </a:solidFill>
                <a:latin typeface="Arial" panose="020B0604020202020204"/>
              </a:rPr>
              <a:t>■ Стандартная система консистентной смазки снижает загрязнение смазочно-охлаждающей жидкости тонкой масляной смазкой, увеличивает срок службы смазочно-охлаждающей жидкости и снижает затраты </a:t>
            </a:r>
            <a:r>
              <a:rPr lang="en-US" sz="1000">
                <a:solidFill>
                  <a:srgbClr val="77787B"/>
                </a:solidFill>
                <a:latin typeface="Arial" panose="020B0604020202020204"/>
              </a:rPr>
              <a:t>клиента на использование.</a:t>
            </a:r>
            <a:endParaRPr lang="en-US" sz="1000">
              <a:solidFill>
                <a:srgbClr val="77787B"/>
              </a:solidFill>
              <a:latin typeface="Arial" panose="020B0604020202020204"/>
            </a:endParaRPr>
          </a:p>
          <a:p>
            <a:pPr marL="243205" indent="-279400">
              <a:lnSpc>
                <a:spcPct val="108000"/>
              </a:lnSpc>
            </a:pPr>
            <a:r>
              <a:rPr lang="en-US" sz="1000">
                <a:solidFill>
                  <a:srgbClr val="77787B"/>
                </a:solidFill>
                <a:latin typeface="Arial" panose="020B0604020202020204"/>
              </a:rPr>
              <a:t>■  Сверхнизкое повышение температуры шпинделя с прецизионным керамическим шарикоподшипником высокой жесткости эффективно снижает тепловое удлинение и повышает производительность резания.</a:t>
            </a:r>
            <a:endParaRPr lang="en-US" sz="1000">
              <a:solidFill>
                <a:srgbClr val="77787B"/>
              </a:solidFill>
              <a:latin typeface="Arial" panose="020B0604020202020204"/>
            </a:endParaRPr>
          </a:p>
        </p:txBody>
      </p:sp>
      <p:sp>
        <p:nvSpPr>
          <p:cNvPr id="17" name="矩形 16"/>
          <p:cNvSpPr/>
          <p:nvPr/>
        </p:nvSpPr>
        <p:spPr>
          <a:xfrm>
            <a:off x="8625840" y="4515485"/>
            <a:ext cx="5030470" cy="548005"/>
          </a:xfrm>
          <a:prstGeom prst="rect">
            <a:avLst/>
          </a:prstGeom>
          <a:solidFill>
            <a:srgbClr val="FFFFFF"/>
          </a:solidFill>
        </p:spPr>
        <p:txBody>
          <a:bodyPr lIns="0" tIns="0" rIns="0" bIns="0">
            <a:noAutofit/>
          </a:bodyPr>
          <a:p>
            <a:pPr indent="0"/>
            <a:r>
              <a:rPr lang="en-US" sz="2900" b="1">
                <a:solidFill>
                  <a:srgbClr val="EF4857"/>
                </a:solidFill>
                <a:latin typeface="Arial" panose="020B0604020202020204"/>
              </a:rPr>
              <a:t>EV-1160 </a:t>
            </a:r>
            <a:r>
              <a:rPr lang="en-US" sz="2900" b="1">
                <a:solidFill>
                  <a:srgbClr val="77787B"/>
                </a:solidFill>
                <a:latin typeface="Arial" panose="020B0604020202020204"/>
              </a:rPr>
              <a:t>Характеристики</a:t>
            </a:r>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8" name="矩形 17"/>
          <p:cNvSpPr/>
          <p:nvPr/>
        </p:nvSpPr>
        <p:spPr>
          <a:xfrm>
            <a:off x="8625740" y="5373216"/>
            <a:ext cx="5376196" cy="1328412"/>
          </a:xfrm>
          <a:prstGeom prst="rect">
            <a:avLst/>
          </a:prstGeom>
          <a:solidFill>
            <a:srgbClr val="FFFFFF"/>
          </a:solidFill>
        </p:spPr>
        <p:txBody>
          <a:bodyPr lIns="0" tIns="0" rIns="0" bIns="0">
            <a:noAutofit/>
          </a:bodyPr>
          <a:p>
            <a:pPr marL="243205" indent="-279400" algn="just">
              <a:lnSpc>
                <a:spcPct val="105000"/>
              </a:lnSpc>
            </a:pPr>
            <a:r>
              <a:rPr lang="en-US" sz="1000">
                <a:solidFill>
                  <a:srgbClr val="77787B"/>
                </a:solidFill>
                <a:latin typeface="Arial" panose="020B0604020202020204"/>
              </a:rPr>
              <a:t>■  Принят противовес цилиндра, который обладает высокой стабильностью, высокой безопасностью и низким уровнем шума при передаче, что эффективно повышает стабильность и точность обработки станка.</a:t>
            </a:r>
            <a:endParaRPr lang="en-US" sz="1000">
              <a:solidFill>
                <a:srgbClr val="77787B"/>
              </a:solidFill>
              <a:latin typeface="Arial" panose="020B0604020202020204"/>
            </a:endParaRPr>
          </a:p>
          <a:p>
            <a:pPr marL="243205" indent="-279400" algn="just">
              <a:lnSpc>
                <a:spcPct val="105000"/>
              </a:lnSpc>
            </a:pPr>
            <a:r>
              <a:rPr lang="en-US" sz="1000">
                <a:solidFill>
                  <a:srgbClr val="77787B"/>
                </a:solidFill>
                <a:latin typeface="Arial" panose="020B0604020202020204"/>
              </a:rPr>
              <a:t>■  </a:t>
            </a:r>
            <a:r>
              <a:rPr lang="en-US" sz="1000">
                <a:solidFill>
                  <a:srgbClr val="77787B"/>
                </a:solidFill>
                <a:latin typeface="Arial" panose="020B0604020202020204"/>
              </a:rPr>
              <a:t>Верстак имеет коробчатую конструкцию, а в четырех углах используются наклонные ребра для повышения жесткости, стабильности и точности.</a:t>
            </a:r>
            <a:endParaRPr lang="en-US" sz="1000">
              <a:solidFill>
                <a:srgbClr val="77787B"/>
              </a:solidFill>
              <a:latin typeface="Arial" panose="020B0604020202020204"/>
            </a:endParaRPr>
          </a:p>
          <a:p>
            <a:pPr marL="243205" indent="-279400" algn="just">
              <a:lnSpc>
                <a:spcPct val="105000"/>
              </a:lnSpc>
            </a:pPr>
            <a:r>
              <a:rPr lang="en-US" sz="1000">
                <a:solidFill>
                  <a:srgbClr val="77787B"/>
                </a:solidFill>
                <a:latin typeface="Arial" panose="020B0604020202020204"/>
              </a:rPr>
              <a:t>■  Превосходные характеристики высокой жесткости и высокой нагрузки могут лучше соответствовать высокоточному применению обработки в тяжелых условиях.</a:t>
            </a:r>
            <a:endParaRPr lang="en-US" sz="1000">
              <a:solidFill>
                <a:srgbClr val="77787B"/>
              </a:solidFill>
              <a:latin typeface="Arial" panose="020B0604020202020204"/>
            </a:endParaRPr>
          </a:p>
        </p:txBody>
      </p:sp>
      <p:sp>
        <p:nvSpPr>
          <p:cNvPr id="19" name="矩形 18"/>
          <p:cNvSpPr/>
          <p:nvPr/>
        </p:nvSpPr>
        <p:spPr>
          <a:xfrm>
            <a:off x="8688070" y="7279640"/>
            <a:ext cx="4749165" cy="583565"/>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rPr>
              <a:t>Область применения</a:t>
            </a:r>
            <a:endParaRPr lang="en-US" sz="2900" b="1">
              <a:solidFill>
                <a:srgbClr val="77787B"/>
              </a:solidFill>
              <a:latin typeface="Arial" panose="020B0604020202020204"/>
            </a:endParaRPr>
          </a:p>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20" name="矩形 19"/>
          <p:cNvSpPr/>
          <p:nvPr/>
        </p:nvSpPr>
        <p:spPr>
          <a:xfrm>
            <a:off x="8652547" y="8137266"/>
            <a:ext cx="5236206" cy="580808"/>
          </a:xfrm>
          <a:prstGeom prst="rect">
            <a:avLst/>
          </a:prstGeom>
          <a:solidFill>
            <a:srgbClr val="FFFFFF"/>
          </a:solidFill>
        </p:spPr>
        <p:txBody>
          <a:bodyPr lIns="0" tIns="0" rIns="0" bIns="0">
            <a:noAutofit/>
          </a:bodyPr>
          <a:p>
            <a:pPr indent="0">
              <a:lnSpc>
                <a:spcPts val="1155"/>
              </a:lnSpc>
            </a:pPr>
            <a:r>
              <a:rPr lang="en-US" sz="1000" b="1">
                <a:solidFill>
                  <a:srgbClr val="77787B"/>
                </a:solidFill>
                <a:latin typeface="微软雅黑" panose="020B0503020204020204" charset="-122"/>
              </a:rPr>
              <a:t>Унаследованный от конструкции высокой жесткости серии V, он оснащен прецизионным шпинделем с керамическим шарикоподшипником высокой жесткости, превосходными характеристиками теплового удлинения, а производительность резки значительно улучшена. Независимо от того, какие материалы трудно обрабатывать, он справится с легкостью. Это инструмент для пресс-форм, оборудования, автозапчастей, авиации и медицинского оборудования. Лучший выбор для других отраслей.</a:t>
            </a:r>
            <a:endParaRPr lang="en-US" sz="1000" b="1">
              <a:solidFill>
                <a:srgbClr val="77787B"/>
              </a:solidFill>
              <a:latin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1588496" y="813816"/>
            <a:ext cx="3133344" cy="481584"/>
          </a:xfrm>
          <a:prstGeom prst="rect">
            <a:avLst/>
          </a:prstGeom>
        </p:spPr>
      </p:pic>
      <p:pic>
        <p:nvPicPr>
          <p:cNvPr id="3" name="图片 2"/>
          <p:cNvPicPr>
            <a:picLocks noChangeAspect="1"/>
          </p:cNvPicPr>
          <p:nvPr/>
        </p:nvPicPr>
        <p:blipFill>
          <a:blip r:embed="rId2"/>
          <a:stretch>
            <a:fillRect/>
          </a:stretch>
        </p:blipFill>
        <p:spPr>
          <a:xfrm>
            <a:off x="10326624" y="1517904"/>
            <a:ext cx="4389120" cy="478536"/>
          </a:xfrm>
          <a:prstGeom prst="rect">
            <a:avLst/>
          </a:prstGeom>
        </p:spPr>
      </p:pic>
      <p:sp>
        <p:nvSpPr>
          <p:cNvPr id="4" name="矩形 3"/>
          <p:cNvSpPr/>
          <p:nvPr/>
        </p:nvSpPr>
        <p:spPr>
          <a:xfrm>
            <a:off x="341376" y="228600"/>
            <a:ext cx="2859024" cy="237744"/>
          </a:xfrm>
          <a:prstGeom prst="rect">
            <a:avLst/>
          </a:prstGeom>
          <a:solidFill>
            <a:srgbClr val="FFFFFF"/>
          </a:solidFill>
        </p:spPr>
        <p:txBody>
          <a:bodyPr wrap="none" lIns="0" tIns="0" rIns="0" bIns="0">
            <a:noAutofit/>
          </a:bodyPr>
          <a:p>
            <a:pPr indent="0" algn="l"/>
            <a:r>
              <a:rPr lang="zh-TW" sz="1500" i="1" cap="small">
                <a:solidFill>
                  <a:srgbClr val="EF4857"/>
                </a:solidFill>
                <a:latin typeface="Arial" panose="020B0604020202020204"/>
                <a:ea typeface="Arial" panose="020B0604020202020204"/>
              </a:rPr>
              <a:t>/ </a:t>
            </a:r>
            <a:r>
              <a:rPr lang="en-US" sz="1500" i="1" cap="small">
                <a:solidFill>
                  <a:srgbClr val="EF4857"/>
                </a:solidFill>
                <a:latin typeface="Arial" panose="020B0604020202020204"/>
              </a:rPr>
              <a:t>Вертикальный фрезерный центр серии V</a:t>
            </a:r>
            <a:endParaRPr lang="en-US" sz="1500" i="1" cap="small">
              <a:solidFill>
                <a:srgbClr val="EF4857"/>
              </a:solidFill>
              <a:latin typeface="Arial" panose="020B0604020202020204"/>
            </a:endParaRPr>
          </a:p>
        </p:txBody>
      </p:sp>
      <p:sp>
        <p:nvSpPr>
          <p:cNvPr id="5" name="矩形 4"/>
          <p:cNvSpPr/>
          <p:nvPr/>
        </p:nvSpPr>
        <p:spPr>
          <a:xfrm>
            <a:off x="822960" y="2596896"/>
            <a:ext cx="3422904" cy="310896"/>
          </a:xfrm>
          <a:prstGeom prst="rect">
            <a:avLst/>
          </a:prstGeom>
          <a:solidFill>
            <a:srgbClr val="FFFFFF"/>
          </a:solidFill>
        </p:spPr>
        <p:txBody>
          <a:bodyPr wrap="none" lIns="0" tIns="0" rIns="0" bIns="0">
            <a:noAutofit/>
          </a:bodyPr>
          <a:p>
            <a:pPr indent="0" algn="l"/>
            <a:r>
              <a:rPr lang="en-US" sz="2000" b="1">
                <a:solidFill>
                  <a:srgbClr val="EF4857"/>
                </a:solidFill>
                <a:latin typeface="Tahoma" panose="020B0604030504040204"/>
              </a:rPr>
              <a:t>Механические характеристики</a:t>
            </a:r>
            <a:endParaRPr lang="en-US" sz="2000" b="1">
              <a:solidFill>
                <a:srgbClr val="EF4857"/>
              </a:solidFill>
              <a:latin typeface="Tahoma" panose="020B0604030504040204"/>
            </a:endParaRPr>
          </a:p>
        </p:txBody>
      </p:sp>
      <p:sp>
        <p:nvSpPr>
          <p:cNvPr id="6" name="矩形 5"/>
          <p:cNvSpPr/>
          <p:nvPr/>
        </p:nvSpPr>
        <p:spPr>
          <a:xfrm>
            <a:off x="829056" y="2983992"/>
            <a:ext cx="475488" cy="109728"/>
          </a:xfrm>
          <a:prstGeom prst="rect">
            <a:avLst/>
          </a:prstGeom>
          <a:solidFill>
            <a:srgbClr val="FFFFFF"/>
          </a:solidFill>
        </p:spPr>
        <p:txBody>
          <a:bodyPr wrap="none" lIns="0" tIns="0" rIns="0" bIns="0">
            <a:noAutofit/>
          </a:bodyPr>
          <a:p>
            <a:pPr indent="0"/>
            <a:r>
              <a:rPr lang="en-US" sz="1200">
                <a:solidFill>
                  <a:srgbClr val="BC3430"/>
                </a:solidFill>
                <a:latin typeface="Arial" panose="020B0604020202020204"/>
              </a:rPr>
              <a:t>&gt;&gt;&gt;&gt;&gt;</a:t>
            </a:r>
            <a:endParaRPr lang="en-US" sz="1200">
              <a:solidFill>
                <a:srgbClr val="BC3430"/>
              </a:solidFill>
              <a:latin typeface="Arial" panose="020B0604020202020204"/>
            </a:endParaRPr>
          </a:p>
        </p:txBody>
      </p:sp>
      <p:graphicFrame>
        <p:nvGraphicFramePr>
          <p:cNvPr id="7" name="表格 6"/>
          <p:cNvGraphicFramePr>
            <a:graphicFrameLocks noGrp="1"/>
          </p:cNvGraphicFramePr>
          <p:nvPr/>
        </p:nvGraphicFramePr>
        <p:xfrm>
          <a:off x="819912" y="3672840"/>
          <a:ext cx="6303264" cy="4102608"/>
        </p:xfrm>
        <a:graphic>
          <a:graphicData uri="http://schemas.openxmlformats.org/drawingml/2006/table">
            <a:tbl>
              <a:tblPr/>
              <a:tblGrid>
                <a:gridCol w="542544"/>
                <a:gridCol w="1432560"/>
                <a:gridCol w="371856"/>
                <a:gridCol w="1959864"/>
                <a:gridCol w="1996440"/>
              </a:tblGrid>
              <a:tr h="176784">
                <a:tc gridSpan="2">
                  <a:txBody>
                    <a:bodyPr>
                      <a:spAutoFit/>
                    </a:bodyPr>
                    <a:p>
                      <a:pPr indent="165100"/>
                      <a:r>
                        <a:rPr lang="en-US" sz="1100" b="1" cap="small">
                          <a:solidFill>
                            <a:srgbClr val="FFFFFF"/>
                          </a:solidFill>
                          <a:latin typeface="Arial" panose="020B0604020202020204"/>
                        </a:rPr>
                        <a:t>item</a:t>
                      </a:r>
                      <a:endParaRPr lang="en-US" sz="1100" b="1" cap="small">
                        <a:solidFill>
                          <a:srgbClr val="FFFFFF"/>
                        </a:solidFill>
                        <a:latin typeface="Arial" panose="020B0604020202020204"/>
                      </a:endParaRPr>
                    </a:p>
                  </a:txBody>
                  <a:tcPr marL="0" marR="0" marT="0" marB="0" anchor="b">
                    <a:solidFill>
                      <a:srgbClr val="DC4856"/>
                    </a:solidFill>
                  </a:tcPr>
                </a:tc>
                <a:tc hMerge="1">
                  <a:tcPr marL="0" marR="0" marT="0" marB="0"/>
                </a:tc>
                <a:tc gridSpan="2">
                  <a:txBody>
                    <a:bodyPr>
                      <a:spAutoFit/>
                    </a:bodyPr>
                    <a:p>
                      <a:pPr indent="0" algn="ctr"/>
                      <a:r>
                        <a:rPr lang="en-US" sz="800" b="1">
                          <a:solidFill>
                            <a:srgbClr val="FFFFFF"/>
                          </a:solidFill>
                          <a:latin typeface="Tahoma" panose="020B0604030504040204"/>
                        </a:rPr>
                        <a:t>EV-850</a:t>
                      </a:r>
                      <a:endParaRPr lang="en-US" sz="800" b="1">
                        <a:solidFill>
                          <a:srgbClr val="FFFFFF"/>
                        </a:solidFill>
                        <a:latin typeface="Tahoma" panose="020B0604030504040204"/>
                      </a:endParaRPr>
                    </a:p>
                  </a:txBody>
                  <a:tcPr marL="0" marR="0" marT="0" marB="0" anchor="b">
                    <a:solidFill>
                      <a:srgbClr val="DC4856"/>
                    </a:solidFill>
                  </a:tcPr>
                </a:tc>
                <a:tc hMerge="1">
                  <a:tcPr marL="0" marR="0" marT="0" marB="0"/>
                </a:tc>
                <a:tc>
                  <a:txBody>
                    <a:bodyPr>
                      <a:spAutoFit/>
                    </a:bodyPr>
                    <a:p>
                      <a:pPr indent="0" algn="ctr"/>
                      <a:r>
                        <a:rPr lang="en-US" sz="800" b="1">
                          <a:solidFill>
                            <a:srgbClr val="FFFFFF"/>
                          </a:solidFill>
                          <a:latin typeface="Tahoma" panose="020B0604030504040204"/>
                        </a:rPr>
                        <a:t>EV-1160</a:t>
                      </a:r>
                      <a:endParaRPr lang="en-US" sz="800" b="1">
                        <a:solidFill>
                          <a:srgbClr val="FFFFFF"/>
                        </a:solidFill>
                        <a:latin typeface="Tahoma" panose="020B0604030504040204"/>
                      </a:endParaRPr>
                    </a:p>
                  </a:txBody>
                  <a:tcPr marL="0" marR="0" marT="0" marB="0" anchor="b">
                    <a:solidFill>
                      <a:srgbClr val="DC4856"/>
                    </a:solidFill>
                  </a:tcPr>
                </a:tc>
              </a:tr>
              <a:tr h="167640">
                <a:tc>
                  <a:txBody>
                    <a:bodyPr>
                      <a:spAutoFit/>
                    </a:bodyPr>
                    <a:p>
                      <a:endParaRPr sz="800"/>
                    </a:p>
                  </a:txBody>
                  <a:tcPr marL="0" marR="0" marT="0" marB="0">
                    <a:solidFill>
                      <a:srgbClr val="D1D5D6"/>
                    </a:solidFill>
                  </a:tcPr>
                </a:tc>
                <a:tc>
                  <a:txBody>
                    <a:bodyPr>
                      <a:spAutoFit/>
                    </a:bodyPr>
                    <a:p>
                      <a:pPr indent="0" algn="just"/>
                      <a:r>
                        <a:rPr lang="en-US" sz="800">
                          <a:solidFill>
                            <a:srgbClr val="424143"/>
                          </a:solidFill>
                          <a:latin typeface="Tahoma" panose="020B0604030504040204"/>
                        </a:rPr>
                        <a:t>Size(LXW)</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just"/>
                      <a:r>
                        <a:rPr lang="en-US" sz="800">
                          <a:solidFill>
                            <a:srgbClr val="424143"/>
                          </a:solidFill>
                          <a:latin typeface="Tahoma" panose="020B0604030504040204"/>
                        </a:rPr>
                        <a:t>mm</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ctr"/>
                      <a:r>
                        <a:rPr lang="en-US" sz="800">
                          <a:solidFill>
                            <a:srgbClr val="424143"/>
                          </a:solidFill>
                          <a:latin typeface="Tahoma" panose="020B0604030504040204"/>
                        </a:rPr>
                        <a:t>1000X500</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ctr"/>
                      <a:r>
                        <a:rPr lang="en-US" sz="800">
                          <a:solidFill>
                            <a:srgbClr val="424143"/>
                          </a:solidFill>
                          <a:latin typeface="Tahoma" panose="020B0604030504040204"/>
                        </a:rPr>
                        <a:t>1200X600</a:t>
                      </a:r>
                      <a:endParaRPr lang="en-US" sz="800">
                        <a:solidFill>
                          <a:srgbClr val="424143"/>
                        </a:solidFill>
                        <a:latin typeface="Tahoma" panose="020B0604030504040204"/>
                      </a:endParaRPr>
                    </a:p>
                  </a:txBody>
                  <a:tcPr marL="0" marR="0" marT="0" marB="0" anchor="b">
                    <a:solidFill>
                      <a:srgbClr val="D1D5D6"/>
                    </a:solidFill>
                  </a:tcPr>
                </a:tc>
              </a:tr>
              <a:tr h="155448">
                <a:tc>
                  <a:txBody>
                    <a:bodyPr>
                      <a:spAutoFit/>
                    </a:bodyPr>
                    <a:p>
                      <a:pPr indent="0" algn="ctr"/>
                      <a:r>
                        <a:rPr lang="en-US" sz="700">
                          <a:solidFill>
                            <a:srgbClr val="424143"/>
                          </a:solidFill>
                          <a:latin typeface="Tahoma" panose="020B0604030504040204"/>
                        </a:rPr>
                        <a:t>Work bench</a:t>
                      </a:r>
                      <a:endParaRPr lang="en-US" sz="700">
                        <a:solidFill>
                          <a:srgbClr val="424143"/>
                        </a:solidFill>
                        <a:latin typeface="Tahoma" panose="020B0604030504040204"/>
                      </a:endParaRPr>
                    </a:p>
                  </a:txBody>
                  <a:tcPr marL="0" marR="0" marT="0" marB="0" anchor="b">
                    <a:solidFill>
                      <a:srgbClr val="D1D5D6"/>
                    </a:solidFill>
                  </a:tcPr>
                </a:tc>
                <a:tc>
                  <a:txBody>
                    <a:bodyPr>
                      <a:spAutoFit/>
                    </a:bodyPr>
                    <a:p>
                      <a:pPr indent="0" algn="just"/>
                      <a:r>
                        <a:rPr lang="en-US" sz="800">
                          <a:solidFill>
                            <a:srgbClr val="424143"/>
                          </a:solidFill>
                          <a:latin typeface="Tahoma" panose="020B0604030504040204"/>
                        </a:rPr>
                        <a:t>T-slot(sizeXno.Xspace)</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just"/>
                      <a:r>
                        <a:rPr lang="en-US" sz="800">
                          <a:solidFill>
                            <a:srgbClr val="424143"/>
                          </a:solidFill>
                          <a:latin typeface="Tahoma" panose="020B0604030504040204"/>
                        </a:rPr>
                        <a:t>mm</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ctr"/>
                      <a:r>
                        <a:rPr lang="en-US" sz="800">
                          <a:solidFill>
                            <a:srgbClr val="424143"/>
                          </a:solidFill>
                          <a:latin typeface="Tahoma" panose="020B0604030504040204"/>
                        </a:rPr>
                        <a:t>18X5X80</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ctr"/>
                      <a:r>
                        <a:rPr lang="en-US" sz="800">
                          <a:solidFill>
                            <a:srgbClr val="424143"/>
                          </a:solidFill>
                          <a:latin typeface="Tahoma" panose="020B0604030504040204"/>
                        </a:rPr>
                        <a:t>18X5X100</a:t>
                      </a:r>
                      <a:endParaRPr lang="en-US" sz="800">
                        <a:solidFill>
                          <a:srgbClr val="424143"/>
                        </a:solidFill>
                        <a:latin typeface="Tahoma" panose="020B0604030504040204"/>
                      </a:endParaRPr>
                    </a:p>
                  </a:txBody>
                  <a:tcPr marL="0" marR="0" marT="0" marB="0" anchor="b">
                    <a:solidFill>
                      <a:srgbClr val="D1D5D6"/>
                    </a:solidFill>
                  </a:tcPr>
                </a:tc>
              </a:tr>
              <a:tr h="155448">
                <a:tc>
                  <a:txBody>
                    <a:bodyPr>
                      <a:spAutoFit/>
                    </a:bodyPr>
                    <a:p>
                      <a:endParaRPr sz="800"/>
                    </a:p>
                  </a:txBody>
                  <a:tcPr marL="0" marR="0" marT="0" marB="0">
                    <a:solidFill>
                      <a:srgbClr val="D1D5D6"/>
                    </a:solidFill>
                  </a:tcPr>
                </a:tc>
                <a:tc>
                  <a:txBody>
                    <a:bodyPr>
                      <a:spAutoFit/>
                    </a:bodyPr>
                    <a:p>
                      <a:pPr indent="0" algn="just"/>
                      <a:r>
                        <a:rPr lang="en-US" sz="800">
                          <a:solidFill>
                            <a:srgbClr val="424143"/>
                          </a:solidFill>
                          <a:latin typeface="Tahoma" panose="020B0604030504040204"/>
                        </a:rPr>
                        <a:t>Weight capacity</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just"/>
                      <a:r>
                        <a:rPr lang="en-US" sz="800">
                          <a:solidFill>
                            <a:srgbClr val="424143"/>
                          </a:solidFill>
                          <a:latin typeface="Tahoma" panose="020B0604030504040204"/>
                        </a:rPr>
                        <a:t>Kg</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ctr"/>
                      <a:r>
                        <a:rPr lang="en-US" sz="800">
                          <a:solidFill>
                            <a:srgbClr val="424143"/>
                          </a:solidFill>
                          <a:latin typeface="Tahoma" panose="020B0604030504040204"/>
                        </a:rPr>
                        <a:t>600</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ctr"/>
                      <a:r>
                        <a:rPr lang="en-US" sz="800">
                          <a:solidFill>
                            <a:srgbClr val="424143"/>
                          </a:solidFill>
                          <a:latin typeface="Tahoma" panose="020B0604030504040204"/>
                        </a:rPr>
                        <a:t>800</a:t>
                      </a:r>
                      <a:endParaRPr lang="en-US" sz="800">
                        <a:solidFill>
                          <a:srgbClr val="424143"/>
                        </a:solidFill>
                        <a:latin typeface="Tahoma" panose="020B0604030504040204"/>
                      </a:endParaRPr>
                    </a:p>
                  </a:txBody>
                  <a:tcPr marL="0" marR="0" marT="0" marB="0" anchor="b">
                    <a:solidFill>
                      <a:srgbClr val="D1D5D6"/>
                    </a:solidFill>
                  </a:tcPr>
                </a:tc>
              </a:tr>
              <a:tr h="158496">
                <a:tc>
                  <a:txBody>
                    <a:bodyPr>
                      <a:spAutoFit/>
                    </a:bodyPr>
                    <a:p>
                      <a:endParaRPr sz="800"/>
                    </a:p>
                  </a:txBody>
                  <a:tcPr marL="0" marR="0" marT="0" marB="0">
                    <a:solidFill>
                      <a:srgbClr val="D1D5D6"/>
                    </a:solidFill>
                  </a:tcPr>
                </a:tc>
                <a:tc>
                  <a:txBody>
                    <a:bodyPr>
                      <a:spAutoFit/>
                    </a:bodyPr>
                    <a:p>
                      <a:pPr indent="0" algn="just"/>
                      <a:r>
                        <a:rPr lang="en-US" sz="800">
                          <a:solidFill>
                            <a:srgbClr val="424143"/>
                          </a:solidFill>
                          <a:latin typeface="Tahoma" panose="020B0604030504040204"/>
                        </a:rPr>
                        <a:t>X axis</a:t>
                      </a:r>
                      <a:endParaRPr lang="en-US" sz="800">
                        <a:solidFill>
                          <a:srgbClr val="424143"/>
                        </a:solidFill>
                        <a:latin typeface="Tahoma" panose="020B0604030504040204"/>
                      </a:endParaRPr>
                    </a:p>
                  </a:txBody>
                  <a:tcPr marL="0" marR="0" marT="0" marB="0">
                    <a:solidFill>
                      <a:srgbClr val="D1D5D6"/>
                    </a:solidFill>
                  </a:tcPr>
                </a:tc>
                <a:tc>
                  <a:txBody>
                    <a:bodyPr>
                      <a:spAutoFit/>
                    </a:bodyPr>
                    <a:p>
                      <a:pPr indent="0" algn="just"/>
                      <a:r>
                        <a:rPr lang="en-US" sz="800">
                          <a:solidFill>
                            <a:srgbClr val="424143"/>
                          </a:solidFill>
                          <a:latin typeface="Tahoma" panose="020B0604030504040204"/>
                        </a:rPr>
                        <a:t>mm</a:t>
                      </a:r>
                      <a:endParaRPr lang="en-US" sz="800">
                        <a:solidFill>
                          <a:srgbClr val="424143"/>
                        </a:solidFill>
                        <a:latin typeface="Tahoma" panose="020B0604030504040204"/>
                      </a:endParaRPr>
                    </a:p>
                  </a:txBody>
                  <a:tcPr marL="0" marR="0" marT="0" marB="0">
                    <a:solidFill>
                      <a:srgbClr val="D1D5D6"/>
                    </a:solidFill>
                  </a:tcPr>
                </a:tc>
                <a:tc>
                  <a:txBody>
                    <a:bodyPr>
                      <a:spAutoFit/>
                    </a:bodyPr>
                    <a:p>
                      <a:pPr indent="0" algn="ctr"/>
                      <a:r>
                        <a:rPr lang="en-US" sz="800">
                          <a:solidFill>
                            <a:srgbClr val="424143"/>
                          </a:solidFill>
                          <a:latin typeface="Tahoma" panose="020B0604030504040204"/>
                        </a:rPr>
                        <a:t>800</a:t>
                      </a:r>
                      <a:endParaRPr lang="en-US" sz="800">
                        <a:solidFill>
                          <a:srgbClr val="424143"/>
                        </a:solidFill>
                        <a:latin typeface="Tahoma" panose="020B0604030504040204"/>
                      </a:endParaRPr>
                    </a:p>
                  </a:txBody>
                  <a:tcPr marL="0" marR="0" marT="0" marB="0">
                    <a:solidFill>
                      <a:srgbClr val="D1D5D6"/>
                    </a:solidFill>
                  </a:tcPr>
                </a:tc>
                <a:tc>
                  <a:txBody>
                    <a:bodyPr>
                      <a:spAutoFit/>
                    </a:bodyPr>
                    <a:p>
                      <a:pPr indent="0" algn="ctr"/>
                      <a:r>
                        <a:rPr lang="en-US" sz="800">
                          <a:solidFill>
                            <a:srgbClr val="424143"/>
                          </a:solidFill>
                          <a:latin typeface="Tahoma" panose="020B0604030504040204"/>
                        </a:rPr>
                        <a:t>1100</a:t>
                      </a:r>
                      <a:endParaRPr lang="en-US" sz="800">
                        <a:solidFill>
                          <a:srgbClr val="424143"/>
                        </a:solidFill>
                        <a:latin typeface="Tahoma" panose="020B0604030504040204"/>
                      </a:endParaRPr>
                    </a:p>
                  </a:txBody>
                  <a:tcPr marL="0" marR="0" marT="0" marB="0">
                    <a:solidFill>
                      <a:srgbClr val="D1D5D6"/>
                    </a:solidFill>
                  </a:tcPr>
                </a:tc>
              </a:tr>
              <a:tr h="155448">
                <a:tc>
                  <a:txBody>
                    <a:bodyPr>
                      <a:spAutoFit/>
                    </a:bodyPr>
                    <a:p>
                      <a:pPr indent="0" algn="ctr"/>
                      <a:r>
                        <a:rPr lang="en-US" sz="800">
                          <a:solidFill>
                            <a:srgbClr val="424143"/>
                          </a:solidFill>
                          <a:latin typeface="Tahoma" panose="020B0604030504040204"/>
                        </a:rPr>
                        <a:t>Travel</a:t>
                      </a:r>
                      <a:endParaRPr lang="en-US" sz="800">
                        <a:solidFill>
                          <a:srgbClr val="424143"/>
                        </a:solidFill>
                        <a:latin typeface="Tahoma" panose="020B0604030504040204"/>
                      </a:endParaRPr>
                    </a:p>
                  </a:txBody>
                  <a:tcPr marL="0" marR="0" marT="0" marB="0">
                    <a:solidFill>
                      <a:srgbClr val="D1D5D6"/>
                    </a:solidFill>
                  </a:tcPr>
                </a:tc>
                <a:tc>
                  <a:txBody>
                    <a:bodyPr>
                      <a:spAutoFit/>
                    </a:bodyPr>
                    <a:p>
                      <a:pPr indent="0" algn="just"/>
                      <a:r>
                        <a:rPr lang="en-US" sz="800">
                          <a:solidFill>
                            <a:srgbClr val="424143"/>
                          </a:solidFill>
                          <a:latin typeface="Tahoma" panose="020B0604030504040204"/>
                        </a:rPr>
                        <a:t>Y axis</a:t>
                      </a:r>
                      <a:endParaRPr lang="en-US" sz="800">
                        <a:solidFill>
                          <a:srgbClr val="424143"/>
                        </a:solidFill>
                        <a:latin typeface="Tahoma" panose="020B0604030504040204"/>
                      </a:endParaRPr>
                    </a:p>
                  </a:txBody>
                  <a:tcPr marL="0" marR="0" marT="0" marB="0">
                    <a:solidFill>
                      <a:srgbClr val="D1D5D6"/>
                    </a:solidFill>
                  </a:tcPr>
                </a:tc>
                <a:tc>
                  <a:txBody>
                    <a:bodyPr>
                      <a:spAutoFit/>
                    </a:bodyPr>
                    <a:p>
                      <a:pPr indent="0" algn="just"/>
                      <a:r>
                        <a:rPr lang="en-US" sz="800">
                          <a:solidFill>
                            <a:srgbClr val="424143"/>
                          </a:solidFill>
                          <a:latin typeface="Tahoma" panose="020B0604030504040204"/>
                        </a:rPr>
                        <a:t>mm</a:t>
                      </a:r>
                      <a:endParaRPr lang="en-US" sz="800">
                        <a:solidFill>
                          <a:srgbClr val="424143"/>
                        </a:solidFill>
                        <a:latin typeface="Tahoma" panose="020B0604030504040204"/>
                      </a:endParaRPr>
                    </a:p>
                  </a:txBody>
                  <a:tcPr marL="0" marR="0" marT="0" marB="0">
                    <a:solidFill>
                      <a:srgbClr val="D1D5D6"/>
                    </a:solidFill>
                  </a:tcPr>
                </a:tc>
                <a:tc>
                  <a:txBody>
                    <a:bodyPr>
                      <a:spAutoFit/>
                    </a:bodyPr>
                    <a:p>
                      <a:pPr indent="0" algn="ctr"/>
                      <a:r>
                        <a:rPr lang="en-US" sz="800">
                          <a:solidFill>
                            <a:srgbClr val="424143"/>
                          </a:solidFill>
                          <a:latin typeface="Tahoma" panose="020B0604030504040204"/>
                        </a:rPr>
                        <a:t>500</a:t>
                      </a:r>
                      <a:endParaRPr lang="en-US" sz="800">
                        <a:solidFill>
                          <a:srgbClr val="424143"/>
                        </a:solidFill>
                        <a:latin typeface="Tahoma" panose="020B0604030504040204"/>
                      </a:endParaRPr>
                    </a:p>
                  </a:txBody>
                  <a:tcPr marL="0" marR="0" marT="0" marB="0">
                    <a:solidFill>
                      <a:srgbClr val="D1D5D6"/>
                    </a:solidFill>
                  </a:tcPr>
                </a:tc>
                <a:tc>
                  <a:txBody>
                    <a:bodyPr>
                      <a:spAutoFit/>
                    </a:bodyPr>
                    <a:p>
                      <a:pPr indent="0" algn="ctr"/>
                      <a:r>
                        <a:rPr lang="en-US" sz="800">
                          <a:solidFill>
                            <a:srgbClr val="424143"/>
                          </a:solidFill>
                          <a:latin typeface="Tahoma" panose="020B0604030504040204"/>
                        </a:rPr>
                        <a:t>600</a:t>
                      </a:r>
                      <a:endParaRPr lang="en-US" sz="800">
                        <a:solidFill>
                          <a:srgbClr val="424143"/>
                        </a:solidFill>
                        <a:latin typeface="Tahoma" panose="020B0604030504040204"/>
                      </a:endParaRPr>
                    </a:p>
                  </a:txBody>
                  <a:tcPr marL="0" marR="0" marT="0" marB="0">
                    <a:solidFill>
                      <a:srgbClr val="D1D5D6"/>
                    </a:solidFill>
                  </a:tcPr>
                </a:tc>
              </a:tr>
              <a:tr h="155448">
                <a:tc>
                  <a:txBody>
                    <a:bodyPr>
                      <a:spAutoFit/>
                    </a:bodyPr>
                    <a:p>
                      <a:endParaRPr sz="800"/>
                    </a:p>
                  </a:txBody>
                  <a:tcPr marL="0" marR="0" marT="0" marB="0">
                    <a:solidFill>
                      <a:srgbClr val="D1D5D6"/>
                    </a:solidFill>
                  </a:tcPr>
                </a:tc>
                <a:tc>
                  <a:txBody>
                    <a:bodyPr>
                      <a:spAutoFit/>
                    </a:bodyPr>
                    <a:p>
                      <a:pPr indent="0" algn="just"/>
                      <a:r>
                        <a:rPr lang="en-US" sz="800">
                          <a:solidFill>
                            <a:srgbClr val="424143"/>
                          </a:solidFill>
                          <a:latin typeface="Tahoma" panose="020B0604030504040204"/>
                        </a:rPr>
                        <a:t>Z axis</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just"/>
                      <a:r>
                        <a:rPr lang="en-US" sz="800">
                          <a:solidFill>
                            <a:srgbClr val="424143"/>
                          </a:solidFill>
                          <a:latin typeface="Tahoma" panose="020B0604030504040204"/>
                        </a:rPr>
                        <a:t>mm</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ctr"/>
                      <a:r>
                        <a:rPr lang="en-US" sz="800">
                          <a:solidFill>
                            <a:srgbClr val="424143"/>
                          </a:solidFill>
                          <a:latin typeface="Tahoma" panose="020B0604030504040204"/>
                        </a:rPr>
                        <a:t>550</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ctr"/>
                      <a:r>
                        <a:rPr lang="en-US" sz="800">
                          <a:solidFill>
                            <a:srgbClr val="424143"/>
                          </a:solidFill>
                          <a:latin typeface="Tahoma" panose="020B0604030504040204"/>
                        </a:rPr>
                        <a:t>600</a:t>
                      </a:r>
                      <a:endParaRPr lang="en-US" sz="800">
                        <a:solidFill>
                          <a:srgbClr val="424143"/>
                        </a:solidFill>
                        <a:latin typeface="Tahoma" panose="020B0604030504040204"/>
                      </a:endParaRPr>
                    </a:p>
                  </a:txBody>
                  <a:tcPr marL="0" marR="0" marT="0" marB="0" anchor="b">
                    <a:solidFill>
                      <a:srgbClr val="D1D5D6"/>
                    </a:solidFill>
                  </a:tcPr>
                </a:tc>
              </a:tr>
              <a:tr h="158496">
                <a:tc>
                  <a:txBody>
                    <a:bodyPr>
                      <a:spAutoFit/>
                    </a:bodyPr>
                    <a:p>
                      <a:pPr indent="0" algn="ctr"/>
                      <a:r>
                        <a:rPr lang="en-US" sz="650">
                          <a:solidFill>
                            <a:srgbClr val="424143"/>
                          </a:solidFill>
                          <a:latin typeface="Tahoma" panose="020B0604030504040204"/>
                        </a:rPr>
                        <a:t>Fast Speed</a:t>
                      </a:r>
                      <a:endParaRPr lang="en-US" sz="650">
                        <a:solidFill>
                          <a:srgbClr val="424143"/>
                        </a:solidFill>
                        <a:latin typeface="Tahoma" panose="020B0604030504040204"/>
                      </a:endParaRPr>
                    </a:p>
                  </a:txBody>
                  <a:tcPr marL="0" marR="0" marT="0" marB="0" anchor="b">
                    <a:solidFill>
                      <a:srgbClr val="D1D5D6"/>
                    </a:solidFill>
                  </a:tcPr>
                </a:tc>
                <a:tc>
                  <a:txBody>
                    <a:bodyPr>
                      <a:spAutoFit/>
                    </a:bodyPr>
                    <a:p>
                      <a:pPr indent="0"/>
                      <a:r>
                        <a:rPr lang="en-US" sz="800">
                          <a:solidFill>
                            <a:srgbClr val="424143"/>
                          </a:solidFill>
                          <a:latin typeface="Tahoma" panose="020B0604030504040204"/>
                        </a:rPr>
                        <a:t>X/Y/Z axis</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ctr"/>
                      <a:r>
                        <a:rPr lang="en-US" sz="800">
                          <a:solidFill>
                            <a:srgbClr val="424143"/>
                          </a:solidFill>
                          <a:latin typeface="Tahoma" panose="020B0604030504040204"/>
                        </a:rPr>
                        <a:t>m/min</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ctr"/>
                      <a:r>
                        <a:rPr lang="en-US" sz="800">
                          <a:solidFill>
                            <a:srgbClr val="424143"/>
                          </a:solidFill>
                          <a:latin typeface="Tahoma" panose="020B0604030504040204"/>
                        </a:rPr>
                        <a:t>48/48/48</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ctr"/>
                      <a:r>
                        <a:rPr lang="en-US" sz="800">
                          <a:solidFill>
                            <a:srgbClr val="424143"/>
                          </a:solidFill>
                          <a:latin typeface="Tahoma" panose="020B0604030504040204"/>
                        </a:rPr>
                        <a:t>36/36/36</a:t>
                      </a:r>
                      <a:endParaRPr lang="en-US" sz="800">
                        <a:solidFill>
                          <a:srgbClr val="424143"/>
                        </a:solidFill>
                        <a:latin typeface="Tahoma" panose="020B0604030504040204"/>
                      </a:endParaRPr>
                    </a:p>
                  </a:txBody>
                  <a:tcPr marL="0" marR="0" marT="0" marB="0" anchor="b">
                    <a:solidFill>
                      <a:srgbClr val="D1D5D6"/>
                    </a:solidFill>
                  </a:tcPr>
                </a:tc>
              </a:tr>
              <a:tr h="313944">
                <a:tc>
                  <a:txBody>
                    <a:bodyPr>
                      <a:spAutoFit/>
                    </a:bodyPr>
                    <a:p>
                      <a:pPr indent="0" algn="ctr"/>
                      <a:r>
                        <a:rPr lang="en-US" sz="500">
                          <a:solidFill>
                            <a:srgbClr val="424143"/>
                          </a:solidFill>
                          <a:latin typeface="Microsoft YaHei UI" panose="020B0503020204020204" charset="-122"/>
                        </a:rPr>
                        <a:t>Feeding Speed</a:t>
                      </a:r>
                      <a:endParaRPr lang="en-US" sz="500">
                        <a:solidFill>
                          <a:srgbClr val="424143"/>
                        </a:solidFill>
                        <a:latin typeface="Microsoft YaHei UI" panose="020B0503020204020204" charset="-122"/>
                      </a:endParaRPr>
                    </a:p>
                  </a:txBody>
                  <a:tcPr marL="0" marR="0" marT="0" marB="0" anchor="ctr">
                    <a:solidFill>
                      <a:srgbClr val="D1D5D6"/>
                    </a:solidFill>
                  </a:tcPr>
                </a:tc>
                <a:tc gridSpan="2">
                  <a:txBody>
                    <a:bodyPr>
                      <a:spAutoFit/>
                    </a:bodyPr>
                    <a:p>
                      <a:pPr indent="0"/>
                      <a:r>
                        <a:rPr lang="en-US" sz="800">
                          <a:solidFill>
                            <a:srgbClr val="424143"/>
                          </a:solidFill>
                          <a:latin typeface="Tahoma" panose="020B0604030504040204"/>
                        </a:rPr>
                        <a:t>X/Y/Z axis                mm/min</a:t>
                      </a:r>
                      <a:endParaRPr lang="en-US" sz="800">
                        <a:solidFill>
                          <a:srgbClr val="424143"/>
                        </a:solidFill>
                        <a:latin typeface="Tahoma" panose="020B0604030504040204"/>
                      </a:endParaRPr>
                    </a:p>
                  </a:txBody>
                  <a:tcPr marL="0" marR="0" marT="0" marB="0" anchor="ctr">
                    <a:solidFill>
                      <a:srgbClr val="D1D5D6"/>
                    </a:solidFill>
                  </a:tcPr>
                </a:tc>
                <a:tc hMerge="1">
                  <a:tcPr marL="0" marR="0" marT="0" marB="0"/>
                </a:tc>
                <a:tc>
                  <a:txBody>
                    <a:bodyPr>
                      <a:spAutoFit/>
                    </a:bodyPr>
                    <a:p>
                      <a:pPr indent="0" algn="ctr"/>
                      <a:r>
                        <a:rPr lang="en-US" sz="800">
                          <a:solidFill>
                            <a:srgbClr val="424143"/>
                          </a:solidFill>
                          <a:latin typeface="Tahoma" panose="020B0604030504040204"/>
                        </a:rPr>
                        <a:t>1</a:t>
                      </a:r>
                      <a:r>
                        <a:rPr lang="zh-TW" sz="400">
                          <a:solidFill>
                            <a:srgbClr val="424143"/>
                          </a:solidFill>
                          <a:latin typeface="宋体" panose="02010600030101010101" pitchFamily="2" charset="-122"/>
                          <a:ea typeface="宋体" panose="02010600030101010101" pitchFamily="2" charset="-122"/>
                        </a:rPr>
                        <a:t>〜</a:t>
                      </a:r>
                      <a:r>
                        <a:rPr lang="en-US" sz="800">
                          <a:solidFill>
                            <a:srgbClr val="424143"/>
                          </a:solidFill>
                          <a:latin typeface="Tahoma" panose="020B0604030504040204"/>
                        </a:rPr>
                        <a:t>10000</a:t>
                      </a:r>
                      <a:endParaRPr lang="en-US" sz="800">
                        <a:solidFill>
                          <a:srgbClr val="424143"/>
                        </a:solidFill>
                        <a:latin typeface="Tahoma" panose="020B0604030504040204"/>
                      </a:endParaRPr>
                    </a:p>
                  </a:txBody>
                  <a:tcPr marL="0" marR="0" marT="0" marB="0" anchor="ctr">
                    <a:solidFill>
                      <a:srgbClr val="D1D5D6"/>
                    </a:solidFill>
                  </a:tcPr>
                </a:tc>
                <a:tc>
                  <a:txBody>
                    <a:bodyPr>
                      <a:spAutoFit/>
                    </a:bodyPr>
                    <a:p>
                      <a:pPr indent="0" algn="ctr"/>
                      <a:r>
                        <a:rPr lang="en-US" sz="800">
                          <a:solidFill>
                            <a:srgbClr val="424143"/>
                          </a:solidFill>
                          <a:latin typeface="Tahoma" panose="020B0604030504040204"/>
                        </a:rPr>
                        <a:t>1</a:t>
                      </a:r>
                      <a:r>
                        <a:rPr lang="zh-TW" sz="400">
                          <a:solidFill>
                            <a:srgbClr val="424143"/>
                          </a:solidFill>
                          <a:latin typeface="宋体" panose="02010600030101010101" pitchFamily="2" charset="-122"/>
                          <a:ea typeface="宋体" panose="02010600030101010101" pitchFamily="2" charset="-122"/>
                        </a:rPr>
                        <a:t>〜</a:t>
                      </a:r>
                      <a:r>
                        <a:rPr lang="en-US" sz="800">
                          <a:solidFill>
                            <a:srgbClr val="424143"/>
                          </a:solidFill>
                          <a:latin typeface="Tahoma" panose="020B0604030504040204"/>
                        </a:rPr>
                        <a:t>10000</a:t>
                      </a:r>
                      <a:endParaRPr lang="en-US" sz="800">
                        <a:solidFill>
                          <a:srgbClr val="424143"/>
                        </a:solidFill>
                        <a:latin typeface="Tahoma" panose="020B0604030504040204"/>
                      </a:endParaRPr>
                    </a:p>
                  </a:txBody>
                  <a:tcPr marL="0" marR="0" marT="0" marB="0" anchor="ctr">
                    <a:solidFill>
                      <a:srgbClr val="D1D5D6"/>
                    </a:solidFill>
                  </a:tcPr>
                </a:tc>
              </a:tr>
              <a:tr h="155448">
                <a:tc>
                  <a:txBody>
                    <a:bodyPr>
                      <a:spAutoFit/>
                    </a:bodyPr>
                    <a:p>
                      <a:endParaRPr sz="800"/>
                    </a:p>
                  </a:txBody>
                  <a:tcPr marL="0" marR="0" marT="0" marB="0">
                    <a:solidFill>
                      <a:srgbClr val="D1D5D6"/>
                    </a:solidFill>
                  </a:tcPr>
                </a:tc>
                <a:tc rowSpan="2" gridSpan="2">
                  <a:txBody>
                    <a:bodyPr>
                      <a:spAutoFit/>
                    </a:bodyPr>
                    <a:p>
                      <a:pPr indent="0"/>
                      <a:r>
                        <a:rPr lang="en-US" sz="800">
                          <a:solidFill>
                            <a:srgbClr val="424143"/>
                          </a:solidFill>
                          <a:latin typeface="Tahoma" panose="020B0604030504040204"/>
                        </a:rPr>
                        <a:t>Spindle taper hole/speed</a:t>
                      </a:r>
                      <a:endParaRPr lang="en-US" sz="800">
                        <a:solidFill>
                          <a:srgbClr val="424143"/>
                        </a:solidFill>
                        <a:latin typeface="Tahoma" panose="020B0604030504040204"/>
                      </a:endParaRPr>
                    </a:p>
                  </a:txBody>
                  <a:tcPr marL="0" marR="0" marT="0" marB="0" anchor="ctr">
                    <a:solidFill>
                      <a:srgbClr val="D1D5D6"/>
                    </a:solidFill>
                  </a:tcPr>
                </a:tc>
                <a:tc rowSpan="2" hMerge="1">
                  <a:tcPr marL="0" marR="0" marT="0" marB="0"/>
                </a:tc>
                <a:tc>
                  <a:txBody>
                    <a:bodyPr>
                      <a:spAutoFit/>
                    </a:bodyPr>
                    <a:p>
                      <a:pPr indent="0" algn="ctr"/>
                      <a:r>
                        <a:rPr lang="en-US" sz="800">
                          <a:solidFill>
                            <a:srgbClr val="424143"/>
                          </a:solidFill>
                          <a:latin typeface="Tahoma" panose="020B0604030504040204"/>
                        </a:rPr>
                        <a:t>BT40/10000rpm belt type</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330200"/>
                      <a:r>
                        <a:rPr lang="en-US" sz="800">
                          <a:solidFill>
                            <a:srgbClr val="424143"/>
                          </a:solidFill>
                          <a:latin typeface="Tahoma" panose="020B0604030504040204"/>
                        </a:rPr>
                        <a:t>BT40/8000 rpm belt type</a:t>
                      </a:r>
                      <a:endParaRPr lang="en-US" sz="800">
                        <a:solidFill>
                          <a:srgbClr val="424143"/>
                        </a:solidFill>
                        <a:latin typeface="Tahoma" panose="020B0604030504040204"/>
                      </a:endParaRPr>
                    </a:p>
                  </a:txBody>
                  <a:tcPr marL="0" marR="0" marT="0" marB="0" anchor="b">
                    <a:solidFill>
                      <a:srgbClr val="D1D5D6"/>
                    </a:solidFill>
                  </a:tcPr>
                </a:tc>
              </a:tr>
              <a:tr h="155448">
                <a:tc rowSpan="2">
                  <a:txBody>
                    <a:bodyPr>
                      <a:spAutoFit/>
                    </a:bodyPr>
                    <a:p>
                      <a:pPr indent="0" algn="ctr"/>
                      <a:r>
                        <a:rPr lang="en-US" sz="800">
                          <a:solidFill>
                            <a:srgbClr val="424143"/>
                          </a:solidFill>
                          <a:latin typeface="Tahoma" panose="020B0604030504040204"/>
                        </a:rPr>
                        <a:t>Spindle</a:t>
                      </a:r>
                      <a:endParaRPr lang="en-US" sz="800">
                        <a:solidFill>
                          <a:srgbClr val="424143"/>
                        </a:solidFill>
                        <a:latin typeface="Tahoma" panose="020B0604030504040204"/>
                      </a:endParaRPr>
                    </a:p>
                  </a:txBody>
                  <a:tcPr marL="0" marR="0" marT="0" marB="0" anchor="ctr">
                    <a:solidFill>
                      <a:srgbClr val="D1D5D6"/>
                    </a:solidFill>
                  </a:tcPr>
                </a:tc>
                <a:tc vMerge="1" gridSpan="2">
                  <a:tcPr marL="0" marR="0" marT="0" marB="0"/>
                </a:tc>
                <a:tc vMerge="1" hMerge="1">
                  <a:tcPr marL="0" marR="0" marT="0" marB="0"/>
                </a:tc>
                <a:tc>
                  <a:txBody>
                    <a:bodyPr>
                      <a:spAutoFit/>
                    </a:bodyPr>
                    <a:p>
                      <a:pPr indent="0" algn="ctr"/>
                      <a:r>
                        <a:rPr lang="en-US" sz="800">
                          <a:solidFill>
                            <a:srgbClr val="424143"/>
                          </a:solidFill>
                          <a:latin typeface="Tahoma" panose="020B0604030504040204"/>
                        </a:rPr>
                        <a:t>BBT40/12000rpm direct drive</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330200"/>
                      <a:r>
                        <a:rPr lang="en-US" sz="800">
                          <a:solidFill>
                            <a:srgbClr val="424143"/>
                          </a:solidFill>
                          <a:latin typeface="Tahoma" panose="020B0604030504040204"/>
                        </a:rPr>
                        <a:t>BBT40/12000rpm In-line</a:t>
                      </a:r>
                      <a:endParaRPr lang="en-US" sz="800">
                        <a:solidFill>
                          <a:srgbClr val="424143"/>
                        </a:solidFill>
                        <a:latin typeface="Tahoma" panose="020B0604030504040204"/>
                      </a:endParaRPr>
                    </a:p>
                  </a:txBody>
                  <a:tcPr marL="0" marR="0" marT="0" marB="0" anchor="b">
                    <a:solidFill>
                      <a:srgbClr val="D1D5D6"/>
                    </a:solidFill>
                  </a:tcPr>
                </a:tc>
              </a:tr>
              <a:tr h="158496">
                <a:tc vMerge="1">
                  <a:tcPr marL="0" marR="0" marT="0" marB="0"/>
                </a:tc>
                <a:tc>
                  <a:txBody>
                    <a:bodyPr>
                      <a:spAutoFit/>
                    </a:bodyPr>
                    <a:p>
                      <a:pPr indent="0"/>
                      <a:r>
                        <a:rPr lang="en-US" sz="800">
                          <a:solidFill>
                            <a:srgbClr val="424143"/>
                          </a:solidFill>
                          <a:latin typeface="Tahoma" panose="020B0604030504040204"/>
                        </a:rPr>
                        <a:t>Nose end to table distance</a:t>
                      </a:r>
                      <a:endParaRPr lang="en-US" sz="800">
                        <a:solidFill>
                          <a:srgbClr val="424143"/>
                        </a:solidFill>
                        <a:latin typeface="Tahoma" panose="020B0604030504040204"/>
                      </a:endParaRPr>
                    </a:p>
                  </a:txBody>
                  <a:tcPr marL="0" marR="0" marT="0" marB="0">
                    <a:solidFill>
                      <a:srgbClr val="D1D5D6"/>
                    </a:solidFill>
                  </a:tcPr>
                </a:tc>
                <a:tc>
                  <a:txBody>
                    <a:bodyPr>
                      <a:spAutoFit/>
                    </a:bodyPr>
                    <a:p>
                      <a:pPr indent="0" algn="just"/>
                      <a:r>
                        <a:rPr lang="en-US" sz="800">
                          <a:solidFill>
                            <a:srgbClr val="424143"/>
                          </a:solidFill>
                          <a:latin typeface="Tahoma" panose="020B0604030504040204"/>
                        </a:rPr>
                        <a:t>mm</a:t>
                      </a:r>
                      <a:endParaRPr lang="en-US" sz="800">
                        <a:solidFill>
                          <a:srgbClr val="424143"/>
                        </a:solidFill>
                        <a:latin typeface="Tahoma" panose="020B0604030504040204"/>
                      </a:endParaRPr>
                    </a:p>
                  </a:txBody>
                  <a:tcPr marL="0" marR="0" marT="0" marB="0">
                    <a:solidFill>
                      <a:srgbClr val="D1D5D6"/>
                    </a:solidFill>
                  </a:tcPr>
                </a:tc>
                <a:tc>
                  <a:txBody>
                    <a:bodyPr>
                      <a:spAutoFit/>
                    </a:bodyPr>
                    <a:p>
                      <a:pPr indent="0" algn="ctr"/>
                      <a:r>
                        <a:rPr lang="en-US" sz="800">
                          <a:solidFill>
                            <a:srgbClr val="424143"/>
                          </a:solidFill>
                          <a:latin typeface="Tahoma" panose="020B0604030504040204"/>
                        </a:rPr>
                        <a:t>120-670</a:t>
                      </a:r>
                      <a:endParaRPr lang="en-US" sz="800">
                        <a:solidFill>
                          <a:srgbClr val="424143"/>
                        </a:solidFill>
                        <a:latin typeface="Tahoma" panose="020B0604030504040204"/>
                      </a:endParaRPr>
                    </a:p>
                  </a:txBody>
                  <a:tcPr marL="0" marR="0" marT="0" marB="0">
                    <a:solidFill>
                      <a:srgbClr val="D1D5D6"/>
                    </a:solidFill>
                  </a:tcPr>
                </a:tc>
                <a:tc>
                  <a:txBody>
                    <a:bodyPr>
                      <a:spAutoFit/>
                    </a:bodyPr>
                    <a:p>
                      <a:pPr indent="0" algn="ctr"/>
                      <a:r>
                        <a:rPr lang="en-US" sz="800">
                          <a:solidFill>
                            <a:srgbClr val="424143"/>
                          </a:solidFill>
                          <a:latin typeface="Tahoma" panose="020B0604030504040204"/>
                        </a:rPr>
                        <a:t>130-730</a:t>
                      </a:r>
                      <a:endParaRPr lang="en-US" sz="800">
                        <a:solidFill>
                          <a:srgbClr val="424143"/>
                        </a:solidFill>
                        <a:latin typeface="Tahoma" panose="020B0604030504040204"/>
                      </a:endParaRPr>
                    </a:p>
                  </a:txBody>
                  <a:tcPr marL="0" marR="0" marT="0" marB="0">
                    <a:solidFill>
                      <a:srgbClr val="D1D5D6"/>
                    </a:solidFill>
                  </a:tcPr>
                </a:tc>
              </a:tr>
              <a:tr h="155448">
                <a:tc>
                  <a:txBody>
                    <a:bodyPr>
                      <a:spAutoFit/>
                    </a:bodyPr>
                    <a:p>
                      <a:endParaRPr sz="800"/>
                    </a:p>
                  </a:txBody>
                  <a:tcPr marL="0" marR="0" marT="0" marB="0">
                    <a:solidFill>
                      <a:srgbClr val="D1D5D6"/>
                    </a:solidFill>
                  </a:tcPr>
                </a:tc>
                <a:tc>
                  <a:txBody>
                    <a:bodyPr>
                      <a:spAutoFit/>
                    </a:bodyPr>
                    <a:p>
                      <a:pPr indent="0"/>
                      <a:r>
                        <a:rPr lang="en-US" sz="500">
                          <a:solidFill>
                            <a:srgbClr val="424143"/>
                          </a:solidFill>
                          <a:latin typeface="Microsoft YaHei UI" panose="020B0503020204020204" charset="-122"/>
                        </a:rPr>
                        <a:t>Distance from spindle center to Z-axis shield</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424143"/>
                          </a:solidFill>
                          <a:latin typeface="Tahoma" panose="020B0604030504040204"/>
                        </a:rPr>
                        <a:t>mm</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ctr"/>
                      <a:r>
                        <a:rPr lang="en-US" sz="800">
                          <a:solidFill>
                            <a:srgbClr val="424143"/>
                          </a:solidFill>
                          <a:latin typeface="Tahoma" panose="020B0604030504040204"/>
                        </a:rPr>
                        <a:t>505</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ctr"/>
                      <a:r>
                        <a:rPr lang="en-US" sz="800">
                          <a:solidFill>
                            <a:srgbClr val="424143"/>
                          </a:solidFill>
                          <a:latin typeface="Tahoma" panose="020B0604030504040204"/>
                        </a:rPr>
                        <a:t>625</a:t>
                      </a:r>
                      <a:endParaRPr lang="en-US" sz="800">
                        <a:solidFill>
                          <a:srgbClr val="424143"/>
                        </a:solidFill>
                        <a:latin typeface="Tahoma" panose="020B0604030504040204"/>
                      </a:endParaRPr>
                    </a:p>
                  </a:txBody>
                  <a:tcPr marL="0" marR="0" marT="0" marB="0" anchor="b">
                    <a:solidFill>
                      <a:srgbClr val="D1D5D6"/>
                    </a:solidFill>
                  </a:tcPr>
                </a:tc>
              </a:tr>
              <a:tr h="155448">
                <a:tc>
                  <a:txBody>
                    <a:bodyPr>
                      <a:spAutoFit/>
                    </a:bodyPr>
                    <a:p>
                      <a:endParaRPr sz="800"/>
                    </a:p>
                  </a:txBody>
                  <a:tcPr marL="0" marR="0" marT="0" marB="0">
                    <a:solidFill>
                      <a:srgbClr val="D1D5D6"/>
                    </a:solidFill>
                  </a:tcPr>
                </a:tc>
                <a:tc gridSpan="2">
                  <a:txBody>
                    <a:bodyPr>
                      <a:spAutoFit/>
                    </a:bodyPr>
                    <a:p>
                      <a:pPr indent="0"/>
                      <a:r>
                        <a:rPr lang="en-US" sz="800">
                          <a:solidFill>
                            <a:srgbClr val="424143"/>
                          </a:solidFill>
                          <a:latin typeface="Tahoma" panose="020B0604030504040204"/>
                        </a:rPr>
                        <a:t>Standard</a:t>
                      </a:r>
                      <a:endParaRPr lang="en-US" sz="800">
                        <a:solidFill>
                          <a:srgbClr val="424143"/>
                        </a:solidFill>
                        <a:latin typeface="Tahoma" panose="020B0604030504040204"/>
                      </a:endParaRPr>
                    </a:p>
                  </a:txBody>
                  <a:tcPr marL="0" marR="0" marT="0" marB="0" anchor="b">
                    <a:solidFill>
                      <a:srgbClr val="D1D5D6"/>
                    </a:solidFill>
                  </a:tcPr>
                </a:tc>
                <a:tc hMerge="1">
                  <a:tcPr marL="0" marR="0" marT="0" marB="0"/>
                </a:tc>
                <a:tc gridSpan="2">
                  <a:txBody>
                    <a:bodyPr>
                      <a:spAutoFit/>
                    </a:bodyPr>
                    <a:p>
                      <a:pPr indent="0" algn="ctr"/>
                      <a:r>
                        <a:rPr lang="en-US" sz="800">
                          <a:solidFill>
                            <a:srgbClr val="424143"/>
                          </a:solidFill>
                          <a:latin typeface="Tahoma" panose="020B0604030504040204"/>
                        </a:rPr>
                        <a:t>GB/T20957.4-2007</a:t>
                      </a:r>
                      <a:endParaRPr lang="en-US" sz="800">
                        <a:solidFill>
                          <a:srgbClr val="424143"/>
                        </a:solidFill>
                        <a:latin typeface="Tahoma" panose="020B0604030504040204"/>
                      </a:endParaRPr>
                    </a:p>
                  </a:txBody>
                  <a:tcPr marL="0" marR="0" marT="0" marB="0" anchor="b">
                    <a:solidFill>
                      <a:srgbClr val="D1D5D6"/>
                    </a:solidFill>
                  </a:tcPr>
                </a:tc>
                <a:tc hMerge="1">
                  <a:tcPr marL="0" marR="0" marT="0" marB="0"/>
                </a:tc>
              </a:tr>
              <a:tr h="158496">
                <a:tc>
                  <a:txBody>
                    <a:bodyPr>
                      <a:spAutoFit/>
                    </a:bodyPr>
                    <a:p>
                      <a:pPr indent="0" algn="ctr"/>
                      <a:r>
                        <a:rPr lang="en-US" sz="800">
                          <a:solidFill>
                            <a:srgbClr val="424143"/>
                          </a:solidFill>
                          <a:latin typeface="Tahoma" panose="020B0604030504040204"/>
                        </a:rPr>
                        <a:t>Precision</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r>
                        <a:rPr lang="en-US" sz="800">
                          <a:solidFill>
                            <a:srgbClr val="424143"/>
                          </a:solidFill>
                          <a:latin typeface="Tahoma" panose="020B0604030504040204"/>
                        </a:rPr>
                        <a:t>Positioning precision</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just"/>
                      <a:r>
                        <a:rPr lang="en-US" sz="800">
                          <a:solidFill>
                            <a:srgbClr val="424143"/>
                          </a:solidFill>
                          <a:latin typeface="Tahoma" panose="020B0604030504040204"/>
                        </a:rPr>
                        <a:t>mm</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ctr"/>
                      <a:r>
                        <a:rPr lang="en-US" sz="800">
                          <a:solidFill>
                            <a:srgbClr val="424143"/>
                          </a:solidFill>
                          <a:latin typeface="Tahoma" panose="020B0604030504040204"/>
                        </a:rPr>
                        <a:t>0.010/0.008/0.008</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ctr"/>
                      <a:r>
                        <a:rPr lang="en-US" sz="800">
                          <a:solidFill>
                            <a:srgbClr val="424143"/>
                          </a:solidFill>
                          <a:latin typeface="Tahoma" panose="020B0604030504040204"/>
                        </a:rPr>
                        <a:t>0.008/0.006/0.006</a:t>
                      </a:r>
                      <a:endParaRPr lang="en-US" sz="800">
                        <a:solidFill>
                          <a:srgbClr val="424143"/>
                        </a:solidFill>
                        <a:latin typeface="Tahoma" panose="020B0604030504040204"/>
                      </a:endParaRPr>
                    </a:p>
                  </a:txBody>
                  <a:tcPr marL="0" marR="0" marT="0" marB="0" anchor="b">
                    <a:solidFill>
                      <a:srgbClr val="D1D5D6"/>
                    </a:solidFill>
                  </a:tcPr>
                </a:tc>
              </a:tr>
              <a:tr h="155448">
                <a:tc>
                  <a:txBody>
                    <a:bodyPr>
                      <a:spAutoFit/>
                    </a:bodyPr>
                    <a:p>
                      <a:endParaRPr sz="800"/>
                    </a:p>
                  </a:txBody>
                  <a:tcPr marL="0" marR="0" marT="0" marB="0">
                    <a:solidFill>
                      <a:srgbClr val="D1D5D6"/>
                    </a:solidFill>
                  </a:tcPr>
                </a:tc>
                <a:tc>
                  <a:txBody>
                    <a:bodyPr>
                      <a:spAutoFit/>
                    </a:bodyPr>
                    <a:p>
                      <a:pPr indent="0"/>
                      <a:r>
                        <a:rPr lang="en-US" sz="800">
                          <a:solidFill>
                            <a:srgbClr val="424143"/>
                          </a:solidFill>
                          <a:latin typeface="Tahoma" panose="020B0604030504040204"/>
                        </a:rPr>
                        <a:t>Repeated positioning precision</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just"/>
                      <a:r>
                        <a:rPr lang="en-US" sz="800">
                          <a:solidFill>
                            <a:srgbClr val="424143"/>
                          </a:solidFill>
                          <a:latin typeface="Tahoma" panose="020B0604030504040204"/>
                        </a:rPr>
                        <a:t>mm</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ctr"/>
                      <a:r>
                        <a:rPr lang="en-US" sz="800">
                          <a:solidFill>
                            <a:srgbClr val="424143"/>
                          </a:solidFill>
                          <a:latin typeface="Tahoma" panose="020B0604030504040204"/>
                        </a:rPr>
                        <a:t>0.007/0.005/0.005</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ctr"/>
                      <a:r>
                        <a:rPr lang="en-US" sz="800">
                          <a:solidFill>
                            <a:srgbClr val="424143"/>
                          </a:solidFill>
                          <a:latin typeface="Tahoma" panose="020B0604030504040204"/>
                        </a:rPr>
                        <a:t>0.005/0.004/0.004</a:t>
                      </a:r>
                      <a:endParaRPr lang="en-US" sz="800">
                        <a:solidFill>
                          <a:srgbClr val="424143"/>
                        </a:solidFill>
                        <a:latin typeface="Tahoma" panose="020B0604030504040204"/>
                      </a:endParaRPr>
                    </a:p>
                  </a:txBody>
                  <a:tcPr marL="0" marR="0" marT="0" marB="0" anchor="b">
                    <a:solidFill>
                      <a:srgbClr val="D1D5D6"/>
                    </a:solidFill>
                  </a:tcPr>
                </a:tc>
              </a:tr>
              <a:tr h="155448">
                <a:tc>
                  <a:txBody>
                    <a:bodyPr>
                      <a:spAutoFit/>
                    </a:bodyPr>
                    <a:p>
                      <a:endParaRPr sz="800"/>
                    </a:p>
                  </a:txBody>
                  <a:tcPr marL="0" marR="0" marT="0" marB="0">
                    <a:solidFill>
                      <a:srgbClr val="D1D5D6"/>
                    </a:solidFill>
                  </a:tcPr>
                </a:tc>
                <a:tc gridSpan="2">
                  <a:txBody>
                    <a:bodyPr>
                      <a:spAutoFit/>
                    </a:bodyPr>
                    <a:p>
                      <a:pPr indent="0"/>
                      <a:r>
                        <a:rPr lang="en-US" sz="800">
                          <a:solidFill>
                            <a:srgbClr val="424143"/>
                          </a:solidFill>
                          <a:latin typeface="Tahoma" panose="020B0604030504040204"/>
                        </a:rPr>
                        <a:t>Tool number</a:t>
                      </a:r>
                      <a:endParaRPr lang="en-US" sz="800">
                        <a:solidFill>
                          <a:srgbClr val="424143"/>
                        </a:solidFill>
                        <a:latin typeface="Tahoma" panose="020B0604030504040204"/>
                      </a:endParaRPr>
                    </a:p>
                  </a:txBody>
                  <a:tcPr marL="0" marR="0" marT="0" marB="0">
                    <a:solidFill>
                      <a:srgbClr val="D1D5D6"/>
                    </a:solidFill>
                  </a:tcPr>
                </a:tc>
                <a:tc hMerge="1">
                  <a:tcPr marL="0" marR="0" marT="0" marB="0"/>
                </a:tc>
                <a:tc>
                  <a:txBody>
                    <a:bodyPr>
                      <a:spAutoFit/>
                    </a:bodyPr>
                    <a:p>
                      <a:pPr indent="0" algn="ctr"/>
                      <a:r>
                        <a:rPr lang="en-US" sz="800">
                          <a:solidFill>
                            <a:srgbClr val="424143"/>
                          </a:solidFill>
                          <a:latin typeface="Tahoma" panose="020B0604030504040204"/>
                        </a:rPr>
                        <a:t>24T</a:t>
                      </a:r>
                      <a:endParaRPr lang="en-US" sz="800">
                        <a:solidFill>
                          <a:srgbClr val="424143"/>
                        </a:solidFill>
                        <a:latin typeface="Tahoma" panose="020B0604030504040204"/>
                      </a:endParaRPr>
                    </a:p>
                  </a:txBody>
                  <a:tcPr marL="0" marR="0" marT="0" marB="0">
                    <a:solidFill>
                      <a:srgbClr val="D1D5D6"/>
                    </a:solidFill>
                  </a:tcPr>
                </a:tc>
                <a:tc>
                  <a:txBody>
                    <a:bodyPr>
                      <a:spAutoFit/>
                    </a:bodyPr>
                    <a:p>
                      <a:pPr indent="0" algn="ctr"/>
                      <a:r>
                        <a:rPr lang="en-US" sz="800">
                          <a:solidFill>
                            <a:srgbClr val="424143"/>
                          </a:solidFill>
                          <a:latin typeface="Tahoma" panose="020B0604030504040204"/>
                        </a:rPr>
                        <a:t>24T</a:t>
                      </a:r>
                      <a:endParaRPr lang="en-US" sz="800">
                        <a:solidFill>
                          <a:srgbClr val="424143"/>
                        </a:solidFill>
                        <a:latin typeface="Tahoma" panose="020B0604030504040204"/>
                      </a:endParaRPr>
                    </a:p>
                  </a:txBody>
                  <a:tcPr marL="0" marR="0" marT="0" marB="0">
                    <a:solidFill>
                      <a:srgbClr val="D1D5D6"/>
                    </a:solidFill>
                  </a:tcPr>
                </a:tc>
              </a:tr>
              <a:tr h="158496">
                <a:tc rowSpan="2">
                  <a:txBody>
                    <a:bodyPr>
                      <a:spAutoFit/>
                    </a:bodyPr>
                    <a:p>
                      <a:pPr indent="0" algn="ctr"/>
                      <a:r>
                        <a:rPr lang="en-US" sz="500">
                          <a:solidFill>
                            <a:srgbClr val="424143"/>
                          </a:solidFill>
                          <a:latin typeface="Microsoft YaHei UI" panose="020B0503020204020204" charset="-122"/>
                        </a:rPr>
                        <a:t>Tool magazine</a:t>
                      </a:r>
                      <a:endParaRPr lang="en-US" sz="500">
                        <a:solidFill>
                          <a:srgbClr val="424143"/>
                        </a:solidFill>
                        <a:latin typeface="Microsoft YaHei UI" panose="020B0503020204020204" charset="-122"/>
                      </a:endParaRPr>
                    </a:p>
                  </a:txBody>
                  <a:tcPr marL="0" marR="0" marT="0" marB="0" anchor="ctr">
                    <a:solidFill>
                      <a:srgbClr val="D1D5D6"/>
                    </a:solidFill>
                  </a:tcPr>
                </a:tc>
                <a:tc>
                  <a:txBody>
                    <a:bodyPr>
                      <a:spAutoFit/>
                    </a:bodyPr>
                    <a:p>
                      <a:pPr indent="0"/>
                      <a:r>
                        <a:rPr lang="en-US" sz="800">
                          <a:solidFill>
                            <a:srgbClr val="424143"/>
                          </a:solidFill>
                          <a:latin typeface="Tahoma" panose="020B0604030504040204"/>
                        </a:rPr>
                        <a:t>Tool diameter</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just"/>
                      <a:r>
                        <a:rPr lang="en-US" sz="800">
                          <a:solidFill>
                            <a:srgbClr val="424143"/>
                          </a:solidFill>
                          <a:latin typeface="Tahoma" panose="020B0604030504040204"/>
                        </a:rPr>
                        <a:t>mm</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ctr"/>
                      <a:r>
                        <a:rPr lang="en-US" sz="800">
                          <a:solidFill>
                            <a:srgbClr val="424143"/>
                          </a:solidFill>
                          <a:latin typeface="Tahoma" panose="020B0604030504040204"/>
                        </a:rPr>
                        <a:t>80(adjacent empty tool150)</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330200"/>
                      <a:r>
                        <a:rPr lang="en-US" sz="800">
                          <a:solidFill>
                            <a:srgbClr val="424143"/>
                          </a:solidFill>
                          <a:latin typeface="Tahoma" panose="020B0604030504040204"/>
                        </a:rPr>
                        <a:t>80(adjacent empty tool150)</a:t>
                      </a:r>
                      <a:endParaRPr lang="en-US" sz="800">
                        <a:solidFill>
                          <a:srgbClr val="424143"/>
                        </a:solidFill>
                        <a:latin typeface="Tahoma" panose="020B0604030504040204"/>
                      </a:endParaRPr>
                    </a:p>
                  </a:txBody>
                  <a:tcPr marL="0" marR="0" marT="0" marB="0" anchor="b">
                    <a:solidFill>
                      <a:srgbClr val="D1D5D6"/>
                    </a:solidFill>
                  </a:tcPr>
                </a:tc>
              </a:tr>
              <a:tr h="155448">
                <a:tc vMerge="1">
                  <a:tcPr marL="0" marR="0" marT="0" marB="0"/>
                </a:tc>
                <a:tc>
                  <a:txBody>
                    <a:bodyPr>
                      <a:spAutoFit/>
                    </a:bodyPr>
                    <a:p>
                      <a:pPr indent="0"/>
                      <a:r>
                        <a:rPr lang="en-US" sz="700">
                          <a:solidFill>
                            <a:srgbClr val="424143"/>
                          </a:solidFill>
                          <a:latin typeface="Tahoma" panose="020B0604030504040204"/>
                        </a:rPr>
                        <a:t>Maximum Tool Outer Diameter</a:t>
                      </a:r>
                      <a:endParaRPr lang="en-US" sz="700">
                        <a:solidFill>
                          <a:srgbClr val="424143"/>
                        </a:solidFill>
                        <a:latin typeface="Tahoma" panose="020B0604030504040204"/>
                      </a:endParaRPr>
                    </a:p>
                  </a:txBody>
                  <a:tcPr marL="0" marR="0" marT="0" marB="0">
                    <a:solidFill>
                      <a:srgbClr val="D1D5D6"/>
                    </a:solidFill>
                  </a:tcPr>
                </a:tc>
                <a:tc>
                  <a:txBody>
                    <a:bodyPr>
                      <a:spAutoFit/>
                    </a:bodyPr>
                    <a:p>
                      <a:pPr indent="0" algn="just"/>
                      <a:r>
                        <a:rPr lang="en-US" sz="800">
                          <a:solidFill>
                            <a:srgbClr val="424143"/>
                          </a:solidFill>
                          <a:latin typeface="Tahoma" panose="020B0604030504040204"/>
                        </a:rPr>
                        <a:t>mm</a:t>
                      </a:r>
                      <a:endParaRPr lang="en-US" sz="800">
                        <a:solidFill>
                          <a:srgbClr val="424143"/>
                        </a:solidFill>
                        <a:latin typeface="Tahoma" panose="020B0604030504040204"/>
                      </a:endParaRPr>
                    </a:p>
                  </a:txBody>
                  <a:tcPr marL="0" marR="0" marT="0" marB="0">
                    <a:solidFill>
                      <a:srgbClr val="D1D5D6"/>
                    </a:solidFill>
                  </a:tcPr>
                </a:tc>
                <a:tc>
                  <a:txBody>
                    <a:bodyPr>
                      <a:spAutoFit/>
                    </a:bodyPr>
                    <a:p>
                      <a:pPr indent="0" algn="ctr"/>
                      <a:r>
                        <a:rPr lang="en-US" sz="800">
                          <a:solidFill>
                            <a:srgbClr val="424143"/>
                          </a:solidFill>
                          <a:latin typeface="Tahoma" panose="020B0604030504040204"/>
                        </a:rPr>
                        <a:t>300</a:t>
                      </a:r>
                      <a:endParaRPr lang="en-US" sz="800">
                        <a:solidFill>
                          <a:srgbClr val="424143"/>
                        </a:solidFill>
                        <a:latin typeface="Tahoma" panose="020B0604030504040204"/>
                      </a:endParaRPr>
                    </a:p>
                  </a:txBody>
                  <a:tcPr marL="0" marR="0" marT="0" marB="0">
                    <a:solidFill>
                      <a:srgbClr val="D1D5D6"/>
                    </a:solidFill>
                  </a:tcPr>
                </a:tc>
                <a:tc>
                  <a:txBody>
                    <a:bodyPr>
                      <a:spAutoFit/>
                    </a:bodyPr>
                    <a:p>
                      <a:pPr indent="0" algn="ctr"/>
                      <a:r>
                        <a:rPr lang="en-US" sz="800">
                          <a:solidFill>
                            <a:srgbClr val="424143"/>
                          </a:solidFill>
                          <a:latin typeface="Tahoma" panose="020B0604030504040204"/>
                        </a:rPr>
                        <a:t>300</a:t>
                      </a:r>
                      <a:endParaRPr lang="en-US" sz="800">
                        <a:solidFill>
                          <a:srgbClr val="424143"/>
                        </a:solidFill>
                        <a:latin typeface="Tahoma" panose="020B0604030504040204"/>
                      </a:endParaRPr>
                    </a:p>
                  </a:txBody>
                  <a:tcPr marL="0" marR="0" marT="0" marB="0">
                    <a:solidFill>
                      <a:srgbClr val="D1D5D6"/>
                    </a:solidFill>
                  </a:tcPr>
                </a:tc>
              </a:tr>
              <a:tr h="158496">
                <a:tc>
                  <a:txBody>
                    <a:bodyPr>
                      <a:spAutoFit/>
                    </a:bodyPr>
                    <a:p>
                      <a:endParaRPr sz="800"/>
                    </a:p>
                  </a:txBody>
                  <a:tcPr marL="0" marR="0" marT="0" marB="0">
                    <a:solidFill>
                      <a:srgbClr val="D1D5D6"/>
                    </a:solidFill>
                  </a:tcPr>
                </a:tc>
                <a:tc>
                  <a:txBody>
                    <a:bodyPr>
                      <a:spAutoFit/>
                    </a:bodyPr>
                    <a:p>
                      <a:pPr indent="0"/>
                      <a:r>
                        <a:rPr lang="en-US" sz="800">
                          <a:solidFill>
                            <a:srgbClr val="424143"/>
                          </a:solidFill>
                          <a:latin typeface="Tahoma" panose="020B0604030504040204"/>
                        </a:rPr>
                        <a:t>Max tool weight</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ctr"/>
                      <a:r>
                        <a:rPr lang="en-US" sz="800">
                          <a:solidFill>
                            <a:srgbClr val="424143"/>
                          </a:solidFill>
                          <a:latin typeface="Tahoma" panose="020B0604030504040204"/>
                        </a:rPr>
                        <a:t>kg</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ctr"/>
                      <a:r>
                        <a:rPr lang="en-US" sz="800">
                          <a:solidFill>
                            <a:srgbClr val="424143"/>
                          </a:solidFill>
                          <a:latin typeface="Tahoma" panose="020B0604030504040204"/>
                        </a:rPr>
                        <a:t>7</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ctr"/>
                      <a:r>
                        <a:rPr lang="en-US" sz="800">
                          <a:solidFill>
                            <a:srgbClr val="424143"/>
                          </a:solidFill>
                          <a:latin typeface="Tahoma" panose="020B0604030504040204"/>
                        </a:rPr>
                        <a:t>7</a:t>
                      </a:r>
                      <a:endParaRPr lang="en-US" sz="800">
                        <a:solidFill>
                          <a:srgbClr val="424143"/>
                        </a:solidFill>
                        <a:latin typeface="Tahoma" panose="020B0604030504040204"/>
                      </a:endParaRPr>
                    </a:p>
                  </a:txBody>
                  <a:tcPr marL="0" marR="0" marT="0" marB="0" anchor="b">
                    <a:solidFill>
                      <a:srgbClr val="D1D5D6"/>
                    </a:solidFill>
                  </a:tcPr>
                </a:tc>
              </a:tr>
              <a:tr h="155448">
                <a:tc>
                  <a:txBody>
                    <a:bodyPr>
                      <a:spAutoFit/>
                    </a:bodyPr>
                    <a:p>
                      <a:endParaRPr sz="800"/>
                    </a:p>
                  </a:txBody>
                  <a:tcPr marL="0" marR="0" marT="0" marB="0">
                    <a:solidFill>
                      <a:srgbClr val="D1D5D6"/>
                    </a:solidFill>
                  </a:tcPr>
                </a:tc>
                <a:tc>
                  <a:txBody>
                    <a:bodyPr>
                      <a:spAutoFit/>
                    </a:bodyPr>
                    <a:p>
                      <a:pPr indent="0"/>
                      <a:r>
                        <a:rPr lang="en-US" sz="800">
                          <a:solidFill>
                            <a:srgbClr val="424143"/>
                          </a:solidFill>
                          <a:latin typeface="Tahoma" panose="020B0604030504040204"/>
                        </a:rPr>
                        <a:t>Total power supply capacity</a:t>
                      </a:r>
                      <a:endParaRPr lang="en-US" sz="800">
                        <a:solidFill>
                          <a:srgbClr val="424143"/>
                        </a:solidFill>
                        <a:latin typeface="Tahoma" panose="020B0604030504040204"/>
                      </a:endParaRPr>
                    </a:p>
                  </a:txBody>
                  <a:tcPr marL="0" marR="0" marT="0" marB="0">
                    <a:solidFill>
                      <a:srgbClr val="D1D5D6"/>
                    </a:solidFill>
                  </a:tcPr>
                </a:tc>
                <a:tc>
                  <a:txBody>
                    <a:bodyPr>
                      <a:spAutoFit/>
                    </a:bodyPr>
                    <a:p>
                      <a:pPr indent="0" algn="just"/>
                      <a:r>
                        <a:rPr lang="en-US" sz="800">
                          <a:solidFill>
                            <a:srgbClr val="424143"/>
                          </a:solidFill>
                          <a:latin typeface="Tahoma" panose="020B0604030504040204"/>
                        </a:rPr>
                        <a:t>KVA</a:t>
                      </a:r>
                      <a:endParaRPr lang="en-US" sz="800">
                        <a:solidFill>
                          <a:srgbClr val="424143"/>
                        </a:solidFill>
                        <a:latin typeface="Tahoma" panose="020B0604030504040204"/>
                      </a:endParaRPr>
                    </a:p>
                  </a:txBody>
                  <a:tcPr marL="0" marR="0" marT="0" marB="0">
                    <a:solidFill>
                      <a:srgbClr val="D1D5D6"/>
                    </a:solidFill>
                  </a:tcPr>
                </a:tc>
                <a:tc>
                  <a:txBody>
                    <a:bodyPr>
                      <a:spAutoFit/>
                    </a:bodyPr>
                    <a:p>
                      <a:pPr indent="0" algn="ctr"/>
                      <a:r>
                        <a:rPr lang="en-US" sz="800">
                          <a:solidFill>
                            <a:srgbClr val="424143"/>
                          </a:solidFill>
                          <a:latin typeface="Tahoma" panose="020B0604030504040204"/>
                        </a:rPr>
                        <a:t>20</a:t>
                      </a:r>
                      <a:endParaRPr lang="en-US" sz="800">
                        <a:solidFill>
                          <a:srgbClr val="424143"/>
                        </a:solidFill>
                        <a:latin typeface="Tahoma" panose="020B0604030504040204"/>
                      </a:endParaRPr>
                    </a:p>
                  </a:txBody>
                  <a:tcPr marL="0" marR="0" marT="0" marB="0">
                    <a:solidFill>
                      <a:srgbClr val="D1D5D6"/>
                    </a:solidFill>
                  </a:tcPr>
                </a:tc>
                <a:tc>
                  <a:txBody>
                    <a:bodyPr>
                      <a:spAutoFit/>
                    </a:bodyPr>
                    <a:p>
                      <a:pPr indent="0" algn="ctr"/>
                      <a:r>
                        <a:rPr lang="en-US" sz="800">
                          <a:solidFill>
                            <a:srgbClr val="424143"/>
                          </a:solidFill>
                          <a:latin typeface="Tahoma" panose="020B0604030504040204"/>
                        </a:rPr>
                        <a:t>25</a:t>
                      </a:r>
                      <a:endParaRPr lang="en-US" sz="800">
                        <a:solidFill>
                          <a:srgbClr val="424143"/>
                        </a:solidFill>
                        <a:latin typeface="Tahoma" panose="020B0604030504040204"/>
                      </a:endParaRPr>
                    </a:p>
                  </a:txBody>
                  <a:tcPr marL="0" marR="0" marT="0" marB="0">
                    <a:solidFill>
                      <a:srgbClr val="D1D5D6"/>
                    </a:solidFill>
                  </a:tcPr>
                </a:tc>
              </a:tr>
              <a:tr h="155448">
                <a:tc>
                  <a:txBody>
                    <a:bodyPr>
                      <a:spAutoFit/>
                    </a:bodyPr>
                    <a:p>
                      <a:endParaRPr sz="800"/>
                    </a:p>
                  </a:txBody>
                  <a:tcPr marL="0" marR="0" marT="0" marB="0">
                    <a:solidFill>
                      <a:srgbClr val="D1D5D6"/>
                    </a:solidFill>
                  </a:tcPr>
                </a:tc>
                <a:tc>
                  <a:txBody>
                    <a:bodyPr>
                      <a:spAutoFit/>
                    </a:bodyPr>
                    <a:p>
                      <a:pPr indent="0"/>
                      <a:r>
                        <a:rPr lang="en-US" sz="600">
                          <a:solidFill>
                            <a:srgbClr val="424143"/>
                          </a:solidFill>
                          <a:latin typeface="Tahoma" panose="020B0604030504040204"/>
                        </a:rPr>
                        <a:t>Barometric pressure</a:t>
                      </a:r>
                      <a:endParaRPr lang="en-US" sz="600">
                        <a:solidFill>
                          <a:srgbClr val="424143"/>
                        </a:solidFill>
                        <a:latin typeface="Tahoma" panose="020B0604030504040204"/>
                      </a:endParaRPr>
                    </a:p>
                  </a:txBody>
                  <a:tcPr marL="0" marR="0" marT="0" marB="0">
                    <a:solidFill>
                      <a:srgbClr val="D1D5D6"/>
                    </a:solidFill>
                  </a:tcPr>
                </a:tc>
                <a:tc>
                  <a:txBody>
                    <a:bodyPr>
                      <a:spAutoFit/>
                    </a:bodyPr>
                    <a:p>
                      <a:pPr indent="0" algn="just"/>
                      <a:r>
                        <a:rPr lang="en-US" sz="800">
                          <a:solidFill>
                            <a:srgbClr val="424143"/>
                          </a:solidFill>
                          <a:latin typeface="Tahoma" panose="020B0604030504040204"/>
                        </a:rPr>
                        <a:t>bar</a:t>
                      </a:r>
                      <a:endParaRPr lang="en-US" sz="800">
                        <a:solidFill>
                          <a:srgbClr val="424143"/>
                        </a:solidFill>
                        <a:latin typeface="Tahoma" panose="020B0604030504040204"/>
                      </a:endParaRPr>
                    </a:p>
                  </a:txBody>
                  <a:tcPr marL="0" marR="0" marT="0" marB="0">
                    <a:solidFill>
                      <a:srgbClr val="D1D5D6"/>
                    </a:solidFill>
                  </a:tcPr>
                </a:tc>
                <a:tc>
                  <a:txBody>
                    <a:bodyPr>
                      <a:spAutoFit/>
                    </a:bodyPr>
                    <a:p>
                      <a:pPr indent="0" algn="ctr"/>
                      <a:r>
                        <a:rPr lang="en-US" sz="800">
                          <a:solidFill>
                            <a:srgbClr val="424143"/>
                          </a:solidFill>
                          <a:latin typeface="Tahoma" panose="020B0604030504040204"/>
                        </a:rPr>
                        <a:t>&gt;6</a:t>
                      </a:r>
                      <a:endParaRPr lang="en-US" sz="800">
                        <a:solidFill>
                          <a:srgbClr val="424143"/>
                        </a:solidFill>
                        <a:latin typeface="Tahoma" panose="020B0604030504040204"/>
                      </a:endParaRPr>
                    </a:p>
                  </a:txBody>
                  <a:tcPr marL="0" marR="0" marT="0" marB="0">
                    <a:solidFill>
                      <a:srgbClr val="D1D5D6"/>
                    </a:solidFill>
                  </a:tcPr>
                </a:tc>
                <a:tc>
                  <a:txBody>
                    <a:bodyPr>
                      <a:spAutoFit/>
                    </a:bodyPr>
                    <a:p>
                      <a:pPr indent="0" algn="ctr"/>
                      <a:r>
                        <a:rPr lang="en-US" sz="800">
                          <a:solidFill>
                            <a:srgbClr val="424143"/>
                          </a:solidFill>
                          <a:latin typeface="Tahoma" panose="020B0604030504040204"/>
                        </a:rPr>
                        <a:t>&gt;6</a:t>
                      </a:r>
                      <a:endParaRPr lang="en-US" sz="800">
                        <a:solidFill>
                          <a:srgbClr val="424143"/>
                        </a:solidFill>
                        <a:latin typeface="Tahoma" panose="020B0604030504040204"/>
                      </a:endParaRPr>
                    </a:p>
                  </a:txBody>
                  <a:tcPr marL="0" marR="0" marT="0" marB="0">
                    <a:solidFill>
                      <a:srgbClr val="D1D5D6"/>
                    </a:solidFill>
                  </a:tcPr>
                </a:tc>
              </a:tr>
              <a:tr h="158496">
                <a:tc>
                  <a:txBody>
                    <a:bodyPr>
                      <a:spAutoFit/>
                    </a:bodyPr>
                    <a:p>
                      <a:pPr indent="0" algn="ctr"/>
                      <a:r>
                        <a:rPr lang="en-US" sz="800">
                          <a:solidFill>
                            <a:srgbClr val="424143"/>
                          </a:solidFill>
                          <a:latin typeface="Tahoma" panose="020B0604030504040204"/>
                        </a:rPr>
                        <a:t>Others</a:t>
                      </a:r>
                      <a:endParaRPr lang="en-US" sz="800">
                        <a:solidFill>
                          <a:srgbClr val="424143"/>
                        </a:solidFill>
                        <a:latin typeface="Tahoma" panose="020B0604030504040204"/>
                      </a:endParaRPr>
                    </a:p>
                  </a:txBody>
                  <a:tcPr marL="0" marR="0" marT="0" marB="0">
                    <a:solidFill>
                      <a:srgbClr val="D1D5D6"/>
                    </a:solidFill>
                  </a:tcPr>
                </a:tc>
                <a:tc>
                  <a:txBody>
                    <a:bodyPr>
                      <a:spAutoFit/>
                    </a:bodyPr>
                    <a:p>
                      <a:pPr indent="0"/>
                      <a:r>
                        <a:rPr lang="en-US" sz="700">
                          <a:solidFill>
                            <a:srgbClr val="424143"/>
                          </a:solidFill>
                          <a:latin typeface="Tahoma" panose="020B0604030504040204"/>
                        </a:rPr>
                        <a:t>Machine Tool Dimensions(L*W*H)</a:t>
                      </a:r>
                      <a:endParaRPr lang="en-US" sz="700">
                        <a:solidFill>
                          <a:srgbClr val="424143"/>
                        </a:solidFill>
                        <a:latin typeface="Tahoma" panose="020B0604030504040204"/>
                      </a:endParaRPr>
                    </a:p>
                  </a:txBody>
                  <a:tcPr marL="0" marR="0" marT="0" marB="0">
                    <a:solidFill>
                      <a:srgbClr val="D1D5D6"/>
                    </a:solidFill>
                  </a:tcPr>
                </a:tc>
                <a:tc>
                  <a:txBody>
                    <a:bodyPr>
                      <a:spAutoFit/>
                    </a:bodyPr>
                    <a:p>
                      <a:pPr indent="0" algn="just"/>
                      <a:r>
                        <a:rPr lang="en-US" sz="800">
                          <a:solidFill>
                            <a:srgbClr val="424143"/>
                          </a:solidFill>
                          <a:latin typeface="Tahoma" panose="020B0604030504040204"/>
                        </a:rPr>
                        <a:t>mm</a:t>
                      </a:r>
                      <a:endParaRPr lang="en-US" sz="800">
                        <a:solidFill>
                          <a:srgbClr val="424143"/>
                        </a:solidFill>
                        <a:latin typeface="Tahoma" panose="020B0604030504040204"/>
                      </a:endParaRPr>
                    </a:p>
                  </a:txBody>
                  <a:tcPr marL="0" marR="0" marT="0" marB="0">
                    <a:solidFill>
                      <a:srgbClr val="D1D5D6"/>
                    </a:solidFill>
                  </a:tcPr>
                </a:tc>
                <a:tc>
                  <a:txBody>
                    <a:bodyPr>
                      <a:spAutoFit/>
                    </a:bodyPr>
                    <a:p>
                      <a:pPr indent="0" algn="ctr"/>
                      <a:r>
                        <a:rPr lang="en-US" sz="800">
                          <a:solidFill>
                            <a:srgbClr val="424143"/>
                          </a:solidFill>
                          <a:latin typeface="Tahoma" panose="020B0604030504040204"/>
                        </a:rPr>
                        <a:t>2450X2650X2750</a:t>
                      </a:r>
                      <a:endParaRPr lang="en-US" sz="800">
                        <a:solidFill>
                          <a:srgbClr val="424143"/>
                        </a:solidFill>
                        <a:latin typeface="Tahoma" panose="020B0604030504040204"/>
                      </a:endParaRPr>
                    </a:p>
                  </a:txBody>
                  <a:tcPr marL="0" marR="0" marT="0" marB="0">
                    <a:solidFill>
                      <a:srgbClr val="D1D5D6"/>
                    </a:solidFill>
                  </a:tcPr>
                </a:tc>
                <a:tc>
                  <a:txBody>
                    <a:bodyPr>
                      <a:spAutoFit/>
                    </a:bodyPr>
                    <a:p>
                      <a:pPr indent="558800"/>
                      <a:r>
                        <a:rPr lang="en-US" sz="800">
                          <a:solidFill>
                            <a:srgbClr val="424143"/>
                          </a:solidFill>
                          <a:latin typeface="Tahoma" panose="020B0604030504040204"/>
                        </a:rPr>
                        <a:t>2900X2680X3050</a:t>
                      </a:r>
                      <a:endParaRPr lang="en-US" sz="800">
                        <a:solidFill>
                          <a:srgbClr val="424143"/>
                        </a:solidFill>
                        <a:latin typeface="Tahoma" panose="020B0604030504040204"/>
                      </a:endParaRPr>
                    </a:p>
                  </a:txBody>
                  <a:tcPr marL="0" marR="0" marT="0" marB="0">
                    <a:solidFill>
                      <a:srgbClr val="D1D5D6"/>
                    </a:solidFill>
                  </a:tcPr>
                </a:tc>
              </a:tr>
              <a:tr h="155448">
                <a:tc>
                  <a:txBody>
                    <a:bodyPr>
                      <a:spAutoFit/>
                    </a:bodyPr>
                    <a:p>
                      <a:endParaRPr sz="800"/>
                    </a:p>
                  </a:txBody>
                  <a:tcPr marL="0" marR="0" marT="0" marB="0">
                    <a:solidFill>
                      <a:srgbClr val="D1D5D6"/>
                    </a:solidFill>
                  </a:tcPr>
                </a:tc>
                <a:tc gridSpan="2">
                  <a:txBody>
                    <a:bodyPr>
                      <a:spAutoFit/>
                    </a:bodyPr>
                    <a:p>
                      <a:pPr indent="0"/>
                      <a:r>
                        <a:rPr lang="en-US" sz="800">
                          <a:solidFill>
                            <a:srgbClr val="424143"/>
                          </a:solidFill>
                          <a:latin typeface="Tahoma" panose="020B0604030504040204"/>
                        </a:rPr>
                        <a:t>Machine color</a:t>
                      </a:r>
                      <a:endParaRPr lang="en-US" sz="800">
                        <a:solidFill>
                          <a:srgbClr val="424143"/>
                        </a:solidFill>
                        <a:latin typeface="Tahoma" panose="020B0604030504040204"/>
                      </a:endParaRPr>
                    </a:p>
                  </a:txBody>
                  <a:tcPr marL="0" marR="0" marT="0" marB="0" anchor="b">
                    <a:solidFill>
                      <a:srgbClr val="D1D5D6"/>
                    </a:solidFill>
                  </a:tcPr>
                </a:tc>
                <a:tc hMerge="1">
                  <a:tcPr marL="0" marR="0" marT="0" marB="0"/>
                </a:tc>
                <a:tc>
                  <a:txBody>
                    <a:bodyPr>
                      <a:spAutoFit/>
                    </a:bodyPr>
                    <a:p>
                      <a:pPr indent="0" algn="ctr"/>
                      <a:r>
                        <a:rPr lang="en-US" sz="800">
                          <a:solidFill>
                            <a:srgbClr val="424143"/>
                          </a:solidFill>
                          <a:latin typeface="Tahoma" panose="020B0604030504040204"/>
                        </a:rPr>
                        <a:t>Catalog standard color</a:t>
                      </a:r>
                      <a:endParaRPr lang="en-US" sz="800">
                        <a:solidFill>
                          <a:srgbClr val="424143"/>
                        </a:solidFill>
                        <a:latin typeface="Tahoma" panose="020B0604030504040204"/>
                      </a:endParaRPr>
                    </a:p>
                  </a:txBody>
                  <a:tcPr marL="0" marR="0" marT="0" marB="0" anchor="b">
                    <a:solidFill>
                      <a:srgbClr val="D1D5D6"/>
                    </a:solidFill>
                  </a:tcPr>
                </a:tc>
                <a:tc>
                  <a:txBody>
                    <a:bodyPr>
                      <a:spAutoFit/>
                    </a:bodyPr>
                    <a:p>
                      <a:pPr indent="0" algn="ctr"/>
                      <a:r>
                        <a:rPr lang="en-US" sz="800">
                          <a:solidFill>
                            <a:srgbClr val="424143"/>
                          </a:solidFill>
                          <a:latin typeface="Tahoma" panose="020B0604030504040204"/>
                        </a:rPr>
                        <a:t>Catalog standard color</a:t>
                      </a:r>
                      <a:endParaRPr lang="en-US" sz="800">
                        <a:solidFill>
                          <a:srgbClr val="424143"/>
                        </a:solidFill>
                        <a:latin typeface="Tahoma" panose="020B0604030504040204"/>
                      </a:endParaRPr>
                    </a:p>
                  </a:txBody>
                  <a:tcPr marL="0" marR="0" marT="0" marB="0" anchor="b">
                    <a:solidFill>
                      <a:srgbClr val="D1D5D6"/>
                    </a:solidFill>
                  </a:tcPr>
                </a:tc>
              </a:tr>
              <a:tr h="158496">
                <a:tc>
                  <a:txBody>
                    <a:bodyPr>
                      <a:spAutoFit/>
                    </a:bodyPr>
                    <a:p>
                      <a:endParaRPr sz="800"/>
                    </a:p>
                  </a:txBody>
                  <a:tcPr marL="0" marR="0" marT="0" marB="0">
                    <a:solidFill>
                      <a:srgbClr val="D1D5D6"/>
                    </a:solidFill>
                  </a:tcPr>
                </a:tc>
                <a:tc gridSpan="2">
                  <a:txBody>
                    <a:bodyPr>
                      <a:spAutoFit/>
                    </a:bodyPr>
                    <a:p>
                      <a:pPr indent="0"/>
                      <a:r>
                        <a:rPr lang="en-US" sz="800">
                          <a:solidFill>
                            <a:srgbClr val="424143"/>
                          </a:solidFill>
                          <a:latin typeface="Tahoma" panose="020B0604030504040204"/>
                        </a:rPr>
                        <a:t>Shield</a:t>
                      </a:r>
                      <a:endParaRPr lang="en-US" sz="800">
                        <a:solidFill>
                          <a:srgbClr val="424143"/>
                        </a:solidFill>
                        <a:latin typeface="Tahoma" panose="020B0604030504040204"/>
                      </a:endParaRPr>
                    </a:p>
                  </a:txBody>
                  <a:tcPr marL="0" marR="0" marT="0" marB="0">
                    <a:solidFill>
                      <a:srgbClr val="D1D5D6"/>
                    </a:solidFill>
                  </a:tcPr>
                </a:tc>
                <a:tc hMerge="1">
                  <a:tcPr marL="0" marR="0" marT="0" marB="0"/>
                </a:tc>
                <a:tc>
                  <a:txBody>
                    <a:bodyPr>
                      <a:spAutoFit/>
                    </a:bodyPr>
                    <a:p>
                      <a:pPr indent="0" algn="ctr"/>
                      <a:r>
                        <a:rPr lang="en-US" sz="800">
                          <a:solidFill>
                            <a:srgbClr val="424143"/>
                          </a:solidFill>
                          <a:latin typeface="Tahoma" panose="020B0604030504040204"/>
                        </a:rPr>
                        <a:t>Full shield</a:t>
                      </a:r>
                      <a:endParaRPr lang="en-US" sz="800">
                        <a:solidFill>
                          <a:srgbClr val="424143"/>
                        </a:solidFill>
                        <a:latin typeface="Tahoma" panose="020B0604030504040204"/>
                      </a:endParaRPr>
                    </a:p>
                  </a:txBody>
                  <a:tcPr marL="0" marR="0" marT="0" marB="0">
                    <a:solidFill>
                      <a:srgbClr val="D1D5D6"/>
                    </a:solidFill>
                  </a:tcPr>
                </a:tc>
                <a:tc>
                  <a:txBody>
                    <a:bodyPr>
                      <a:spAutoFit/>
                    </a:bodyPr>
                    <a:p>
                      <a:pPr indent="0" algn="ctr"/>
                      <a:r>
                        <a:rPr lang="en-US" sz="800">
                          <a:solidFill>
                            <a:srgbClr val="424143"/>
                          </a:solidFill>
                          <a:latin typeface="Tahoma" panose="020B0604030504040204"/>
                        </a:rPr>
                        <a:t>Full shield</a:t>
                      </a:r>
                      <a:endParaRPr lang="en-US" sz="800">
                        <a:solidFill>
                          <a:srgbClr val="424143"/>
                        </a:solidFill>
                        <a:latin typeface="Tahoma" panose="020B0604030504040204"/>
                      </a:endParaRPr>
                    </a:p>
                  </a:txBody>
                  <a:tcPr marL="0" marR="0" marT="0" marB="0">
                    <a:solidFill>
                      <a:srgbClr val="D1D5D6"/>
                    </a:solidFill>
                  </a:tcPr>
                </a:tc>
              </a:tr>
            </a:tbl>
          </a:graphicData>
        </a:graphic>
      </p:graphicFrame>
      <p:sp>
        <p:nvSpPr>
          <p:cNvPr id="8" name="矩形 7"/>
          <p:cNvSpPr/>
          <p:nvPr/>
        </p:nvSpPr>
        <p:spPr>
          <a:xfrm>
            <a:off x="3432048" y="8110728"/>
            <a:ext cx="1219200" cy="137160"/>
          </a:xfrm>
          <a:prstGeom prst="rect">
            <a:avLst/>
          </a:prstGeom>
          <a:solidFill>
            <a:srgbClr val="D3D3D5"/>
          </a:solidFill>
        </p:spPr>
        <p:txBody>
          <a:bodyPr wrap="none" lIns="0" tIns="0" rIns="0" bIns="0">
            <a:noAutofit/>
          </a:bodyPr>
          <a:p>
            <a:pPr indent="0"/>
            <a:r>
              <a:rPr lang="en-US" sz="850" b="1">
                <a:solidFill>
                  <a:srgbClr val="FFFFFF"/>
                </a:solidFill>
                <a:latin typeface="Microsoft YaHei UI" panose="020B0503020204020204" charset="-122"/>
              </a:rPr>
              <a:t>Applicable industries</a:t>
            </a:r>
            <a:endParaRPr lang="en-US" sz="850" b="1">
              <a:solidFill>
                <a:srgbClr val="FFFFFF"/>
              </a:solidFill>
              <a:latin typeface="Microsoft YaHei UI" panose="020B0503020204020204" charset="-122"/>
            </a:endParaRPr>
          </a:p>
        </p:txBody>
      </p:sp>
      <p:sp>
        <p:nvSpPr>
          <p:cNvPr id="9" name="矩形 8"/>
          <p:cNvSpPr/>
          <p:nvPr/>
        </p:nvSpPr>
        <p:spPr>
          <a:xfrm>
            <a:off x="2499360" y="8342376"/>
            <a:ext cx="3349752" cy="103632"/>
          </a:xfrm>
          <a:prstGeom prst="rect">
            <a:avLst/>
          </a:prstGeom>
          <a:solidFill>
            <a:srgbClr val="D3D3D5"/>
          </a:solidFill>
        </p:spPr>
        <p:txBody>
          <a:bodyPr wrap="none" lIns="0" tIns="0" rIns="0" bIns="0">
            <a:noAutofit/>
          </a:bodyPr>
          <a:p>
            <a:pPr indent="0" algn="just"/>
            <a:r>
              <a:rPr lang="en-US" sz="600">
                <a:solidFill>
                  <a:srgbClr val="56595B"/>
                </a:solidFill>
                <a:latin typeface="Microsoft YaHei UI" panose="020B0503020204020204" charset="-122"/>
              </a:rPr>
              <a:t>O Mold ©Aviation ©Automobile ◎ Medical ◎ Hardware ©Communication</a:t>
            </a:r>
            <a:endParaRPr lang="en-US" sz="600">
              <a:solidFill>
                <a:srgbClr val="56595B"/>
              </a:solidFill>
              <a:latin typeface="Microsoft YaHei UI" panose="020B0503020204020204" charset="-122"/>
            </a:endParaRPr>
          </a:p>
        </p:txBody>
      </p:sp>
      <p:graphicFrame>
        <p:nvGraphicFramePr>
          <p:cNvPr id="11" name="表格 10"/>
          <p:cNvGraphicFramePr>
            <a:graphicFrameLocks noGrp="1"/>
          </p:cNvGraphicFramePr>
          <p:nvPr/>
        </p:nvGraphicFramePr>
        <p:xfrm>
          <a:off x="8613648" y="2316480"/>
          <a:ext cx="6275832" cy="5666232"/>
        </p:xfrm>
        <a:graphic>
          <a:graphicData uri="http://schemas.openxmlformats.org/drawingml/2006/table">
            <a:tbl>
              <a:tblPr/>
              <a:tblGrid>
                <a:gridCol w="1908048"/>
                <a:gridCol w="868680"/>
                <a:gridCol w="868680"/>
                <a:gridCol w="874776"/>
                <a:gridCol w="871728"/>
                <a:gridCol w="883920"/>
              </a:tblGrid>
              <a:tr h="207264">
                <a:tc>
                  <a:txBody>
                    <a:bodyPr>
                      <a:spAutoFit/>
                    </a:bodyPr>
                    <a:p>
                      <a:pPr indent="127000"/>
                      <a:r>
                        <a:rPr lang="en-US" sz="850" b="1">
                          <a:solidFill>
                            <a:srgbClr val="211A16"/>
                          </a:solidFill>
                          <a:latin typeface="Microsoft YaHei UI" panose="020B0503020204020204" charset="-122"/>
                        </a:rPr>
                        <a:t>ITEM</a:t>
                      </a:r>
                      <a:endParaRPr lang="en-US" sz="850" b="1">
                        <a:solidFill>
                          <a:srgbClr val="211A16"/>
                        </a:solidFill>
                        <a:latin typeface="Microsoft YaHei UI" panose="020B0503020204020204" charset="-122"/>
                      </a:endParaRPr>
                    </a:p>
                  </a:txBody>
                  <a:tcPr marL="0" marR="0" marT="0" marB="0">
                    <a:solidFill>
                      <a:srgbClr val="D1D5D6"/>
                    </a:solidFill>
                  </a:tcPr>
                </a:tc>
                <a:tc>
                  <a:txBody>
                    <a:bodyPr>
                      <a:spAutoFit/>
                    </a:bodyPr>
                    <a:p>
                      <a:pPr indent="0" algn="ctr"/>
                      <a:r>
                        <a:rPr lang="en-US" sz="700" b="1">
                          <a:solidFill>
                            <a:srgbClr val="211A16"/>
                          </a:solidFill>
                          <a:latin typeface="Microsoft YaHei UI" panose="020B0503020204020204" charset="-122"/>
                        </a:rPr>
                        <a:t>V-65</a:t>
                      </a:r>
                      <a:endParaRPr lang="en-US" sz="700" b="1">
                        <a:solidFill>
                          <a:srgbClr val="211A16"/>
                        </a:solidFill>
                        <a:latin typeface="Microsoft YaHei UI" panose="020B0503020204020204" charset="-122"/>
                      </a:endParaRPr>
                    </a:p>
                  </a:txBody>
                  <a:tcPr marL="0" marR="0" marT="0" marB="0">
                    <a:solidFill>
                      <a:srgbClr val="D1D5D6"/>
                    </a:solidFill>
                  </a:tcPr>
                </a:tc>
                <a:tc>
                  <a:txBody>
                    <a:bodyPr>
                      <a:spAutoFit/>
                    </a:bodyPr>
                    <a:p>
                      <a:pPr indent="0" algn="ctr"/>
                      <a:r>
                        <a:rPr lang="en-US" sz="800" b="1">
                          <a:solidFill>
                            <a:srgbClr val="211A16"/>
                          </a:solidFill>
                          <a:latin typeface="Microsoft YaHei UI" panose="020B0503020204020204" charset="-122"/>
                        </a:rPr>
                        <a:t>V-8</a:t>
                      </a:r>
                      <a:endParaRPr lang="en-US" sz="800" b="1">
                        <a:solidFill>
                          <a:srgbClr val="211A16"/>
                        </a:solidFill>
                        <a:latin typeface="Microsoft YaHei UI" panose="020B0503020204020204" charset="-122"/>
                      </a:endParaRPr>
                    </a:p>
                  </a:txBody>
                  <a:tcPr marL="0" marR="0" marT="0" marB="0">
                    <a:solidFill>
                      <a:srgbClr val="D1D5D6"/>
                    </a:solidFill>
                  </a:tcPr>
                </a:tc>
                <a:tc>
                  <a:txBody>
                    <a:bodyPr>
                      <a:spAutoFit/>
                    </a:bodyPr>
                    <a:p>
                      <a:pPr indent="0" algn="ctr"/>
                      <a:r>
                        <a:rPr lang="en-US" sz="800" b="1">
                          <a:solidFill>
                            <a:srgbClr val="211A16"/>
                          </a:solidFill>
                          <a:latin typeface="Microsoft YaHei UI" panose="020B0503020204020204" charset="-122"/>
                        </a:rPr>
                        <a:t>V-11</a:t>
                      </a:r>
                      <a:endParaRPr lang="en-US" sz="800" b="1">
                        <a:solidFill>
                          <a:srgbClr val="211A16"/>
                        </a:solidFill>
                        <a:latin typeface="Microsoft YaHei UI" panose="020B0503020204020204" charset="-122"/>
                      </a:endParaRPr>
                    </a:p>
                  </a:txBody>
                  <a:tcPr marL="0" marR="0" marT="0" marB="0">
                    <a:solidFill>
                      <a:srgbClr val="D1D5D6"/>
                    </a:solidFill>
                  </a:tcPr>
                </a:tc>
                <a:tc>
                  <a:txBody>
                    <a:bodyPr>
                      <a:spAutoFit/>
                    </a:bodyPr>
                    <a:p>
                      <a:pPr indent="0" algn="ctr"/>
                      <a:r>
                        <a:rPr lang="en-US" sz="850" b="1">
                          <a:solidFill>
                            <a:srgbClr val="211A16"/>
                          </a:solidFill>
                          <a:latin typeface="Microsoft YaHei UI" panose="020B0503020204020204" charset="-122"/>
                        </a:rPr>
                        <a:t>VT3</a:t>
                      </a:r>
                      <a:endParaRPr lang="en-US" sz="850" b="1">
                        <a:solidFill>
                          <a:srgbClr val="211A16"/>
                        </a:solidFill>
                        <a:latin typeface="Microsoft YaHei UI" panose="020B0503020204020204" charset="-122"/>
                      </a:endParaRPr>
                    </a:p>
                  </a:txBody>
                  <a:tcPr marL="0" marR="0" marT="0" marB="0">
                    <a:solidFill>
                      <a:srgbClr val="D1D5D6"/>
                    </a:solidFill>
                  </a:tcPr>
                </a:tc>
                <a:tc>
                  <a:txBody>
                    <a:bodyPr>
                      <a:spAutoFit/>
                    </a:bodyPr>
                    <a:p>
                      <a:pPr indent="0" algn="ctr"/>
                      <a:r>
                        <a:rPr lang="en-US" sz="850" b="1">
                          <a:solidFill>
                            <a:srgbClr val="211A16"/>
                          </a:solidFill>
                          <a:latin typeface="Microsoft YaHei UI" panose="020B0503020204020204" charset="-122"/>
                        </a:rPr>
                        <a:t>V-1270</a:t>
                      </a:r>
                      <a:endParaRPr lang="en-US" sz="850" b="1">
                        <a:solidFill>
                          <a:srgbClr val="211A16"/>
                        </a:solidFill>
                        <a:latin typeface="Microsoft YaHei UI" panose="020B0503020204020204" charset="-122"/>
                      </a:endParaRPr>
                    </a:p>
                  </a:txBody>
                  <a:tcPr marL="0" marR="0" marT="0" marB="0">
                    <a:solidFill>
                      <a:srgbClr val="D1D5D6"/>
                    </a:solidFill>
                  </a:tcPr>
                </a:tc>
              </a:tr>
              <a:tr h="161544">
                <a:tc gridSpan="6">
                  <a:txBody>
                    <a:bodyPr>
                      <a:spAutoFit/>
                    </a:bodyPr>
                    <a:p>
                      <a:pPr indent="127000"/>
                      <a:r>
                        <a:rPr lang="en-US" sz="800">
                          <a:solidFill>
                            <a:srgbClr val="211A16"/>
                          </a:solidFill>
                          <a:latin typeface="Microsoft YaHei UI" panose="020B0503020204020204" charset="-122"/>
                        </a:rPr>
                        <a:t>Travel</a:t>
                      </a:r>
                      <a:endParaRPr lang="en-US" sz="800">
                        <a:solidFill>
                          <a:srgbClr val="211A16"/>
                        </a:solidFill>
                        <a:latin typeface="Microsoft YaHei UI"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r h="161544">
                <a:tc>
                  <a:txBody>
                    <a:bodyPr>
                      <a:spAutoFit/>
                    </a:bodyPr>
                    <a:p>
                      <a:pPr indent="127000" algn="just"/>
                      <a:r>
                        <a:rPr lang="en-US" sz="800">
                          <a:solidFill>
                            <a:srgbClr val="211A16"/>
                          </a:solidFill>
                          <a:latin typeface="Microsoft YaHei UI" panose="020B0503020204020204" charset="-122"/>
                        </a:rPr>
                        <a:t>X.Y.Z axis travel               mm</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139700"/>
                      <a:r>
                        <a:rPr lang="en-US" sz="700">
                          <a:solidFill>
                            <a:srgbClr val="211A16"/>
                          </a:solidFill>
                          <a:latin typeface="Microsoft YaHei UI" panose="020B0503020204020204" charset="-122"/>
                        </a:rPr>
                        <a:t>600/500/550</a:t>
                      </a:r>
                      <a:endParaRPr lang="en-US" sz="700">
                        <a:solidFill>
                          <a:srgbClr val="211A16"/>
                        </a:solidFill>
                        <a:latin typeface="Microsoft YaHei UI" panose="020B0503020204020204" charset="-122"/>
                      </a:endParaRPr>
                    </a:p>
                  </a:txBody>
                  <a:tcPr marL="0" marR="0" marT="0" marB="0" anchor="b"/>
                </a:tc>
                <a:tc>
                  <a:txBody>
                    <a:bodyPr>
                      <a:spAutoFit/>
                    </a:bodyPr>
                    <a:p>
                      <a:pPr indent="0" algn="ctr"/>
                      <a:r>
                        <a:rPr lang="en-US" sz="700">
                          <a:solidFill>
                            <a:srgbClr val="211A16"/>
                          </a:solidFill>
                          <a:latin typeface="Microsoft YaHei UI" panose="020B0503020204020204" charset="-122"/>
                        </a:rPr>
                        <a:t>800/500/550</a:t>
                      </a:r>
                      <a:endParaRPr lang="en-US" sz="700">
                        <a:solidFill>
                          <a:srgbClr val="211A16"/>
                        </a:solidFill>
                        <a:latin typeface="Microsoft YaHei UI" panose="020B0503020204020204" charset="-122"/>
                      </a:endParaRPr>
                    </a:p>
                  </a:txBody>
                  <a:tcPr marL="0" marR="0" marT="0" marB="0" anchor="b"/>
                </a:tc>
                <a:tc>
                  <a:txBody>
                    <a:bodyPr>
                      <a:spAutoFit/>
                    </a:bodyPr>
                    <a:p>
                      <a:pPr indent="0" algn="ctr"/>
                      <a:r>
                        <a:rPr lang="en-US" sz="700">
                          <a:solidFill>
                            <a:srgbClr val="211A16"/>
                          </a:solidFill>
                          <a:latin typeface="Microsoft YaHei UI" panose="020B0503020204020204" charset="-122"/>
                        </a:rPr>
                        <a:t>1100/600/600</a:t>
                      </a:r>
                      <a:endParaRPr lang="en-US" sz="700">
                        <a:solidFill>
                          <a:srgbClr val="211A16"/>
                        </a:solidFill>
                        <a:latin typeface="Microsoft YaHei UI" panose="020B0503020204020204" charset="-122"/>
                      </a:endParaRPr>
                    </a:p>
                  </a:txBody>
                  <a:tcPr marL="0" marR="0" marT="0" marB="0" anchor="b"/>
                </a:tc>
                <a:tc>
                  <a:txBody>
                    <a:bodyPr>
                      <a:spAutoFit/>
                    </a:bodyPr>
                    <a:p>
                      <a:pPr indent="0" algn="ctr"/>
                      <a:r>
                        <a:rPr lang="en-US" sz="700">
                          <a:solidFill>
                            <a:srgbClr val="211A16"/>
                          </a:solidFill>
                          <a:latin typeface="Microsoft YaHei UI" panose="020B0503020204020204" charset="-122"/>
                        </a:rPr>
                        <a:t>1300/700/700</a:t>
                      </a:r>
                      <a:endParaRPr lang="en-US" sz="700">
                        <a:solidFill>
                          <a:srgbClr val="211A16"/>
                        </a:solidFill>
                        <a:latin typeface="Microsoft YaHei UI" panose="020B0503020204020204" charset="-122"/>
                      </a:endParaRPr>
                    </a:p>
                  </a:txBody>
                  <a:tcPr marL="0" marR="0" marT="0" marB="0" anchor="b"/>
                </a:tc>
                <a:tc>
                  <a:txBody>
                    <a:bodyPr>
                      <a:spAutoFit/>
                    </a:bodyPr>
                    <a:p>
                      <a:pPr indent="139700"/>
                      <a:r>
                        <a:rPr lang="en-US" sz="700">
                          <a:solidFill>
                            <a:srgbClr val="211A16"/>
                          </a:solidFill>
                          <a:latin typeface="Microsoft YaHei UI" panose="020B0503020204020204" charset="-122"/>
                        </a:rPr>
                        <a:t>1200/700/600</a:t>
                      </a:r>
                      <a:endParaRPr lang="en-US" sz="700">
                        <a:solidFill>
                          <a:srgbClr val="211A16"/>
                        </a:solidFill>
                        <a:latin typeface="Microsoft YaHei UI" panose="020B0503020204020204" charset="-122"/>
                      </a:endParaRPr>
                    </a:p>
                  </a:txBody>
                  <a:tcPr marL="0" marR="0" marT="0" marB="0" anchor="b"/>
                </a:tc>
              </a:tr>
              <a:tr h="158496">
                <a:tc>
                  <a:txBody>
                    <a:bodyPr>
                      <a:spAutoFit/>
                    </a:bodyPr>
                    <a:p>
                      <a:pPr indent="127000" algn="just"/>
                      <a:r>
                        <a:rPr lang="en-US" sz="550">
                          <a:solidFill>
                            <a:srgbClr val="211A16"/>
                          </a:solidFill>
                          <a:latin typeface="Microsoft YaHei UI" panose="020B0503020204020204" charset="-122"/>
                        </a:rPr>
                        <a:t>Distance from spindle nose to worktable </a:t>
                      </a:r>
                      <a:r>
                        <a:rPr lang="en-US" sz="800">
                          <a:solidFill>
                            <a:srgbClr val="211A16"/>
                          </a:solidFill>
                          <a:latin typeface="Microsoft YaHei UI" panose="020B0503020204020204" charset="-122"/>
                        </a:rPr>
                        <a:t>m m</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292100"/>
                      <a:r>
                        <a:rPr lang="en-US" sz="700">
                          <a:solidFill>
                            <a:srgbClr val="211A16"/>
                          </a:solidFill>
                          <a:latin typeface="Microsoft YaHei UI" panose="020B0503020204020204" charset="-122"/>
                        </a:rPr>
                        <a:t>180-730</a:t>
                      </a:r>
                      <a:endParaRPr lang="en-US" sz="700">
                        <a:solidFill>
                          <a:srgbClr val="211A16"/>
                        </a:solidFill>
                        <a:latin typeface="Microsoft YaHei UI" panose="020B0503020204020204" charset="-122"/>
                      </a:endParaRPr>
                    </a:p>
                  </a:txBody>
                  <a:tcPr marL="0" marR="0" marT="0" marB="0"/>
                </a:tc>
                <a:tc>
                  <a:txBody>
                    <a:bodyPr>
                      <a:spAutoFit/>
                    </a:bodyPr>
                    <a:p>
                      <a:pPr indent="0" algn="ctr"/>
                      <a:r>
                        <a:rPr lang="en-US" sz="700">
                          <a:solidFill>
                            <a:srgbClr val="211A16"/>
                          </a:solidFill>
                          <a:latin typeface="Microsoft YaHei UI" panose="020B0503020204020204" charset="-122"/>
                        </a:rPr>
                        <a:t>120-670</a:t>
                      </a:r>
                      <a:endParaRPr lang="en-US" sz="700">
                        <a:solidFill>
                          <a:srgbClr val="211A16"/>
                        </a:solidFill>
                        <a:latin typeface="Microsoft YaHei UI" panose="020B0503020204020204" charset="-122"/>
                      </a:endParaRPr>
                    </a:p>
                  </a:txBody>
                  <a:tcPr marL="0" marR="0" marT="0" marB="0"/>
                </a:tc>
                <a:tc>
                  <a:txBody>
                    <a:bodyPr>
                      <a:spAutoFit/>
                    </a:bodyPr>
                    <a:p>
                      <a:pPr indent="279400"/>
                      <a:r>
                        <a:rPr lang="en-US" sz="700">
                          <a:solidFill>
                            <a:srgbClr val="211A16"/>
                          </a:solidFill>
                          <a:latin typeface="Microsoft YaHei UI" panose="020B0503020204020204" charset="-122"/>
                        </a:rPr>
                        <a:t>130-730</a:t>
                      </a:r>
                      <a:endParaRPr lang="en-US" sz="700">
                        <a:solidFill>
                          <a:srgbClr val="211A16"/>
                        </a:solidFill>
                        <a:latin typeface="Microsoft YaHei UI" panose="020B0503020204020204" charset="-122"/>
                      </a:endParaRPr>
                    </a:p>
                  </a:txBody>
                  <a:tcPr marL="0" marR="0" marT="0" marB="0"/>
                </a:tc>
                <a:tc>
                  <a:txBody>
                    <a:bodyPr>
                      <a:spAutoFit/>
                    </a:bodyPr>
                    <a:p>
                      <a:pPr indent="0" algn="ctr"/>
                      <a:r>
                        <a:rPr lang="en-US" sz="700">
                          <a:solidFill>
                            <a:srgbClr val="211A16"/>
                          </a:solidFill>
                          <a:latin typeface="Microsoft YaHei UI" panose="020B0503020204020204" charset="-122"/>
                        </a:rPr>
                        <a:t>130-830</a:t>
                      </a:r>
                      <a:endParaRPr lang="en-US" sz="700">
                        <a:solidFill>
                          <a:srgbClr val="211A16"/>
                        </a:solidFill>
                        <a:latin typeface="Microsoft YaHei UI" panose="020B0503020204020204" charset="-122"/>
                      </a:endParaRPr>
                    </a:p>
                  </a:txBody>
                  <a:tcPr marL="0" marR="0" marT="0" marB="0"/>
                </a:tc>
                <a:tc>
                  <a:txBody>
                    <a:bodyPr>
                      <a:spAutoFit/>
                    </a:bodyPr>
                    <a:p>
                      <a:pPr indent="279400"/>
                      <a:r>
                        <a:rPr lang="en-US" sz="700">
                          <a:solidFill>
                            <a:srgbClr val="211A16"/>
                          </a:solidFill>
                          <a:latin typeface="Microsoft YaHei UI" panose="020B0503020204020204" charset="-122"/>
                        </a:rPr>
                        <a:t>100-700</a:t>
                      </a:r>
                      <a:endParaRPr lang="en-US" sz="700">
                        <a:solidFill>
                          <a:srgbClr val="211A16"/>
                        </a:solidFill>
                        <a:latin typeface="Microsoft YaHei UI" panose="020B0503020204020204" charset="-122"/>
                      </a:endParaRPr>
                    </a:p>
                  </a:txBody>
                  <a:tcPr marL="0" marR="0" marT="0" marB="0"/>
                </a:tc>
              </a:tr>
              <a:tr h="161544">
                <a:tc>
                  <a:txBody>
                    <a:bodyPr>
                      <a:spAutoFit/>
                    </a:bodyPr>
                    <a:p>
                      <a:pPr indent="127000" algn="just"/>
                      <a:r>
                        <a:rPr lang="en-US" sz="550">
                          <a:solidFill>
                            <a:srgbClr val="211A16"/>
                          </a:solidFill>
                          <a:latin typeface="Microsoft YaHei UI" panose="020B0503020204020204" charset="-122"/>
                        </a:rPr>
                        <a:t>Distance from spindle center to Z-axis shield      </a:t>
                      </a:r>
                      <a:r>
                        <a:rPr lang="en-US" sz="800">
                          <a:solidFill>
                            <a:srgbClr val="211A16"/>
                          </a:solidFill>
                          <a:latin typeface="Microsoft YaHei UI" panose="020B0503020204020204" charset="-122"/>
                        </a:rPr>
                        <a:t>m m</a:t>
                      </a:r>
                      <a:endParaRPr lang="en-US" sz="800">
                        <a:solidFill>
                          <a:srgbClr val="211A16"/>
                        </a:solidFill>
                        <a:latin typeface="Microsoft YaHei UI" panose="020B0503020204020204" charset="-122"/>
                      </a:endParaRPr>
                    </a:p>
                  </a:txBody>
                  <a:tcPr marL="0" marR="0" marT="0" marB="0" anchor="ctr">
                    <a:solidFill>
                      <a:srgbClr val="D1D5D6"/>
                    </a:solidFill>
                  </a:tcPr>
                </a:tc>
                <a:tc>
                  <a:txBody>
                    <a:bodyPr>
                      <a:spAutoFit/>
                    </a:bodyPr>
                    <a:p>
                      <a:pPr indent="381000"/>
                      <a:r>
                        <a:rPr lang="en-US" sz="700">
                          <a:solidFill>
                            <a:srgbClr val="211A16"/>
                          </a:solidFill>
                          <a:latin typeface="Microsoft YaHei UI" panose="020B0503020204020204" charset="-122"/>
                        </a:rPr>
                        <a:t>505</a:t>
                      </a:r>
                      <a:endParaRPr lang="en-US" sz="700">
                        <a:solidFill>
                          <a:srgbClr val="211A16"/>
                        </a:solidFill>
                        <a:latin typeface="Microsoft YaHei UI" panose="020B0503020204020204" charset="-122"/>
                      </a:endParaRPr>
                    </a:p>
                  </a:txBody>
                  <a:tcPr marL="0" marR="0" marT="0" marB="0" anchor="ctr"/>
                </a:tc>
                <a:tc>
                  <a:txBody>
                    <a:bodyPr>
                      <a:spAutoFit/>
                    </a:bodyPr>
                    <a:p>
                      <a:pPr indent="0" algn="ctr"/>
                      <a:r>
                        <a:rPr lang="en-US" sz="700">
                          <a:solidFill>
                            <a:srgbClr val="211A16"/>
                          </a:solidFill>
                          <a:latin typeface="Microsoft YaHei UI" panose="020B0503020204020204" charset="-122"/>
                        </a:rPr>
                        <a:t>505</a:t>
                      </a:r>
                      <a:endParaRPr lang="en-US" sz="700">
                        <a:solidFill>
                          <a:srgbClr val="211A16"/>
                        </a:solidFill>
                        <a:latin typeface="Microsoft YaHei UI" panose="020B0503020204020204" charset="-122"/>
                      </a:endParaRPr>
                    </a:p>
                  </a:txBody>
                  <a:tcPr marL="0" marR="0" marT="0" marB="0" anchor="ctr"/>
                </a:tc>
                <a:tc>
                  <a:txBody>
                    <a:bodyPr>
                      <a:spAutoFit/>
                    </a:bodyPr>
                    <a:p>
                      <a:pPr indent="393700"/>
                      <a:r>
                        <a:rPr lang="en-US" sz="700">
                          <a:solidFill>
                            <a:srgbClr val="211A16"/>
                          </a:solidFill>
                          <a:latin typeface="Microsoft YaHei UI" panose="020B0503020204020204" charset="-122"/>
                        </a:rPr>
                        <a:t>625</a:t>
                      </a:r>
                      <a:endParaRPr lang="en-US" sz="700">
                        <a:solidFill>
                          <a:srgbClr val="211A16"/>
                        </a:solidFill>
                        <a:latin typeface="Microsoft YaHei UI" panose="020B0503020204020204" charset="-122"/>
                      </a:endParaRPr>
                    </a:p>
                  </a:txBody>
                  <a:tcPr marL="0" marR="0" marT="0" marB="0" anchor="ctr"/>
                </a:tc>
                <a:tc>
                  <a:txBody>
                    <a:bodyPr>
                      <a:spAutoFit/>
                    </a:bodyPr>
                    <a:p>
                      <a:pPr marR="255905" indent="0" algn="r"/>
                      <a:r>
                        <a:rPr lang="en-US" sz="700">
                          <a:solidFill>
                            <a:srgbClr val="211A16"/>
                          </a:solidFill>
                          <a:latin typeface="Microsoft YaHei UI" panose="020B0503020204020204" charset="-122"/>
                        </a:rPr>
                        <a:t>750</a:t>
                      </a:r>
                      <a:endParaRPr lang="en-US" sz="700">
                        <a:solidFill>
                          <a:srgbClr val="211A16"/>
                        </a:solidFill>
                        <a:latin typeface="Microsoft YaHei UI" panose="020B0503020204020204" charset="-122"/>
                      </a:endParaRPr>
                    </a:p>
                  </a:txBody>
                  <a:tcPr marL="0" marR="0" marT="0" marB="0" anchor="ctr"/>
                </a:tc>
                <a:tc>
                  <a:txBody>
                    <a:bodyPr>
                      <a:spAutoFit/>
                    </a:bodyPr>
                    <a:p>
                      <a:pPr indent="381000"/>
                      <a:r>
                        <a:rPr lang="en-US" sz="700">
                          <a:solidFill>
                            <a:srgbClr val="211A16"/>
                          </a:solidFill>
                          <a:latin typeface="Microsoft YaHei UI" panose="020B0503020204020204" charset="-122"/>
                        </a:rPr>
                        <a:t>715</a:t>
                      </a:r>
                      <a:endParaRPr lang="en-US" sz="700">
                        <a:solidFill>
                          <a:srgbClr val="211A16"/>
                        </a:solidFill>
                        <a:latin typeface="Microsoft YaHei UI" panose="020B0503020204020204" charset="-122"/>
                      </a:endParaRPr>
                    </a:p>
                  </a:txBody>
                  <a:tcPr marL="0" marR="0" marT="0" marB="0" anchor="ctr"/>
                </a:tc>
              </a:tr>
              <a:tr h="161544">
                <a:tc gridSpan="6">
                  <a:txBody>
                    <a:bodyPr>
                      <a:spAutoFit/>
                    </a:bodyPr>
                    <a:p>
                      <a:pPr indent="127000"/>
                      <a:r>
                        <a:rPr lang="en-US" sz="800">
                          <a:solidFill>
                            <a:srgbClr val="211A16"/>
                          </a:solidFill>
                          <a:latin typeface="Microsoft YaHei UI" panose="020B0503020204020204" charset="-122"/>
                        </a:rPr>
                        <a:t>Workbench</a:t>
                      </a:r>
                      <a:endParaRPr lang="en-US" sz="800">
                        <a:solidFill>
                          <a:srgbClr val="211A16"/>
                        </a:solidFill>
                        <a:latin typeface="Microsoft YaHei UI" panose="020B0503020204020204" charset="-122"/>
                      </a:endParaRPr>
                    </a:p>
                  </a:txBody>
                  <a:tcPr marL="0" marR="0" marT="0" marB="0">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r h="158496">
                <a:tc>
                  <a:txBody>
                    <a:bodyPr>
                      <a:spAutoFit/>
                    </a:bodyPr>
                    <a:p>
                      <a:pPr indent="127000" algn="just"/>
                      <a:r>
                        <a:rPr lang="en-US" sz="800">
                          <a:solidFill>
                            <a:srgbClr val="211A16"/>
                          </a:solidFill>
                          <a:latin typeface="Microsoft YaHei UI" panose="020B0503020204020204" charset="-122"/>
                        </a:rPr>
                        <a:t>Workbench size            mm</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0" algn="ctr"/>
                      <a:r>
                        <a:rPr lang="en-US" sz="700">
                          <a:solidFill>
                            <a:srgbClr val="211A16"/>
                          </a:solidFill>
                          <a:latin typeface="Microsoft YaHei UI" panose="020B0503020204020204" charset="-122"/>
                        </a:rPr>
                        <a:t>700x420</a:t>
                      </a:r>
                      <a:endParaRPr lang="en-US" sz="700">
                        <a:solidFill>
                          <a:srgbClr val="211A16"/>
                        </a:solidFill>
                        <a:latin typeface="Microsoft YaHei UI" panose="020B0503020204020204" charset="-122"/>
                      </a:endParaRPr>
                    </a:p>
                  </a:txBody>
                  <a:tcPr marL="0" marR="0" marT="0" marB="0"/>
                </a:tc>
                <a:tc>
                  <a:txBody>
                    <a:bodyPr>
                      <a:spAutoFit/>
                    </a:bodyPr>
                    <a:p>
                      <a:pPr indent="0" algn="ctr"/>
                      <a:r>
                        <a:rPr lang="en-US" sz="700">
                          <a:solidFill>
                            <a:srgbClr val="211A16"/>
                          </a:solidFill>
                          <a:latin typeface="Microsoft YaHei UI" panose="020B0503020204020204" charset="-122"/>
                        </a:rPr>
                        <a:t>1000x500</a:t>
                      </a:r>
                      <a:endParaRPr lang="en-US" sz="700">
                        <a:solidFill>
                          <a:srgbClr val="211A16"/>
                        </a:solidFill>
                        <a:latin typeface="Microsoft YaHei UI" panose="020B0503020204020204" charset="-122"/>
                      </a:endParaRPr>
                    </a:p>
                  </a:txBody>
                  <a:tcPr marL="0" marR="0" marT="0" marB="0"/>
                </a:tc>
                <a:tc>
                  <a:txBody>
                    <a:bodyPr>
                      <a:spAutoFit/>
                    </a:bodyPr>
                    <a:p>
                      <a:pPr indent="0" algn="ctr"/>
                      <a:r>
                        <a:rPr lang="en-US" sz="700">
                          <a:solidFill>
                            <a:srgbClr val="211A16"/>
                          </a:solidFill>
                          <a:latin typeface="Microsoft YaHei UI" panose="020B0503020204020204" charset="-122"/>
                        </a:rPr>
                        <a:t>1200x600</a:t>
                      </a:r>
                      <a:endParaRPr lang="en-US" sz="700">
                        <a:solidFill>
                          <a:srgbClr val="211A16"/>
                        </a:solidFill>
                        <a:latin typeface="Microsoft YaHei UI" panose="020B0503020204020204" charset="-122"/>
                      </a:endParaRPr>
                    </a:p>
                  </a:txBody>
                  <a:tcPr marL="0" marR="0" marT="0" marB="0"/>
                </a:tc>
                <a:tc>
                  <a:txBody>
                    <a:bodyPr>
                      <a:spAutoFit/>
                    </a:bodyPr>
                    <a:p>
                      <a:pPr indent="241300"/>
                      <a:r>
                        <a:rPr lang="en-US" sz="700">
                          <a:solidFill>
                            <a:srgbClr val="211A16"/>
                          </a:solidFill>
                          <a:latin typeface="Microsoft YaHei UI" panose="020B0503020204020204" charset="-122"/>
                        </a:rPr>
                        <a:t>1400x700</a:t>
                      </a:r>
                      <a:endParaRPr lang="en-US" sz="700">
                        <a:solidFill>
                          <a:srgbClr val="211A16"/>
                        </a:solidFill>
                        <a:latin typeface="Microsoft YaHei UI" panose="020B0503020204020204" charset="-122"/>
                      </a:endParaRPr>
                    </a:p>
                  </a:txBody>
                  <a:tcPr marL="0" marR="0" marT="0" marB="0"/>
                </a:tc>
                <a:tc>
                  <a:txBody>
                    <a:bodyPr>
                      <a:spAutoFit/>
                    </a:bodyPr>
                    <a:p>
                      <a:pPr indent="228600"/>
                      <a:r>
                        <a:rPr lang="en-US" sz="700">
                          <a:solidFill>
                            <a:srgbClr val="211A16"/>
                          </a:solidFill>
                          <a:latin typeface="Microsoft YaHei UI" panose="020B0503020204020204" charset="-122"/>
                        </a:rPr>
                        <a:t>1320x650</a:t>
                      </a:r>
                      <a:endParaRPr lang="en-US" sz="700">
                        <a:solidFill>
                          <a:srgbClr val="211A16"/>
                        </a:solidFill>
                        <a:latin typeface="Microsoft YaHei UI" panose="020B0503020204020204" charset="-122"/>
                      </a:endParaRPr>
                    </a:p>
                  </a:txBody>
                  <a:tcPr marL="0" marR="0" marT="0" marB="0"/>
                </a:tc>
              </a:tr>
              <a:tr h="161544">
                <a:tc>
                  <a:txBody>
                    <a:bodyPr>
                      <a:spAutoFit/>
                    </a:bodyPr>
                    <a:p>
                      <a:pPr indent="127000" algn="just"/>
                      <a:r>
                        <a:rPr lang="en-US" sz="800">
                          <a:solidFill>
                            <a:srgbClr val="211A16"/>
                          </a:solidFill>
                          <a:latin typeface="Microsoft YaHei UI" panose="020B0503020204020204" charset="-122"/>
                        </a:rPr>
                        <a:t>T-slot(sizexslot xspace)      mm</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254000"/>
                      <a:r>
                        <a:rPr lang="en-US" sz="700">
                          <a:solidFill>
                            <a:srgbClr val="211A16"/>
                          </a:solidFill>
                          <a:latin typeface="Microsoft YaHei UI" panose="020B0503020204020204" charset="-122"/>
                        </a:rPr>
                        <a:t>18x3x125</a:t>
                      </a:r>
                      <a:endParaRPr lang="en-US" sz="700">
                        <a:solidFill>
                          <a:srgbClr val="211A16"/>
                        </a:solidFill>
                        <a:latin typeface="Microsoft YaHei UI" panose="020B0503020204020204" charset="-122"/>
                      </a:endParaRPr>
                    </a:p>
                  </a:txBody>
                  <a:tcPr marL="0" marR="0" marT="0" marB="0"/>
                </a:tc>
                <a:tc>
                  <a:txBody>
                    <a:bodyPr>
                      <a:spAutoFit/>
                    </a:bodyPr>
                    <a:p>
                      <a:pPr indent="0" algn="ctr"/>
                      <a:r>
                        <a:rPr lang="en-US" sz="700">
                          <a:solidFill>
                            <a:srgbClr val="211A16"/>
                          </a:solidFill>
                          <a:latin typeface="Microsoft YaHei UI" panose="020B0503020204020204" charset="-122"/>
                        </a:rPr>
                        <a:t>18x5x80</a:t>
                      </a:r>
                      <a:endParaRPr lang="en-US" sz="700">
                        <a:solidFill>
                          <a:srgbClr val="211A16"/>
                        </a:solidFill>
                        <a:latin typeface="Microsoft YaHei UI" panose="020B0503020204020204" charset="-122"/>
                      </a:endParaRPr>
                    </a:p>
                  </a:txBody>
                  <a:tcPr marL="0" marR="0" marT="0" marB="0"/>
                </a:tc>
                <a:tc>
                  <a:txBody>
                    <a:bodyPr>
                      <a:spAutoFit/>
                    </a:bodyPr>
                    <a:p>
                      <a:pPr indent="228600"/>
                      <a:r>
                        <a:rPr lang="en-US" sz="700">
                          <a:solidFill>
                            <a:srgbClr val="211A16"/>
                          </a:solidFill>
                          <a:latin typeface="Microsoft YaHei UI" panose="020B0503020204020204" charset="-122"/>
                        </a:rPr>
                        <a:t>18x5x100</a:t>
                      </a:r>
                      <a:endParaRPr lang="en-US" sz="700">
                        <a:solidFill>
                          <a:srgbClr val="211A16"/>
                        </a:solidFill>
                        <a:latin typeface="Microsoft YaHei UI" panose="020B0503020204020204" charset="-122"/>
                      </a:endParaRPr>
                    </a:p>
                  </a:txBody>
                  <a:tcPr marL="0" marR="0" marT="0" marB="0"/>
                </a:tc>
                <a:tc>
                  <a:txBody>
                    <a:bodyPr>
                      <a:spAutoFit/>
                    </a:bodyPr>
                    <a:p>
                      <a:pPr indent="241300"/>
                      <a:r>
                        <a:rPr lang="en-US" sz="700">
                          <a:solidFill>
                            <a:srgbClr val="211A16"/>
                          </a:solidFill>
                          <a:latin typeface="Microsoft YaHei UI" panose="020B0503020204020204" charset="-122"/>
                        </a:rPr>
                        <a:t>18x5x125</a:t>
                      </a:r>
                      <a:endParaRPr lang="en-US" sz="700">
                        <a:solidFill>
                          <a:srgbClr val="211A16"/>
                        </a:solidFill>
                        <a:latin typeface="Microsoft YaHei UI" panose="020B0503020204020204" charset="-122"/>
                      </a:endParaRPr>
                    </a:p>
                  </a:txBody>
                  <a:tcPr marL="0" marR="0" marT="0" marB="0"/>
                </a:tc>
                <a:tc>
                  <a:txBody>
                    <a:bodyPr>
                      <a:spAutoFit/>
                    </a:bodyPr>
                    <a:p>
                      <a:pPr indent="228600"/>
                      <a:r>
                        <a:rPr lang="en-US" sz="700">
                          <a:solidFill>
                            <a:srgbClr val="211A16"/>
                          </a:solidFill>
                          <a:latin typeface="Microsoft YaHei UI" panose="020B0503020204020204" charset="-122"/>
                        </a:rPr>
                        <a:t>18x5x100</a:t>
                      </a:r>
                      <a:endParaRPr lang="en-US" sz="700">
                        <a:solidFill>
                          <a:srgbClr val="211A16"/>
                        </a:solidFill>
                        <a:latin typeface="Microsoft YaHei UI" panose="020B0503020204020204" charset="-122"/>
                      </a:endParaRPr>
                    </a:p>
                  </a:txBody>
                  <a:tcPr marL="0" marR="0" marT="0" marB="0"/>
                </a:tc>
              </a:tr>
              <a:tr h="158496">
                <a:tc>
                  <a:txBody>
                    <a:bodyPr>
                      <a:spAutoFit/>
                    </a:bodyPr>
                    <a:p>
                      <a:pPr indent="127000" algn="just"/>
                      <a:r>
                        <a:rPr lang="en-US" sz="800">
                          <a:solidFill>
                            <a:srgbClr val="211A16"/>
                          </a:solidFill>
                          <a:latin typeface="Microsoft YaHei UI" panose="020B0503020204020204" charset="-122"/>
                        </a:rPr>
                        <a:t>Maximum load of workbench    kg</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0" algn="ctr"/>
                      <a:r>
                        <a:rPr lang="en-US" sz="700">
                          <a:solidFill>
                            <a:srgbClr val="211A16"/>
                          </a:solidFill>
                          <a:latin typeface="Microsoft YaHei UI" panose="020B0503020204020204" charset="-122"/>
                        </a:rPr>
                        <a:t>350</a:t>
                      </a:r>
                      <a:endParaRPr lang="en-US" sz="700">
                        <a:solidFill>
                          <a:srgbClr val="211A16"/>
                        </a:solidFill>
                        <a:latin typeface="Microsoft YaHei UI" panose="020B0503020204020204" charset="-122"/>
                      </a:endParaRPr>
                    </a:p>
                  </a:txBody>
                  <a:tcPr marL="0" marR="0" marT="0" marB="0"/>
                </a:tc>
                <a:tc>
                  <a:txBody>
                    <a:bodyPr>
                      <a:spAutoFit/>
                    </a:bodyPr>
                    <a:p>
                      <a:pPr indent="0" algn="ctr"/>
                      <a:r>
                        <a:rPr lang="en-US" sz="700">
                          <a:solidFill>
                            <a:srgbClr val="211A16"/>
                          </a:solidFill>
                          <a:latin typeface="Microsoft YaHei UI" panose="020B0503020204020204" charset="-122"/>
                        </a:rPr>
                        <a:t>600</a:t>
                      </a:r>
                      <a:endParaRPr lang="en-US" sz="700">
                        <a:solidFill>
                          <a:srgbClr val="211A16"/>
                        </a:solidFill>
                        <a:latin typeface="Microsoft YaHei UI" panose="020B0503020204020204" charset="-122"/>
                      </a:endParaRPr>
                    </a:p>
                  </a:txBody>
                  <a:tcPr marL="0" marR="0" marT="0" marB="0"/>
                </a:tc>
                <a:tc>
                  <a:txBody>
                    <a:bodyPr>
                      <a:spAutoFit/>
                    </a:bodyPr>
                    <a:p>
                      <a:pPr indent="393700"/>
                      <a:r>
                        <a:rPr lang="en-US" sz="700">
                          <a:solidFill>
                            <a:srgbClr val="211A16"/>
                          </a:solidFill>
                          <a:latin typeface="Microsoft YaHei UI" panose="020B0503020204020204" charset="-122"/>
                        </a:rPr>
                        <a:t>800</a:t>
                      </a:r>
                      <a:endParaRPr lang="en-US" sz="700">
                        <a:solidFill>
                          <a:srgbClr val="211A16"/>
                        </a:solidFill>
                        <a:latin typeface="Microsoft YaHei UI" panose="020B0503020204020204" charset="-122"/>
                      </a:endParaRPr>
                    </a:p>
                  </a:txBody>
                  <a:tcPr marL="0" marR="0" marT="0" marB="0"/>
                </a:tc>
                <a:tc>
                  <a:txBody>
                    <a:bodyPr>
                      <a:spAutoFit/>
                    </a:bodyPr>
                    <a:p>
                      <a:pPr marR="255905" indent="0" algn="r"/>
                      <a:r>
                        <a:rPr lang="en-US" sz="700">
                          <a:solidFill>
                            <a:srgbClr val="211A16"/>
                          </a:solidFill>
                          <a:latin typeface="Microsoft YaHei UI" panose="020B0503020204020204" charset="-122"/>
                        </a:rPr>
                        <a:t>850</a:t>
                      </a:r>
                      <a:endParaRPr lang="en-US" sz="700">
                        <a:solidFill>
                          <a:srgbClr val="211A16"/>
                        </a:solidFill>
                        <a:latin typeface="Microsoft YaHei UI" panose="020B0503020204020204" charset="-122"/>
                      </a:endParaRPr>
                    </a:p>
                  </a:txBody>
                  <a:tcPr marL="0" marR="0" marT="0" marB="0"/>
                </a:tc>
                <a:tc>
                  <a:txBody>
                    <a:bodyPr>
                      <a:spAutoFit/>
                    </a:bodyPr>
                    <a:p>
                      <a:pPr indent="381000"/>
                      <a:r>
                        <a:rPr lang="en-US" sz="700">
                          <a:solidFill>
                            <a:srgbClr val="211A16"/>
                          </a:solidFill>
                          <a:latin typeface="Microsoft YaHei UI" panose="020B0503020204020204" charset="-122"/>
                        </a:rPr>
                        <a:t>600</a:t>
                      </a:r>
                      <a:endParaRPr lang="en-US" sz="700">
                        <a:solidFill>
                          <a:srgbClr val="211A16"/>
                        </a:solidFill>
                        <a:latin typeface="Microsoft YaHei UI" panose="020B0503020204020204" charset="-122"/>
                      </a:endParaRPr>
                    </a:p>
                  </a:txBody>
                  <a:tcPr marL="0" marR="0" marT="0" marB="0"/>
                </a:tc>
              </a:tr>
              <a:tr h="161544">
                <a:tc gridSpan="6">
                  <a:txBody>
                    <a:bodyPr>
                      <a:spAutoFit/>
                    </a:bodyPr>
                    <a:p>
                      <a:pPr indent="127000"/>
                      <a:r>
                        <a:rPr lang="en-US" sz="800">
                          <a:solidFill>
                            <a:srgbClr val="211A16"/>
                          </a:solidFill>
                          <a:latin typeface="Microsoft YaHei UI" panose="020B0503020204020204" charset="-122"/>
                        </a:rPr>
                        <a:t>Spindle</a:t>
                      </a:r>
                      <a:endParaRPr lang="en-US" sz="800">
                        <a:solidFill>
                          <a:srgbClr val="211A16"/>
                        </a:solidFill>
                        <a:latin typeface="Microsoft YaHei UI"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r h="161544">
                <a:tc>
                  <a:txBody>
                    <a:bodyPr>
                      <a:spAutoFit/>
                    </a:bodyPr>
                    <a:p>
                      <a:pPr indent="127000" algn="just"/>
                      <a:r>
                        <a:rPr lang="en-US" sz="800">
                          <a:solidFill>
                            <a:srgbClr val="211A16"/>
                          </a:solidFill>
                          <a:latin typeface="Microsoft YaHei UI" panose="020B0503020204020204" charset="-122"/>
                        </a:rPr>
                        <a:t>Rotating speed              rpm</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0" algn="ctr"/>
                      <a:r>
                        <a:rPr lang="en-US" sz="700">
                          <a:solidFill>
                            <a:srgbClr val="211A16"/>
                          </a:solidFill>
                          <a:latin typeface="Microsoft YaHei UI" panose="020B0503020204020204" charset="-122"/>
                        </a:rPr>
                        <a:t>10000/12000</a:t>
                      </a:r>
                      <a:endParaRPr lang="en-US" sz="700">
                        <a:solidFill>
                          <a:srgbClr val="211A16"/>
                        </a:solidFill>
                        <a:latin typeface="Microsoft YaHei UI" panose="020B0503020204020204" charset="-122"/>
                      </a:endParaRPr>
                    </a:p>
                  </a:txBody>
                  <a:tcPr marL="0" marR="0" marT="0" marB="0"/>
                </a:tc>
                <a:tc>
                  <a:txBody>
                    <a:bodyPr>
                      <a:spAutoFit/>
                    </a:bodyPr>
                    <a:p>
                      <a:pPr indent="0" algn="ctr"/>
                      <a:r>
                        <a:rPr lang="en-US" sz="700">
                          <a:solidFill>
                            <a:srgbClr val="211A16"/>
                          </a:solidFill>
                          <a:latin typeface="Microsoft YaHei UI" panose="020B0503020204020204" charset="-122"/>
                        </a:rPr>
                        <a:t>10000/12000</a:t>
                      </a:r>
                      <a:endParaRPr lang="en-US" sz="700">
                        <a:solidFill>
                          <a:srgbClr val="211A16"/>
                        </a:solidFill>
                        <a:latin typeface="Microsoft YaHei UI" panose="020B0503020204020204" charset="-122"/>
                      </a:endParaRPr>
                    </a:p>
                  </a:txBody>
                  <a:tcPr marL="0" marR="0" marT="0" marB="0"/>
                </a:tc>
                <a:tc gridSpan="2">
                  <a:txBody>
                    <a:bodyPr>
                      <a:spAutoFit/>
                    </a:bodyPr>
                    <a:p>
                      <a:pPr indent="0" algn="ctr"/>
                      <a:r>
                        <a:rPr lang="en-US" sz="800">
                          <a:solidFill>
                            <a:srgbClr val="211A16"/>
                          </a:solidFill>
                          <a:latin typeface="Microsoft YaHei UI" panose="020B0503020204020204" charset="-122"/>
                        </a:rPr>
                        <a:t>8000/12000</a:t>
                      </a:r>
                      <a:endParaRPr lang="en-US" sz="800">
                        <a:solidFill>
                          <a:srgbClr val="211A16"/>
                        </a:solidFill>
                        <a:latin typeface="Microsoft YaHei UI" panose="020B0503020204020204" charset="-122"/>
                      </a:endParaRPr>
                    </a:p>
                  </a:txBody>
                  <a:tcPr marL="0" marR="0" marT="0" marB="0"/>
                </a:tc>
                <a:tc hMerge="1">
                  <a:tcPr marL="0" marR="0" marT="0" marB="0"/>
                </a:tc>
                <a:tc>
                  <a:txBody>
                    <a:bodyPr>
                      <a:spAutoFit/>
                    </a:bodyPr>
                    <a:p>
                      <a:pPr indent="279400"/>
                      <a:r>
                        <a:rPr lang="en-US" sz="800">
                          <a:solidFill>
                            <a:srgbClr val="211A16"/>
                          </a:solidFill>
                          <a:latin typeface="Microsoft YaHei UI" panose="020B0503020204020204" charset="-122"/>
                        </a:rPr>
                        <a:t>12000</a:t>
                      </a:r>
                      <a:endParaRPr lang="en-US" sz="800">
                        <a:solidFill>
                          <a:srgbClr val="211A16"/>
                        </a:solidFill>
                        <a:latin typeface="Microsoft YaHei UI" panose="020B0503020204020204" charset="-122"/>
                      </a:endParaRPr>
                    </a:p>
                  </a:txBody>
                  <a:tcPr marL="0" marR="0" marT="0" marB="0"/>
                </a:tc>
              </a:tr>
              <a:tr h="158496">
                <a:tc>
                  <a:txBody>
                    <a:bodyPr>
                      <a:spAutoFit/>
                    </a:bodyPr>
                    <a:p>
                      <a:pPr indent="127000" algn="just"/>
                      <a:r>
                        <a:rPr lang="en-US" sz="800">
                          <a:solidFill>
                            <a:srgbClr val="211A16"/>
                          </a:solidFill>
                          <a:latin typeface="Microsoft YaHei UI" panose="020B0503020204020204" charset="-122"/>
                        </a:rPr>
                        <a:t>Spindle Spinality                #</a:t>
                      </a:r>
                      <a:endParaRPr lang="en-US" sz="800">
                        <a:solidFill>
                          <a:srgbClr val="211A16"/>
                        </a:solidFill>
                        <a:latin typeface="Microsoft YaHei UI" panose="020B0503020204020204" charset="-122"/>
                      </a:endParaRPr>
                    </a:p>
                  </a:txBody>
                  <a:tcPr marL="0" marR="0" marT="0" marB="0" anchor="b">
                    <a:solidFill>
                      <a:srgbClr val="D1D5D6"/>
                    </a:solidFill>
                  </a:tcPr>
                </a:tc>
                <a:tc gridSpan="4">
                  <a:txBody>
                    <a:bodyPr>
                      <a:spAutoFit/>
                    </a:bodyPr>
                    <a:p>
                      <a:pPr indent="0" algn="ctr"/>
                      <a:r>
                        <a:rPr lang="en-US" sz="800">
                          <a:solidFill>
                            <a:srgbClr val="211A16"/>
                          </a:solidFill>
                          <a:latin typeface="Microsoft YaHei UI" panose="020B0503020204020204" charset="-122"/>
                        </a:rPr>
                        <a:t>BT40/BBT40</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c>
                  <a:txBody>
                    <a:bodyPr>
                      <a:spAutoFit/>
                    </a:bodyPr>
                    <a:p>
                      <a:pPr indent="279400"/>
                      <a:r>
                        <a:rPr lang="en-US" sz="800">
                          <a:solidFill>
                            <a:srgbClr val="211A16"/>
                          </a:solidFill>
                          <a:latin typeface="Microsoft YaHei UI" panose="020B0503020204020204" charset="-122"/>
                        </a:rPr>
                        <a:t>BBT40</a:t>
                      </a:r>
                      <a:endParaRPr lang="en-US" sz="800">
                        <a:solidFill>
                          <a:srgbClr val="211A16"/>
                        </a:solidFill>
                        <a:latin typeface="Microsoft YaHei UI" panose="020B0503020204020204" charset="-122"/>
                      </a:endParaRPr>
                    </a:p>
                  </a:txBody>
                  <a:tcPr marL="0" marR="0" marT="0" marB="0" anchor="b"/>
                </a:tc>
              </a:tr>
              <a:tr h="161544">
                <a:tc>
                  <a:txBody>
                    <a:bodyPr>
                      <a:spAutoFit/>
                    </a:bodyPr>
                    <a:p>
                      <a:pPr indent="127000" algn="just"/>
                      <a:r>
                        <a:rPr lang="en-US" sz="800">
                          <a:solidFill>
                            <a:srgbClr val="211A16"/>
                          </a:solidFill>
                          <a:latin typeface="Microsoft YaHei UI" panose="020B0503020204020204" charset="-122"/>
                        </a:rPr>
                        <a:t>Transfer method               #</a:t>
                      </a:r>
                      <a:endParaRPr lang="en-US" sz="800">
                        <a:solidFill>
                          <a:srgbClr val="211A16"/>
                        </a:solidFill>
                        <a:latin typeface="Microsoft YaHei UI" panose="020B0503020204020204" charset="-122"/>
                      </a:endParaRPr>
                    </a:p>
                  </a:txBody>
                  <a:tcPr marL="0" marR="0" marT="0" marB="0">
                    <a:solidFill>
                      <a:srgbClr val="D1D5D6"/>
                    </a:solidFill>
                  </a:tcPr>
                </a:tc>
                <a:tc gridSpan="4">
                  <a:txBody>
                    <a:bodyPr>
                      <a:spAutoFit/>
                    </a:bodyPr>
                    <a:p>
                      <a:pPr indent="0" algn="ctr"/>
                      <a:r>
                        <a:rPr lang="en-US" sz="800">
                          <a:solidFill>
                            <a:srgbClr val="211A16"/>
                          </a:solidFill>
                          <a:latin typeface="Microsoft YaHei UI" panose="020B0503020204020204" charset="-122"/>
                        </a:rPr>
                        <a:t>Belt drive/Direct drive</a:t>
                      </a:r>
                      <a:endParaRPr lang="en-US" sz="800">
                        <a:solidFill>
                          <a:srgbClr val="211A16"/>
                        </a:solidFill>
                        <a:latin typeface="Microsoft YaHei UI" panose="020B0503020204020204" charset="-122"/>
                      </a:endParaRPr>
                    </a:p>
                  </a:txBody>
                  <a:tcPr marL="0" marR="0" marT="0" marB="0"/>
                </a:tc>
                <a:tc hMerge="1">
                  <a:tcPr marL="0" marR="0" marT="0" marB="0"/>
                </a:tc>
                <a:tc hMerge="1">
                  <a:tcPr marL="0" marR="0" marT="0" marB="0"/>
                </a:tc>
                <a:tc hMerge="1">
                  <a:tcPr marL="0" marR="0" marT="0" marB="0"/>
                </a:tc>
                <a:tc>
                  <a:txBody>
                    <a:bodyPr>
                      <a:spAutoFit/>
                    </a:bodyPr>
                    <a:p>
                      <a:pPr indent="0"/>
                      <a:r>
                        <a:rPr lang="en-US" sz="750">
                          <a:solidFill>
                            <a:srgbClr val="211A16"/>
                          </a:solidFill>
                          <a:latin typeface="Microsoft YaHei UI" panose="020B0503020204020204" charset="-122"/>
                        </a:rPr>
                        <a:t>Direct </a:t>
                      </a:r>
                      <a:r>
                        <a:rPr lang="en-US" sz="800">
                          <a:solidFill>
                            <a:srgbClr val="211A16"/>
                          </a:solidFill>
                          <a:latin typeface="Microsoft YaHei UI" panose="020B0503020204020204" charset="-122"/>
                        </a:rPr>
                        <a:t>drive</a:t>
                      </a:r>
                      <a:endParaRPr lang="en-US" sz="800">
                        <a:solidFill>
                          <a:srgbClr val="211A16"/>
                        </a:solidFill>
                        <a:latin typeface="Microsoft YaHei UI" panose="020B0503020204020204" charset="-122"/>
                      </a:endParaRPr>
                    </a:p>
                  </a:txBody>
                  <a:tcPr marL="0" marR="0" marT="0" marB="0"/>
                </a:tc>
              </a:tr>
              <a:tr h="158496">
                <a:tc gridSpan="6">
                  <a:txBody>
                    <a:bodyPr>
                      <a:spAutoFit/>
                    </a:bodyPr>
                    <a:p>
                      <a:pPr indent="127000"/>
                      <a:r>
                        <a:rPr lang="en-US" sz="800">
                          <a:solidFill>
                            <a:srgbClr val="211A16"/>
                          </a:solidFill>
                          <a:latin typeface="Microsoft YaHei UI" panose="020B0503020204020204" charset="-122"/>
                        </a:rPr>
                        <a:t>Feed</a:t>
                      </a:r>
                      <a:endParaRPr lang="en-US" sz="800">
                        <a:solidFill>
                          <a:srgbClr val="211A16"/>
                        </a:solidFill>
                        <a:latin typeface="Microsoft YaHei UI" panose="020B0503020204020204" charset="-122"/>
                      </a:endParaRPr>
                    </a:p>
                  </a:txBody>
                  <a:tcPr marL="0" marR="0" marT="0" marB="0">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r h="161544">
                <a:tc>
                  <a:txBody>
                    <a:bodyPr>
                      <a:spAutoFit/>
                    </a:bodyPr>
                    <a:p>
                      <a:pPr indent="127000" algn="just"/>
                      <a:r>
                        <a:rPr lang="en-US" sz="800">
                          <a:solidFill>
                            <a:srgbClr val="211A16"/>
                          </a:solidFill>
                          <a:latin typeface="Microsoft YaHei UI" panose="020B0503020204020204" charset="-122"/>
                        </a:rPr>
                        <a:t>Three-axis cutting feed mm/min</a:t>
                      </a:r>
                      <a:endParaRPr lang="en-US" sz="800">
                        <a:solidFill>
                          <a:srgbClr val="211A16"/>
                        </a:solidFill>
                        <a:latin typeface="Microsoft YaHei UI" panose="020B0503020204020204" charset="-122"/>
                      </a:endParaRPr>
                    </a:p>
                  </a:txBody>
                  <a:tcPr marL="0" marR="0" marT="0" marB="0" anchor="b">
                    <a:solidFill>
                      <a:srgbClr val="D1D5D6"/>
                    </a:solidFill>
                  </a:tcPr>
                </a:tc>
                <a:tc gridSpan="5">
                  <a:txBody>
                    <a:bodyPr>
                      <a:spAutoFit/>
                    </a:bodyPr>
                    <a:p>
                      <a:pPr indent="0" algn="ctr"/>
                      <a:r>
                        <a:rPr lang="en-US" sz="800">
                          <a:solidFill>
                            <a:srgbClr val="211A16"/>
                          </a:solidFill>
                          <a:latin typeface="Microsoft YaHei UI" panose="020B0503020204020204" charset="-122"/>
                        </a:rPr>
                        <a:t>1-10000</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c hMerge="1">
                  <a:tcPr marL="0" marR="0" marT="0" marB="0"/>
                </a:tc>
              </a:tr>
              <a:tr h="158496">
                <a:tc>
                  <a:txBody>
                    <a:bodyPr>
                      <a:spAutoFit/>
                    </a:bodyPr>
                    <a:p>
                      <a:pPr indent="127000" algn="just"/>
                      <a:r>
                        <a:rPr lang="en-US" sz="800">
                          <a:solidFill>
                            <a:srgbClr val="211A16"/>
                          </a:solidFill>
                          <a:latin typeface="Microsoft YaHei UI" panose="020B0503020204020204" charset="-122"/>
                        </a:rPr>
                        <a:t>Three-axis rapid feed      m/min</a:t>
                      </a:r>
                      <a:endParaRPr lang="en-US" sz="800">
                        <a:solidFill>
                          <a:srgbClr val="211A16"/>
                        </a:solidFill>
                        <a:latin typeface="Microsoft YaHei UI" panose="020B0503020204020204" charset="-122"/>
                      </a:endParaRPr>
                    </a:p>
                  </a:txBody>
                  <a:tcPr marL="0" marR="0" marT="0" marB="0">
                    <a:solidFill>
                      <a:srgbClr val="D1D5D6"/>
                    </a:solidFill>
                  </a:tcPr>
                </a:tc>
                <a:tc gridSpan="2">
                  <a:txBody>
                    <a:bodyPr>
                      <a:spAutoFit/>
                    </a:bodyPr>
                    <a:p>
                      <a:pPr indent="0" algn="ctr"/>
                      <a:r>
                        <a:rPr lang="en-US" sz="800">
                          <a:solidFill>
                            <a:srgbClr val="211A16"/>
                          </a:solidFill>
                          <a:latin typeface="Microsoft YaHei UI" panose="020B0503020204020204" charset="-122"/>
                        </a:rPr>
                        <a:t>48x48x48</a:t>
                      </a:r>
                      <a:endParaRPr lang="en-US" sz="800">
                        <a:solidFill>
                          <a:srgbClr val="211A16"/>
                        </a:solidFill>
                        <a:latin typeface="Microsoft YaHei UI" panose="020B0503020204020204" charset="-122"/>
                      </a:endParaRPr>
                    </a:p>
                  </a:txBody>
                  <a:tcPr marL="0" marR="0" marT="0" marB="0"/>
                </a:tc>
                <a:tc hMerge="1">
                  <a:tcPr marL="0" marR="0" marT="0" marB="0"/>
                </a:tc>
                <a:tc>
                  <a:txBody>
                    <a:bodyPr>
                      <a:spAutoFit/>
                    </a:bodyPr>
                    <a:p>
                      <a:pPr indent="0" algn="ctr"/>
                      <a:r>
                        <a:rPr lang="en-US" sz="800">
                          <a:solidFill>
                            <a:srgbClr val="211A16"/>
                          </a:solidFill>
                          <a:latin typeface="Microsoft YaHei UI" panose="020B0503020204020204" charset="-122"/>
                        </a:rPr>
                        <a:t>36x36x36</a:t>
                      </a:r>
                      <a:endParaRPr lang="en-US" sz="800">
                        <a:solidFill>
                          <a:srgbClr val="211A16"/>
                        </a:solidFill>
                        <a:latin typeface="Microsoft YaHei UI" panose="020B0503020204020204" charset="-122"/>
                      </a:endParaRPr>
                    </a:p>
                  </a:txBody>
                  <a:tcPr marL="0" marR="0" marT="0" marB="0"/>
                </a:tc>
                <a:tc>
                  <a:txBody>
                    <a:bodyPr>
                      <a:spAutoFit/>
                    </a:bodyPr>
                    <a:p>
                      <a:pPr indent="0" algn="ctr"/>
                      <a:r>
                        <a:rPr lang="en-US" sz="800">
                          <a:solidFill>
                            <a:srgbClr val="211A16"/>
                          </a:solidFill>
                          <a:latin typeface="Microsoft YaHei UI" panose="020B0503020204020204" charset="-122"/>
                        </a:rPr>
                        <a:t>24x24x24</a:t>
                      </a:r>
                      <a:endParaRPr lang="en-US" sz="800">
                        <a:solidFill>
                          <a:srgbClr val="211A16"/>
                        </a:solidFill>
                        <a:latin typeface="Microsoft YaHei UI" panose="020B0503020204020204" charset="-122"/>
                      </a:endParaRPr>
                    </a:p>
                  </a:txBody>
                  <a:tcPr marL="0" marR="0" marT="0" marB="0"/>
                </a:tc>
                <a:tc>
                  <a:txBody>
                    <a:bodyPr>
                      <a:spAutoFit/>
                    </a:bodyPr>
                    <a:p>
                      <a:pPr indent="0" algn="ctr"/>
                      <a:r>
                        <a:rPr lang="en-US" sz="800">
                          <a:solidFill>
                            <a:srgbClr val="211A16"/>
                          </a:solidFill>
                          <a:latin typeface="Microsoft YaHei UI" panose="020B0503020204020204" charset="-122"/>
                        </a:rPr>
                        <a:t>36x36x36</a:t>
                      </a:r>
                      <a:endParaRPr lang="en-US" sz="800">
                        <a:solidFill>
                          <a:srgbClr val="211A16"/>
                        </a:solidFill>
                        <a:latin typeface="Microsoft YaHei UI" panose="020B0503020204020204" charset="-122"/>
                      </a:endParaRPr>
                    </a:p>
                  </a:txBody>
                  <a:tcPr marL="0" marR="0" marT="0" marB="0"/>
                </a:tc>
              </a:tr>
              <a:tr h="161544">
                <a:tc gridSpan="6">
                  <a:txBody>
                    <a:bodyPr>
                      <a:spAutoFit/>
                    </a:bodyPr>
                    <a:p>
                      <a:pPr indent="127000"/>
                      <a:r>
                        <a:rPr lang="en-US" sz="800">
                          <a:solidFill>
                            <a:srgbClr val="211A16"/>
                          </a:solidFill>
                          <a:latin typeface="Microsoft YaHei UI" panose="020B0503020204020204" charset="-122"/>
                        </a:rPr>
                        <a:t>Precision                                                           GB/T20957.4-2007</a:t>
                      </a:r>
                      <a:endParaRPr lang="en-US" sz="800">
                        <a:solidFill>
                          <a:srgbClr val="211A16"/>
                        </a:solidFill>
                        <a:latin typeface="Microsoft YaHei UI" panose="020B0503020204020204" charset="-122"/>
                      </a:endParaRPr>
                    </a:p>
                  </a:txBody>
                  <a:tcPr marL="0" marR="0" marT="0" marB="0">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r h="161544">
                <a:tc>
                  <a:txBody>
                    <a:bodyPr>
                      <a:spAutoFit/>
                    </a:bodyPr>
                    <a:p>
                      <a:pPr indent="127000" algn="just"/>
                      <a:r>
                        <a:rPr lang="en-US" sz="650">
                          <a:solidFill>
                            <a:srgbClr val="211A16"/>
                          </a:solidFill>
                          <a:latin typeface="Microsoft YaHei UI" panose="020B0503020204020204" charset="-122"/>
                        </a:rPr>
                        <a:t>Positioning precision (X/Y/Z)        </a:t>
                      </a:r>
                      <a:r>
                        <a:rPr lang="en-US" sz="800">
                          <a:solidFill>
                            <a:srgbClr val="211A16"/>
                          </a:solidFill>
                          <a:latin typeface="Microsoft YaHei UI" panose="020B0503020204020204" charset="-122"/>
                        </a:rPr>
                        <a:t>m m</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0" algn="ctr"/>
                      <a:r>
                        <a:rPr lang="en-US" sz="600">
                          <a:solidFill>
                            <a:srgbClr val="211A16"/>
                          </a:solidFill>
                          <a:latin typeface="Microsoft YaHei UI" panose="020B0503020204020204" charset="-122"/>
                        </a:rPr>
                        <a:t>0.008/0.008/0.008</a:t>
                      </a:r>
                      <a:endParaRPr lang="en-US" sz="600">
                        <a:solidFill>
                          <a:srgbClr val="211A16"/>
                        </a:solidFill>
                        <a:latin typeface="Microsoft YaHei UI" panose="020B0503020204020204" charset="-122"/>
                      </a:endParaRPr>
                    </a:p>
                  </a:txBody>
                  <a:tcPr marL="0" marR="0" marT="0" marB="0"/>
                </a:tc>
                <a:tc>
                  <a:txBody>
                    <a:bodyPr>
                      <a:spAutoFit/>
                    </a:bodyPr>
                    <a:p>
                      <a:pPr indent="0" algn="ctr"/>
                      <a:r>
                        <a:rPr lang="en-US" sz="600">
                          <a:solidFill>
                            <a:srgbClr val="211A16"/>
                          </a:solidFill>
                          <a:latin typeface="Microsoft YaHei UI" panose="020B0503020204020204" charset="-122"/>
                        </a:rPr>
                        <a:t>0.010/0.008/0.008</a:t>
                      </a:r>
                      <a:endParaRPr lang="en-US" sz="600">
                        <a:solidFill>
                          <a:srgbClr val="211A16"/>
                        </a:solidFill>
                        <a:latin typeface="Microsoft YaHei UI" panose="020B0503020204020204" charset="-122"/>
                      </a:endParaRPr>
                    </a:p>
                  </a:txBody>
                  <a:tcPr marL="0" marR="0" marT="0" marB="0"/>
                </a:tc>
                <a:tc>
                  <a:txBody>
                    <a:bodyPr>
                      <a:spAutoFit/>
                    </a:bodyPr>
                    <a:p>
                      <a:pPr indent="0"/>
                      <a:r>
                        <a:rPr lang="en-US" sz="650">
                          <a:solidFill>
                            <a:srgbClr val="211A16"/>
                          </a:solidFill>
                          <a:latin typeface="Microsoft YaHei UI" panose="020B0503020204020204" charset="-122"/>
                        </a:rPr>
                        <a:t>0.008/0.006/0.006</a:t>
                      </a:r>
                      <a:endParaRPr lang="en-US" sz="650">
                        <a:solidFill>
                          <a:srgbClr val="211A16"/>
                        </a:solidFill>
                        <a:latin typeface="Microsoft YaHei UI" panose="020B0503020204020204" charset="-122"/>
                      </a:endParaRPr>
                    </a:p>
                  </a:txBody>
                  <a:tcPr marL="0" marR="0" marT="0" marB="0"/>
                </a:tc>
                <a:tc>
                  <a:txBody>
                    <a:bodyPr>
                      <a:spAutoFit/>
                    </a:bodyPr>
                    <a:p>
                      <a:pPr indent="0"/>
                      <a:r>
                        <a:rPr lang="en-US" sz="650">
                          <a:solidFill>
                            <a:srgbClr val="211A16"/>
                          </a:solidFill>
                          <a:latin typeface="Microsoft YaHei UI" panose="020B0503020204020204" charset="-122"/>
                        </a:rPr>
                        <a:t>0.010/0.007/0.007</a:t>
                      </a:r>
                      <a:endParaRPr lang="en-US" sz="650">
                        <a:solidFill>
                          <a:srgbClr val="211A16"/>
                        </a:solidFill>
                        <a:latin typeface="Microsoft YaHei UI" panose="020B0503020204020204" charset="-122"/>
                      </a:endParaRPr>
                    </a:p>
                  </a:txBody>
                  <a:tcPr marL="0" marR="0" marT="0" marB="0"/>
                </a:tc>
                <a:tc>
                  <a:txBody>
                    <a:bodyPr>
                      <a:spAutoFit/>
                    </a:bodyPr>
                    <a:p>
                      <a:pPr indent="0"/>
                      <a:r>
                        <a:rPr lang="en-US" sz="650">
                          <a:solidFill>
                            <a:srgbClr val="211A16"/>
                          </a:solidFill>
                          <a:latin typeface="Microsoft YaHei UI" panose="020B0503020204020204" charset="-122"/>
                        </a:rPr>
                        <a:t>0.008/0.007/0.006</a:t>
                      </a:r>
                      <a:endParaRPr lang="en-US" sz="650">
                        <a:solidFill>
                          <a:srgbClr val="211A16"/>
                        </a:solidFill>
                        <a:latin typeface="Microsoft YaHei UI" panose="020B0503020204020204" charset="-122"/>
                      </a:endParaRPr>
                    </a:p>
                  </a:txBody>
                  <a:tcPr marL="0" marR="0" marT="0" marB="0"/>
                </a:tc>
              </a:tr>
              <a:tr h="158496">
                <a:tc>
                  <a:txBody>
                    <a:bodyPr>
                      <a:spAutoFit/>
                    </a:bodyPr>
                    <a:p>
                      <a:pPr indent="127000" algn="just"/>
                      <a:r>
                        <a:rPr lang="en-US" sz="800">
                          <a:solidFill>
                            <a:srgbClr val="211A16"/>
                          </a:solidFill>
                          <a:latin typeface="Microsoft YaHei UI" panose="020B0503020204020204" charset="-122"/>
                        </a:rPr>
                        <a:t>Repeatability (X/Y/Z)         mm</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0" algn="ctr"/>
                      <a:r>
                        <a:rPr lang="en-US" sz="600">
                          <a:solidFill>
                            <a:srgbClr val="211A16"/>
                          </a:solidFill>
                          <a:latin typeface="Microsoft YaHei UI" panose="020B0503020204020204" charset="-122"/>
                        </a:rPr>
                        <a:t>0.005/0.005/0.005</a:t>
                      </a:r>
                      <a:endParaRPr lang="en-US" sz="600">
                        <a:solidFill>
                          <a:srgbClr val="211A16"/>
                        </a:solidFill>
                        <a:latin typeface="Microsoft YaHei UI" panose="020B0503020204020204" charset="-122"/>
                      </a:endParaRPr>
                    </a:p>
                  </a:txBody>
                  <a:tcPr marL="0" marR="0" marT="0" marB="0"/>
                </a:tc>
                <a:tc>
                  <a:txBody>
                    <a:bodyPr>
                      <a:spAutoFit/>
                    </a:bodyPr>
                    <a:p>
                      <a:pPr indent="0" algn="ctr"/>
                      <a:r>
                        <a:rPr lang="en-US" sz="600">
                          <a:solidFill>
                            <a:srgbClr val="211A16"/>
                          </a:solidFill>
                          <a:latin typeface="Microsoft YaHei UI" panose="020B0503020204020204" charset="-122"/>
                        </a:rPr>
                        <a:t>0.007/0.005/0.005</a:t>
                      </a:r>
                      <a:endParaRPr lang="en-US" sz="600">
                        <a:solidFill>
                          <a:srgbClr val="211A16"/>
                        </a:solidFill>
                        <a:latin typeface="Microsoft YaHei UI" panose="020B0503020204020204" charset="-122"/>
                      </a:endParaRPr>
                    </a:p>
                  </a:txBody>
                  <a:tcPr marL="0" marR="0" marT="0" marB="0"/>
                </a:tc>
                <a:tc>
                  <a:txBody>
                    <a:bodyPr>
                      <a:spAutoFit/>
                    </a:bodyPr>
                    <a:p>
                      <a:pPr indent="0"/>
                      <a:r>
                        <a:rPr lang="en-US" sz="650">
                          <a:solidFill>
                            <a:srgbClr val="211A16"/>
                          </a:solidFill>
                          <a:latin typeface="Microsoft YaHei UI" panose="020B0503020204020204" charset="-122"/>
                        </a:rPr>
                        <a:t>0.005/0.004/0.004</a:t>
                      </a:r>
                      <a:endParaRPr lang="en-US" sz="650">
                        <a:solidFill>
                          <a:srgbClr val="211A16"/>
                        </a:solidFill>
                        <a:latin typeface="Microsoft YaHei UI" panose="020B0503020204020204" charset="-122"/>
                      </a:endParaRPr>
                    </a:p>
                  </a:txBody>
                  <a:tcPr marL="0" marR="0" marT="0" marB="0"/>
                </a:tc>
                <a:tc>
                  <a:txBody>
                    <a:bodyPr>
                      <a:spAutoFit/>
                    </a:bodyPr>
                    <a:p>
                      <a:pPr indent="0"/>
                      <a:r>
                        <a:rPr lang="en-US" sz="650">
                          <a:solidFill>
                            <a:srgbClr val="211A16"/>
                          </a:solidFill>
                          <a:latin typeface="Microsoft YaHei UI" panose="020B0503020204020204" charset="-122"/>
                        </a:rPr>
                        <a:t>0.006/0.004/0.004</a:t>
                      </a:r>
                      <a:endParaRPr lang="en-US" sz="650">
                        <a:solidFill>
                          <a:srgbClr val="211A16"/>
                        </a:solidFill>
                        <a:latin typeface="Microsoft YaHei UI" panose="020B0503020204020204" charset="-122"/>
                      </a:endParaRPr>
                    </a:p>
                  </a:txBody>
                  <a:tcPr marL="0" marR="0" marT="0" marB="0"/>
                </a:tc>
                <a:tc>
                  <a:txBody>
                    <a:bodyPr>
                      <a:spAutoFit/>
                    </a:bodyPr>
                    <a:p>
                      <a:pPr indent="0"/>
                      <a:r>
                        <a:rPr lang="en-US" sz="650">
                          <a:solidFill>
                            <a:srgbClr val="211A16"/>
                          </a:solidFill>
                          <a:latin typeface="Microsoft YaHei UI" panose="020B0503020204020204" charset="-122"/>
                        </a:rPr>
                        <a:t>0.005/0.004/0.004</a:t>
                      </a:r>
                      <a:endParaRPr lang="en-US" sz="650">
                        <a:solidFill>
                          <a:srgbClr val="211A16"/>
                        </a:solidFill>
                        <a:latin typeface="Microsoft YaHei UI" panose="020B0503020204020204" charset="-122"/>
                      </a:endParaRPr>
                    </a:p>
                  </a:txBody>
                  <a:tcPr marL="0" marR="0" marT="0" marB="0"/>
                </a:tc>
              </a:tr>
              <a:tr h="161544">
                <a:tc gridSpan="6">
                  <a:txBody>
                    <a:bodyPr>
                      <a:spAutoFit/>
                    </a:bodyPr>
                    <a:p>
                      <a:pPr indent="127000"/>
                      <a:r>
                        <a:rPr lang="en-US" sz="800">
                          <a:solidFill>
                            <a:srgbClr val="211A16"/>
                          </a:solidFill>
                          <a:latin typeface="Microsoft YaHei UI" panose="020B0503020204020204" charset="-122"/>
                        </a:rPr>
                        <a:t>Tool changing system</a:t>
                      </a:r>
                      <a:endParaRPr lang="en-US" sz="800">
                        <a:solidFill>
                          <a:srgbClr val="211A16"/>
                        </a:solidFill>
                        <a:latin typeface="Microsoft YaHei UI"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r h="158496">
                <a:tc>
                  <a:txBody>
                    <a:bodyPr>
                      <a:spAutoFit/>
                    </a:bodyPr>
                    <a:p>
                      <a:pPr indent="127000" algn="just"/>
                      <a:r>
                        <a:rPr lang="en-US" sz="800">
                          <a:solidFill>
                            <a:srgbClr val="211A16"/>
                          </a:solidFill>
                          <a:latin typeface="Microsoft YaHei UI" panose="020B0503020204020204" charset="-122"/>
                        </a:rPr>
                        <a:t>Total number of tools         pcs</a:t>
                      </a:r>
                      <a:endParaRPr lang="en-US" sz="800">
                        <a:solidFill>
                          <a:srgbClr val="211A16"/>
                        </a:solidFill>
                        <a:latin typeface="Microsoft YaHei UI" panose="020B0503020204020204" charset="-122"/>
                      </a:endParaRPr>
                    </a:p>
                  </a:txBody>
                  <a:tcPr marL="0" marR="0" marT="0" marB="0">
                    <a:solidFill>
                      <a:srgbClr val="D1D5D6"/>
                    </a:solidFill>
                  </a:tcPr>
                </a:tc>
                <a:tc gridSpan="5">
                  <a:txBody>
                    <a:bodyPr>
                      <a:spAutoFit/>
                    </a:bodyPr>
                    <a:p>
                      <a:pPr indent="0" algn="ctr"/>
                      <a:r>
                        <a:rPr lang="en-US" sz="800">
                          <a:solidFill>
                            <a:srgbClr val="211A16"/>
                          </a:solidFill>
                          <a:latin typeface="Microsoft YaHei UI" panose="020B0503020204020204" charset="-122"/>
                        </a:rPr>
                        <a:t>24</a:t>
                      </a:r>
                      <a:endParaRPr lang="en-US" sz="800">
                        <a:solidFill>
                          <a:srgbClr val="211A16"/>
                        </a:solidFill>
                        <a:latin typeface="Microsoft YaHei UI" panose="020B0503020204020204" charset="-122"/>
                      </a:endParaRPr>
                    </a:p>
                  </a:txBody>
                  <a:tcPr marL="0" marR="0" marT="0" marB="0"/>
                </a:tc>
                <a:tc hMerge="1">
                  <a:tcPr marL="0" marR="0" marT="0" marB="0"/>
                </a:tc>
                <a:tc hMerge="1">
                  <a:tcPr marL="0" marR="0" marT="0" marB="0"/>
                </a:tc>
                <a:tc hMerge="1">
                  <a:tcPr marL="0" marR="0" marT="0" marB="0"/>
                </a:tc>
                <a:tc hMerge="1">
                  <a:tcPr marL="0" marR="0" marT="0" marB="0"/>
                </a:tc>
              </a:tr>
              <a:tr h="161544">
                <a:tc>
                  <a:txBody>
                    <a:bodyPr>
                      <a:spAutoFit/>
                    </a:bodyPr>
                    <a:p>
                      <a:pPr indent="127000" algn="just"/>
                      <a:r>
                        <a:rPr lang="en-US" sz="800">
                          <a:solidFill>
                            <a:srgbClr val="211A16"/>
                          </a:solidFill>
                          <a:latin typeface="Microsoft YaHei UI" panose="020B0503020204020204" charset="-122"/>
                        </a:rPr>
                        <a:t>Max tool weight               kg</a:t>
                      </a:r>
                      <a:endParaRPr lang="en-US" sz="800">
                        <a:solidFill>
                          <a:srgbClr val="211A16"/>
                        </a:solidFill>
                        <a:latin typeface="Microsoft YaHei UI" panose="020B0503020204020204" charset="-122"/>
                      </a:endParaRPr>
                    </a:p>
                  </a:txBody>
                  <a:tcPr marL="0" marR="0" marT="0" marB="0">
                    <a:solidFill>
                      <a:srgbClr val="D1D5D6"/>
                    </a:solidFill>
                  </a:tcPr>
                </a:tc>
                <a:tc gridSpan="5">
                  <a:txBody>
                    <a:bodyPr>
                      <a:spAutoFit/>
                    </a:bodyPr>
                    <a:p>
                      <a:pPr indent="0" algn="ctr"/>
                      <a:r>
                        <a:rPr lang="en-US" sz="800">
                          <a:solidFill>
                            <a:srgbClr val="211A16"/>
                          </a:solidFill>
                          <a:latin typeface="Microsoft YaHei UI" panose="020B0503020204020204" charset="-122"/>
                        </a:rPr>
                        <a:t>7</a:t>
                      </a:r>
                      <a:endParaRPr lang="en-US" sz="800">
                        <a:solidFill>
                          <a:srgbClr val="211A16"/>
                        </a:solidFill>
                        <a:latin typeface="Microsoft YaHei UI" panose="020B0503020204020204" charset="-122"/>
                      </a:endParaRPr>
                    </a:p>
                  </a:txBody>
                  <a:tcPr marL="0" marR="0" marT="0" marB="0"/>
                </a:tc>
                <a:tc hMerge="1">
                  <a:tcPr marL="0" marR="0" marT="0" marB="0"/>
                </a:tc>
                <a:tc hMerge="1">
                  <a:tcPr marL="0" marR="0" marT="0" marB="0"/>
                </a:tc>
                <a:tc hMerge="1">
                  <a:tcPr marL="0" marR="0" marT="0" marB="0"/>
                </a:tc>
                <a:tc hMerge="1">
                  <a:tcPr marL="0" marR="0" marT="0" marB="0"/>
                </a:tc>
              </a:tr>
              <a:tr h="158496">
                <a:tc>
                  <a:txBody>
                    <a:bodyPr>
                      <a:spAutoFit/>
                    </a:bodyPr>
                    <a:p>
                      <a:pPr indent="127000" algn="just"/>
                      <a:r>
                        <a:rPr lang="en-US" sz="800">
                          <a:solidFill>
                            <a:srgbClr val="211A16"/>
                          </a:solidFill>
                          <a:latin typeface="Microsoft YaHei UI" panose="020B0503020204020204" charset="-122"/>
                        </a:rPr>
                        <a:t>Max tool length             mm</a:t>
                      </a:r>
                      <a:endParaRPr lang="en-US" sz="800">
                        <a:solidFill>
                          <a:srgbClr val="211A16"/>
                        </a:solidFill>
                        <a:latin typeface="Microsoft YaHei UI" panose="020B0503020204020204" charset="-122"/>
                      </a:endParaRPr>
                    </a:p>
                  </a:txBody>
                  <a:tcPr marL="0" marR="0" marT="0" marB="0" anchor="b">
                    <a:solidFill>
                      <a:srgbClr val="D1D5D6"/>
                    </a:solidFill>
                  </a:tcPr>
                </a:tc>
                <a:tc gridSpan="5">
                  <a:txBody>
                    <a:bodyPr>
                      <a:spAutoFit/>
                    </a:bodyPr>
                    <a:p>
                      <a:pPr indent="0" algn="ctr"/>
                      <a:r>
                        <a:rPr lang="en-US" sz="800">
                          <a:solidFill>
                            <a:srgbClr val="211A16"/>
                          </a:solidFill>
                          <a:latin typeface="Microsoft YaHei UI" panose="020B0503020204020204" charset="-122"/>
                        </a:rPr>
                        <a:t>300</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c hMerge="1">
                  <a:tcPr marL="0" marR="0" marT="0" marB="0"/>
                </a:tc>
              </a:tr>
              <a:tr h="161544">
                <a:tc>
                  <a:txBody>
                    <a:bodyPr>
                      <a:spAutoFit/>
                    </a:bodyPr>
                    <a:p>
                      <a:pPr indent="127000" algn="just"/>
                      <a:r>
                        <a:rPr lang="en-US" sz="500">
                          <a:solidFill>
                            <a:srgbClr val="211A16"/>
                          </a:solidFill>
                          <a:latin typeface="Microsoft YaHei UI" panose="020B0503020204020204" charset="-122"/>
                        </a:rPr>
                        <a:t>Max tool diameter(Full tool/adjacent empty tool) </a:t>
                      </a:r>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5">
                  <a:txBody>
                    <a:bodyPr>
                      <a:spAutoFit/>
                    </a:bodyPr>
                    <a:p>
                      <a:pPr indent="0" algn="ctr"/>
                      <a:r>
                        <a:rPr lang="en-US" sz="800">
                          <a:solidFill>
                            <a:srgbClr val="211A16"/>
                          </a:solidFill>
                          <a:latin typeface="Microsoft YaHei UI" panose="020B0503020204020204" charset="-122"/>
                        </a:rPr>
                        <a:t>80/150</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c hMerge="1">
                  <a:tcPr marL="0" marR="0" marT="0" marB="0"/>
                </a:tc>
              </a:tr>
              <a:tr h="161544">
                <a:tc>
                  <a:txBody>
                    <a:bodyPr>
                      <a:spAutoFit/>
                    </a:bodyPr>
                    <a:p>
                      <a:pPr indent="127000" algn="just"/>
                      <a:r>
                        <a:rPr lang="en-US" sz="800">
                          <a:solidFill>
                            <a:srgbClr val="211A16"/>
                          </a:solidFill>
                          <a:latin typeface="Microsoft YaHei UI" panose="020B0503020204020204" charset="-122"/>
                        </a:rPr>
                        <a:t>Tool magazine form           #</a:t>
                      </a:r>
                      <a:endParaRPr lang="en-US" sz="800">
                        <a:solidFill>
                          <a:srgbClr val="211A16"/>
                        </a:solidFill>
                        <a:latin typeface="Microsoft YaHei UI" panose="020B0503020204020204" charset="-122"/>
                      </a:endParaRPr>
                    </a:p>
                  </a:txBody>
                  <a:tcPr marL="0" marR="0" marT="0" marB="0">
                    <a:solidFill>
                      <a:srgbClr val="D1D5D6"/>
                    </a:solidFill>
                  </a:tcPr>
                </a:tc>
                <a:tc gridSpan="5">
                  <a:txBody>
                    <a:bodyPr>
                      <a:spAutoFit/>
                    </a:bodyPr>
                    <a:p>
                      <a:pPr indent="0" algn="ctr"/>
                      <a:r>
                        <a:rPr lang="en-US" sz="800">
                          <a:solidFill>
                            <a:srgbClr val="211A16"/>
                          </a:solidFill>
                          <a:latin typeface="Microsoft YaHei UI" panose="020B0503020204020204" charset="-122"/>
                        </a:rPr>
                        <a:t>Disc</a:t>
                      </a:r>
                      <a:endParaRPr lang="en-US" sz="800">
                        <a:solidFill>
                          <a:srgbClr val="211A16"/>
                        </a:solidFill>
                        <a:latin typeface="Microsoft YaHei UI" panose="020B0503020204020204" charset="-122"/>
                      </a:endParaRPr>
                    </a:p>
                  </a:txBody>
                  <a:tcPr marL="0" marR="0" marT="0" marB="0"/>
                </a:tc>
                <a:tc hMerge="1">
                  <a:tcPr marL="0" marR="0" marT="0" marB="0"/>
                </a:tc>
                <a:tc hMerge="1">
                  <a:tcPr marL="0" marR="0" marT="0" marB="0"/>
                </a:tc>
                <a:tc hMerge="1">
                  <a:tcPr marL="0" marR="0" marT="0" marB="0"/>
                </a:tc>
                <a:tc hMerge="1">
                  <a:tcPr marL="0" marR="0" marT="0" marB="0"/>
                </a:tc>
              </a:tr>
              <a:tr h="158496">
                <a:tc gridSpan="6">
                  <a:txBody>
                    <a:bodyPr>
                      <a:spAutoFit/>
                    </a:bodyPr>
                    <a:p>
                      <a:pPr indent="127000"/>
                      <a:r>
                        <a:rPr lang="en-US" sz="800">
                          <a:solidFill>
                            <a:srgbClr val="211A16"/>
                          </a:solidFill>
                          <a:latin typeface="Microsoft YaHei UI" panose="020B0503020204020204" charset="-122"/>
                        </a:rPr>
                        <a:t>CNC system</a:t>
                      </a:r>
                      <a:endParaRPr lang="en-US" sz="800">
                        <a:solidFill>
                          <a:srgbClr val="211A16"/>
                        </a:solidFill>
                        <a:latin typeface="Microsoft YaHei UI"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r h="161544">
                <a:tc>
                  <a:txBody>
                    <a:bodyPr>
                      <a:spAutoFit/>
                    </a:bodyPr>
                    <a:p>
                      <a:pPr indent="127000" algn="just"/>
                      <a:r>
                        <a:rPr lang="en-US" sz="800">
                          <a:solidFill>
                            <a:srgbClr val="211A16"/>
                          </a:solidFill>
                          <a:latin typeface="Microsoft YaHei UI" panose="020B0503020204020204" charset="-122"/>
                        </a:rPr>
                        <a:t>Control System                 #</a:t>
                      </a:r>
                      <a:endParaRPr lang="en-US" sz="800">
                        <a:solidFill>
                          <a:srgbClr val="211A16"/>
                        </a:solidFill>
                        <a:latin typeface="Microsoft YaHei UI" panose="020B0503020204020204" charset="-122"/>
                      </a:endParaRPr>
                    </a:p>
                  </a:txBody>
                  <a:tcPr marL="0" marR="0" marT="0" marB="0">
                    <a:solidFill>
                      <a:srgbClr val="D1D5D6"/>
                    </a:solidFill>
                  </a:tcPr>
                </a:tc>
                <a:tc gridSpan="5">
                  <a:txBody>
                    <a:bodyPr>
                      <a:spAutoFit/>
                    </a:bodyPr>
                    <a:p>
                      <a:pPr indent="0" algn="ctr"/>
                      <a:r>
                        <a:rPr lang="en-US" sz="800">
                          <a:solidFill>
                            <a:srgbClr val="211A16"/>
                          </a:solidFill>
                          <a:latin typeface="Microsoft YaHei UI" panose="020B0503020204020204" charset="-122"/>
                        </a:rPr>
                        <a:t>FANUC 0I-MF plus(5) (Mitsubishi M80A/M80B)</a:t>
                      </a:r>
                      <a:endParaRPr lang="en-US" sz="800">
                        <a:solidFill>
                          <a:srgbClr val="211A16"/>
                        </a:solidFill>
                        <a:latin typeface="Microsoft YaHei UI" panose="020B0503020204020204" charset="-122"/>
                      </a:endParaRPr>
                    </a:p>
                  </a:txBody>
                  <a:tcPr marL="0" marR="0" marT="0" marB="0"/>
                </a:tc>
                <a:tc hMerge="1">
                  <a:tcPr marL="0" marR="0" marT="0" marB="0"/>
                </a:tc>
                <a:tc hMerge="1">
                  <a:tcPr marL="0" marR="0" marT="0" marB="0"/>
                </a:tc>
                <a:tc hMerge="1">
                  <a:tcPr marL="0" marR="0" marT="0" marB="0"/>
                </a:tc>
                <a:tc hMerge="1">
                  <a:tcPr marL="0" marR="0" marT="0" marB="0"/>
                </a:tc>
              </a:tr>
              <a:tr h="158496">
                <a:tc>
                  <a:txBody>
                    <a:bodyPr>
                      <a:spAutoFit/>
                    </a:bodyPr>
                    <a:p>
                      <a:pPr indent="127000" algn="just"/>
                      <a:r>
                        <a:rPr lang="en-US" sz="800">
                          <a:solidFill>
                            <a:srgbClr val="211A16"/>
                          </a:solidFill>
                          <a:latin typeface="Microsoft YaHei UI" panose="020B0503020204020204" charset="-122"/>
                        </a:rPr>
                        <a:t>Spindle motor power          #</a:t>
                      </a:r>
                      <a:endParaRPr lang="en-US" sz="800">
                        <a:solidFill>
                          <a:srgbClr val="211A16"/>
                        </a:solidFill>
                        <a:latin typeface="Microsoft YaHei UI" panose="020B0503020204020204" charset="-122"/>
                      </a:endParaRPr>
                    </a:p>
                  </a:txBody>
                  <a:tcPr marL="0" marR="0" marT="0" marB="0">
                    <a:solidFill>
                      <a:srgbClr val="D1D5D6"/>
                    </a:solidFill>
                  </a:tcPr>
                </a:tc>
                <a:tc gridSpan="2">
                  <a:txBody>
                    <a:bodyPr>
                      <a:spAutoFit/>
                    </a:bodyPr>
                    <a:p>
                      <a:pPr indent="0" algn="ctr"/>
                      <a:r>
                        <a:rPr lang="en-US" sz="800">
                          <a:solidFill>
                            <a:srgbClr val="211A16"/>
                          </a:solidFill>
                          <a:latin typeface="Microsoft YaHei UI" panose="020B0503020204020204" charset="-122"/>
                        </a:rPr>
                        <a:t>7.5/15</a:t>
                      </a:r>
                      <a:endParaRPr lang="en-US" sz="800">
                        <a:solidFill>
                          <a:srgbClr val="211A16"/>
                        </a:solidFill>
                        <a:latin typeface="Microsoft YaHei UI" panose="020B0503020204020204" charset="-122"/>
                      </a:endParaRPr>
                    </a:p>
                  </a:txBody>
                  <a:tcPr marL="0" marR="0" marT="0" marB="0"/>
                </a:tc>
                <a:tc hMerge="1">
                  <a:tcPr marL="0" marR="0" marT="0" marB="0"/>
                </a:tc>
                <a:tc gridSpan="3">
                  <a:txBody>
                    <a:bodyPr>
                      <a:spAutoFit/>
                    </a:bodyPr>
                    <a:p>
                      <a:pPr indent="0" algn="ctr"/>
                      <a:r>
                        <a:rPr lang="en-US" sz="800">
                          <a:solidFill>
                            <a:srgbClr val="211A16"/>
                          </a:solidFill>
                          <a:latin typeface="Microsoft YaHei UI" panose="020B0503020204020204" charset="-122"/>
                        </a:rPr>
                        <a:t>11/18.5</a:t>
                      </a:r>
                      <a:endParaRPr lang="en-US" sz="800">
                        <a:solidFill>
                          <a:srgbClr val="211A16"/>
                        </a:solidFill>
                        <a:latin typeface="Microsoft YaHei UI" panose="020B0503020204020204" charset="-122"/>
                      </a:endParaRPr>
                    </a:p>
                  </a:txBody>
                  <a:tcPr marL="0" marR="0" marT="0" marB="0"/>
                </a:tc>
                <a:tc hMerge="1">
                  <a:tcPr marL="0" marR="0" marT="0" marB="0"/>
                </a:tc>
                <a:tc hMerge="1">
                  <a:tcPr marL="0" marR="0" marT="0" marB="0"/>
                </a:tc>
              </a:tr>
              <a:tr h="161544">
                <a:tc>
                  <a:txBody>
                    <a:bodyPr>
                      <a:spAutoFit/>
                    </a:bodyPr>
                    <a:p>
                      <a:pPr indent="127000" algn="just"/>
                      <a:r>
                        <a:rPr lang="en-US" sz="800">
                          <a:solidFill>
                            <a:srgbClr val="211A16"/>
                          </a:solidFill>
                          <a:latin typeface="Microsoft YaHei UI" panose="020B0503020204020204" charset="-122"/>
                        </a:rPr>
                        <a:t>Three-axis motor power     mm</a:t>
                      </a:r>
                      <a:endParaRPr lang="en-US" sz="800">
                        <a:solidFill>
                          <a:srgbClr val="211A16"/>
                        </a:solidFill>
                        <a:latin typeface="Microsoft YaHei UI" panose="020B0503020204020204" charset="-122"/>
                      </a:endParaRPr>
                    </a:p>
                  </a:txBody>
                  <a:tcPr marL="0" marR="0" marT="0" marB="0" anchor="b">
                    <a:solidFill>
                      <a:srgbClr val="D1D5D6"/>
                    </a:solidFill>
                  </a:tcPr>
                </a:tc>
                <a:tc gridSpan="2">
                  <a:txBody>
                    <a:bodyPr>
                      <a:spAutoFit/>
                    </a:bodyPr>
                    <a:p>
                      <a:pPr indent="0" algn="ctr"/>
                      <a:r>
                        <a:rPr lang="en-US" sz="800">
                          <a:solidFill>
                            <a:srgbClr val="211A16"/>
                          </a:solidFill>
                          <a:latin typeface="Microsoft YaHei UI" panose="020B0503020204020204" charset="-122"/>
                        </a:rPr>
                        <a:t>1.8/1.8/3.0</a:t>
                      </a:r>
                      <a:endParaRPr lang="en-US" sz="800">
                        <a:solidFill>
                          <a:srgbClr val="211A16"/>
                        </a:solidFill>
                        <a:latin typeface="Microsoft YaHei UI" panose="020B0503020204020204" charset="-122"/>
                      </a:endParaRPr>
                    </a:p>
                  </a:txBody>
                  <a:tcPr marL="0" marR="0" marT="0" marB="0" anchor="b"/>
                </a:tc>
                <a:tc hMerge="1">
                  <a:tcPr marL="0" marR="0" marT="0" marB="0"/>
                </a:tc>
                <a:tc gridSpan="3">
                  <a:txBody>
                    <a:bodyPr>
                      <a:spAutoFit/>
                    </a:bodyPr>
                    <a:p>
                      <a:pPr indent="0" algn="ctr"/>
                      <a:r>
                        <a:rPr lang="en-US" sz="800">
                          <a:solidFill>
                            <a:srgbClr val="211A16"/>
                          </a:solidFill>
                          <a:latin typeface="Microsoft YaHei UI" panose="020B0503020204020204" charset="-122"/>
                        </a:rPr>
                        <a:t>3.0/3.0/3.0</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r>
              <a:tr h="161544">
                <a:tc gridSpan="6">
                  <a:txBody>
                    <a:bodyPr>
                      <a:spAutoFit/>
                    </a:bodyPr>
                    <a:p>
                      <a:pPr indent="127000"/>
                      <a:r>
                        <a:rPr lang="en-US" sz="800">
                          <a:solidFill>
                            <a:srgbClr val="211A16"/>
                          </a:solidFill>
                          <a:latin typeface="Microsoft YaHei UI" panose="020B0503020204020204" charset="-122"/>
                        </a:rPr>
                        <a:t>Others</a:t>
                      </a:r>
                      <a:endParaRPr lang="en-US" sz="800">
                        <a:solidFill>
                          <a:srgbClr val="211A16"/>
                        </a:solidFill>
                        <a:latin typeface="Microsoft YaHei UI" panose="020B0503020204020204" charset="-122"/>
                      </a:endParaRPr>
                    </a:p>
                  </a:txBody>
                  <a:tcPr marL="0" marR="0" marT="0" marB="0">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r h="158496">
                <a:tc>
                  <a:txBody>
                    <a:bodyPr>
                      <a:spAutoFit/>
                    </a:bodyPr>
                    <a:p>
                      <a:pPr indent="127000" algn="just"/>
                      <a:r>
                        <a:rPr lang="en-US" sz="800">
                          <a:solidFill>
                            <a:srgbClr val="211A16"/>
                          </a:solidFill>
                          <a:latin typeface="Microsoft YaHei UI" panose="020B0503020204020204" charset="-122"/>
                        </a:rPr>
                        <a:t>Required air pressure     kgf/cm</a:t>
                      </a:r>
                      <a:r>
                        <a:rPr lang="en-US" sz="550" baseline="30000">
                          <a:solidFill>
                            <a:srgbClr val="211A16"/>
                          </a:solidFill>
                          <a:latin typeface="Times New Roman" panose="02020603050405020304"/>
                        </a:rPr>
                        <a:t>3</a:t>
                      </a:r>
                      <a:endParaRPr lang="en-US" sz="550" baseline="30000">
                        <a:solidFill>
                          <a:srgbClr val="211A16"/>
                        </a:solidFill>
                        <a:latin typeface="Times New Roman" panose="02020603050405020304"/>
                      </a:endParaRPr>
                    </a:p>
                  </a:txBody>
                  <a:tcPr marL="0" marR="0" marT="0" marB="0">
                    <a:solidFill>
                      <a:srgbClr val="D1D5D6"/>
                    </a:solidFill>
                  </a:tcPr>
                </a:tc>
                <a:tc gridSpan="5">
                  <a:txBody>
                    <a:bodyPr>
                      <a:spAutoFit/>
                    </a:bodyPr>
                    <a:p>
                      <a:pPr indent="0" algn="ctr"/>
                      <a:r>
                        <a:rPr lang="en-US" sz="800">
                          <a:solidFill>
                            <a:srgbClr val="211A16"/>
                          </a:solidFill>
                          <a:latin typeface="Microsoft YaHei UI" panose="020B0503020204020204" charset="-122"/>
                        </a:rPr>
                        <a:t>&gt;6</a:t>
                      </a:r>
                      <a:endParaRPr lang="en-US" sz="800">
                        <a:solidFill>
                          <a:srgbClr val="211A16"/>
                        </a:solidFill>
                        <a:latin typeface="Microsoft YaHei UI" panose="020B0503020204020204" charset="-122"/>
                      </a:endParaRPr>
                    </a:p>
                  </a:txBody>
                  <a:tcPr marL="0" marR="0" marT="0" marB="0"/>
                </a:tc>
                <a:tc hMerge="1">
                  <a:tcPr marL="0" marR="0" marT="0" marB="0"/>
                </a:tc>
                <a:tc hMerge="1">
                  <a:tcPr marL="0" marR="0" marT="0" marB="0"/>
                </a:tc>
                <a:tc hMerge="1">
                  <a:tcPr marL="0" marR="0" marT="0" marB="0"/>
                </a:tc>
                <a:tc hMerge="1">
                  <a:tcPr marL="0" marR="0" marT="0" marB="0"/>
                </a:tc>
              </a:tr>
              <a:tr h="161544">
                <a:tc>
                  <a:txBody>
                    <a:bodyPr>
                      <a:spAutoFit/>
                    </a:bodyPr>
                    <a:p>
                      <a:pPr indent="127000" algn="just"/>
                      <a:r>
                        <a:rPr lang="en-US" sz="800">
                          <a:solidFill>
                            <a:srgbClr val="211A16"/>
                          </a:solidFill>
                          <a:latin typeface="Microsoft YaHei UI" panose="020B0503020204020204" charset="-122"/>
                        </a:rPr>
                        <a:t>Electricity demand          KVA</a:t>
                      </a:r>
                      <a:endParaRPr lang="en-US" sz="800">
                        <a:solidFill>
                          <a:srgbClr val="211A16"/>
                        </a:solidFill>
                        <a:latin typeface="Microsoft YaHei UI" panose="020B0503020204020204" charset="-122"/>
                      </a:endParaRPr>
                    </a:p>
                  </a:txBody>
                  <a:tcPr marL="0" marR="0" marT="0" marB="0">
                    <a:solidFill>
                      <a:srgbClr val="D1D5D6"/>
                    </a:solidFill>
                  </a:tcPr>
                </a:tc>
                <a:tc gridSpan="2">
                  <a:txBody>
                    <a:bodyPr>
                      <a:spAutoFit/>
                    </a:bodyPr>
                    <a:p>
                      <a:pPr indent="0" algn="ctr"/>
                      <a:r>
                        <a:rPr lang="en-US" sz="800">
                          <a:solidFill>
                            <a:srgbClr val="211A16"/>
                          </a:solidFill>
                          <a:latin typeface="Microsoft YaHei UI" panose="020B0503020204020204" charset="-122"/>
                        </a:rPr>
                        <a:t>20</a:t>
                      </a:r>
                      <a:endParaRPr lang="en-US" sz="800">
                        <a:solidFill>
                          <a:srgbClr val="211A16"/>
                        </a:solidFill>
                        <a:latin typeface="Microsoft YaHei UI" panose="020B0503020204020204" charset="-122"/>
                      </a:endParaRPr>
                    </a:p>
                  </a:txBody>
                  <a:tcPr marL="0" marR="0" marT="0" marB="0"/>
                </a:tc>
                <a:tc hMerge="1">
                  <a:tcPr marL="0" marR="0" marT="0" marB="0"/>
                </a:tc>
                <a:tc gridSpan="3">
                  <a:txBody>
                    <a:bodyPr>
                      <a:spAutoFit/>
                    </a:bodyPr>
                    <a:p>
                      <a:pPr indent="0" algn="ctr"/>
                      <a:r>
                        <a:rPr lang="en-US" sz="800">
                          <a:solidFill>
                            <a:srgbClr val="211A16"/>
                          </a:solidFill>
                          <a:latin typeface="Microsoft YaHei UI" panose="020B0503020204020204" charset="-122"/>
                        </a:rPr>
                        <a:t>25</a:t>
                      </a:r>
                      <a:endParaRPr lang="en-US" sz="800">
                        <a:solidFill>
                          <a:srgbClr val="211A16"/>
                        </a:solidFill>
                        <a:latin typeface="Microsoft YaHei UI" panose="020B0503020204020204" charset="-122"/>
                      </a:endParaRPr>
                    </a:p>
                  </a:txBody>
                  <a:tcPr marL="0" marR="0" marT="0" marB="0"/>
                </a:tc>
                <a:tc hMerge="1">
                  <a:tcPr marL="0" marR="0" marT="0" marB="0"/>
                </a:tc>
                <a:tc hMerge="1">
                  <a:tcPr marL="0" marR="0" marT="0" marB="0"/>
                </a:tc>
              </a:tr>
              <a:tr h="158496">
                <a:tc>
                  <a:txBody>
                    <a:bodyPr>
                      <a:spAutoFit/>
                    </a:bodyPr>
                    <a:p>
                      <a:pPr indent="127000" algn="just"/>
                      <a:r>
                        <a:rPr lang="en-US" sz="800">
                          <a:solidFill>
                            <a:srgbClr val="211A16"/>
                          </a:solidFill>
                          <a:latin typeface="Microsoft YaHei UI" panose="020B0503020204020204" charset="-122"/>
                        </a:rPr>
                        <a:t>Net Weight                  kg</a:t>
                      </a:r>
                      <a:endParaRPr lang="en-US" sz="800">
                        <a:solidFill>
                          <a:srgbClr val="211A16"/>
                        </a:solidFill>
                        <a:latin typeface="Microsoft YaHei UI" panose="020B0503020204020204" charset="-122"/>
                      </a:endParaRPr>
                    </a:p>
                  </a:txBody>
                  <a:tcPr marL="0" marR="0" marT="0" marB="0" anchor="b">
                    <a:solidFill>
                      <a:srgbClr val="D1D5D6"/>
                    </a:solidFill>
                  </a:tcPr>
                </a:tc>
                <a:tc gridSpan="5">
                  <a:txBody>
                    <a:bodyPr>
                      <a:spAutoFit/>
                    </a:bodyPr>
                    <a:p>
                      <a:pPr indent="0" algn="ctr"/>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c hMerge="1">
                  <a:tcPr marL="0" marR="0" marT="0" marB="0"/>
                </a:tc>
              </a:tr>
              <a:tr h="161544">
                <a:tc>
                  <a:txBody>
                    <a:bodyPr>
                      <a:spAutoFit/>
                    </a:bodyPr>
                    <a:p>
                      <a:pPr indent="127000" algn="just"/>
                      <a:r>
                        <a:rPr lang="en-US" sz="800">
                          <a:solidFill>
                            <a:srgbClr val="211A16"/>
                          </a:solidFill>
                          <a:latin typeface="Microsoft YaHei UI" panose="020B0503020204020204" charset="-122"/>
                        </a:rPr>
                        <a:t>Dimensions(LxWxH)      mm</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0" algn="ctr"/>
                      <a:r>
                        <a:rPr lang="en-US" sz="700">
                          <a:solidFill>
                            <a:srgbClr val="211A16"/>
                          </a:solidFill>
                          <a:latin typeface="Microsoft YaHei UI" panose="020B0503020204020204" charset="-122"/>
                        </a:rPr>
                        <a:t>1990x2600x2650</a:t>
                      </a:r>
                      <a:endParaRPr lang="en-US" sz="700">
                        <a:solidFill>
                          <a:srgbClr val="211A16"/>
                        </a:solidFill>
                        <a:latin typeface="Microsoft YaHei UI" panose="020B0503020204020204" charset="-122"/>
                      </a:endParaRPr>
                    </a:p>
                  </a:txBody>
                  <a:tcPr marL="0" marR="0" marT="0" marB="0"/>
                </a:tc>
                <a:tc>
                  <a:txBody>
                    <a:bodyPr>
                      <a:spAutoFit/>
                    </a:bodyPr>
                    <a:p>
                      <a:pPr indent="0" algn="ctr"/>
                      <a:r>
                        <a:rPr lang="en-US" sz="700">
                          <a:solidFill>
                            <a:srgbClr val="211A16"/>
                          </a:solidFill>
                          <a:latin typeface="Microsoft YaHei UI" panose="020B0503020204020204" charset="-122"/>
                        </a:rPr>
                        <a:t>2450x2650x2750</a:t>
                      </a:r>
                      <a:endParaRPr lang="en-US" sz="700">
                        <a:solidFill>
                          <a:srgbClr val="211A16"/>
                        </a:solidFill>
                        <a:latin typeface="Microsoft YaHei UI" panose="020B0503020204020204" charset="-122"/>
                      </a:endParaRPr>
                    </a:p>
                  </a:txBody>
                  <a:tcPr marL="0" marR="0" marT="0" marB="0"/>
                </a:tc>
                <a:tc>
                  <a:txBody>
                    <a:bodyPr>
                      <a:spAutoFit/>
                    </a:bodyPr>
                    <a:p>
                      <a:pPr indent="0"/>
                      <a:r>
                        <a:rPr lang="en-US" sz="700">
                          <a:solidFill>
                            <a:srgbClr val="211A16"/>
                          </a:solidFill>
                          <a:latin typeface="Microsoft YaHei UI" panose="020B0503020204020204" charset="-122"/>
                        </a:rPr>
                        <a:t>2900x2680x3050</a:t>
                      </a:r>
                      <a:endParaRPr lang="en-US" sz="700">
                        <a:solidFill>
                          <a:srgbClr val="211A16"/>
                        </a:solidFill>
                        <a:latin typeface="Microsoft YaHei UI" panose="020B0503020204020204" charset="-122"/>
                      </a:endParaRPr>
                    </a:p>
                  </a:txBody>
                  <a:tcPr marL="0" marR="0" marT="0" marB="0"/>
                </a:tc>
                <a:tc>
                  <a:txBody>
                    <a:bodyPr>
                      <a:spAutoFit/>
                    </a:bodyPr>
                    <a:p>
                      <a:pPr indent="0"/>
                      <a:r>
                        <a:rPr lang="en-US" sz="700">
                          <a:solidFill>
                            <a:srgbClr val="211A16"/>
                          </a:solidFill>
                          <a:latin typeface="Microsoft YaHei UI" panose="020B0503020204020204" charset="-122"/>
                        </a:rPr>
                        <a:t>3290x2920x3170</a:t>
                      </a:r>
                      <a:endParaRPr lang="en-US" sz="700">
                        <a:solidFill>
                          <a:srgbClr val="211A16"/>
                        </a:solidFill>
                        <a:latin typeface="Microsoft YaHei UI" panose="020B0503020204020204" charset="-122"/>
                      </a:endParaRPr>
                    </a:p>
                  </a:txBody>
                  <a:tcPr marL="0" marR="0" marT="0" marB="0"/>
                </a:tc>
                <a:tc>
                  <a:txBody>
                    <a:bodyPr>
                      <a:spAutoFit/>
                    </a:bodyPr>
                    <a:p>
                      <a:pPr indent="0"/>
                      <a:r>
                        <a:rPr lang="en-US" sz="700">
                          <a:solidFill>
                            <a:srgbClr val="211A16"/>
                          </a:solidFill>
                          <a:latin typeface="Microsoft YaHei UI" panose="020B0503020204020204" charset="-122"/>
                        </a:rPr>
                        <a:t>3280x2660x2910</a:t>
                      </a:r>
                      <a:endParaRPr lang="en-US" sz="700">
                        <a:solidFill>
                          <a:srgbClr val="211A16"/>
                        </a:solidFill>
                        <a:latin typeface="Microsoft YaHei UI" panose="020B0503020204020204" charset="-122"/>
                      </a:endParaRPr>
                    </a:p>
                  </a:txBody>
                  <a:tcPr marL="0" marR="0" marT="0" marB="0"/>
                </a:tc>
              </a:tr>
              <a:tr h="167640">
                <a:tc gridSpan="6">
                  <a:txBody>
                    <a:bodyPr>
                      <a:spAutoFit/>
                    </a:bodyPr>
                    <a:p>
                      <a:endParaRPr sz="800"/>
                    </a:p>
                  </a:txBody>
                  <a:tcPr marL="0" marR="0" marT="0" marB="0">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bl>
          </a:graphicData>
        </a:graphic>
      </p:graphicFrame>
      <p:graphicFrame>
        <p:nvGraphicFramePr>
          <p:cNvPr id="12" name="表格 11"/>
          <p:cNvGraphicFramePr>
            <a:graphicFrameLocks noGrp="1"/>
          </p:cNvGraphicFramePr>
          <p:nvPr/>
        </p:nvGraphicFramePr>
        <p:xfrm>
          <a:off x="8613648" y="8226552"/>
          <a:ext cx="6275832" cy="813816"/>
        </p:xfrm>
        <a:graphic>
          <a:graphicData uri="http://schemas.openxmlformats.org/drawingml/2006/table">
            <a:tbl>
              <a:tblPr/>
              <a:tblGrid>
                <a:gridCol w="1115568"/>
                <a:gridCol w="1350264"/>
                <a:gridCol w="1417320"/>
                <a:gridCol w="725424"/>
                <a:gridCol w="707136"/>
                <a:gridCol w="960120"/>
              </a:tblGrid>
              <a:tr h="158496">
                <a:tc gridSpan="2">
                  <a:txBody>
                    <a:bodyPr>
                      <a:spAutoFit/>
                    </a:bodyPr>
                    <a:p>
                      <a:pPr indent="114300"/>
                      <a:r>
                        <a:rPr lang="en-US" sz="850" b="1">
                          <a:solidFill>
                            <a:srgbClr val="FFFFFF"/>
                          </a:solidFill>
                          <a:latin typeface="Microsoft YaHei UI" panose="020B0503020204020204" charset="-122"/>
                        </a:rPr>
                        <a:t>OPT</a:t>
                      </a:r>
                      <a:endParaRPr lang="en-US" sz="850" b="1">
                        <a:solidFill>
                          <a:srgbClr val="FFFFFF"/>
                        </a:solidFill>
                        <a:latin typeface="Microsoft YaHei UI" panose="020B0503020204020204" charset="-122"/>
                      </a:endParaRPr>
                    </a:p>
                  </a:txBody>
                  <a:tcPr marL="0" marR="0" marT="0" marB="0" anchor="b">
                    <a:solidFill>
                      <a:srgbClr val="EF4758"/>
                    </a:solidFill>
                  </a:tcPr>
                </a:tc>
                <a:tc hMerge="1">
                  <a:tcPr marL="0" marR="0" marT="0" marB="0"/>
                </a:tc>
                <a:tc gridSpan="4">
                  <a:txBody>
                    <a:bodyPr>
                      <a:spAutoFit/>
                    </a:bodyPr>
                    <a:p>
                      <a:pPr indent="203200"/>
                      <a:r>
                        <a:rPr lang="en-US" sz="850" b="1">
                          <a:solidFill>
                            <a:srgbClr val="FFFFFF"/>
                          </a:solidFill>
                          <a:latin typeface="Microsoft YaHei UI" panose="020B0503020204020204" charset="-122"/>
                        </a:rPr>
                        <a:t>Applicable industries</a:t>
                      </a:r>
                      <a:endParaRPr lang="en-US" sz="850" b="1">
                        <a:solidFill>
                          <a:srgbClr val="FFFFFF"/>
                        </a:solidFill>
                        <a:latin typeface="Microsoft YaHei UI" panose="020B0503020204020204" charset="-122"/>
                      </a:endParaRPr>
                    </a:p>
                  </a:txBody>
                  <a:tcPr marL="0" marR="0" marT="0" marB="0" anchor="b">
                    <a:solidFill>
                      <a:srgbClr val="EF4758"/>
                    </a:solidFill>
                  </a:tcPr>
                </a:tc>
                <a:tc hMerge="1">
                  <a:tcPr marL="0" marR="0" marT="0" marB="0"/>
                </a:tc>
                <a:tc hMerge="1">
                  <a:tcPr marL="0" marR="0" marT="0" marB="0"/>
                </a:tc>
                <a:tc hMerge="1">
                  <a:tcPr marL="0" marR="0" marT="0" marB="0"/>
                </a:tc>
              </a:tr>
              <a:tr h="198120">
                <a:tc>
                  <a:txBody>
                    <a:bodyPr>
                      <a:spAutoFit/>
                    </a:bodyPr>
                    <a:p>
                      <a:pPr indent="139700"/>
                      <a:r>
                        <a:rPr lang="en-US" sz="600">
                          <a:solidFill>
                            <a:srgbClr val="56595B"/>
                          </a:solidFill>
                          <a:latin typeface="Microsoft YaHei UI" panose="020B0503020204020204" charset="-122"/>
                        </a:rPr>
                        <a:t>◎ Fourth axis</a:t>
                      </a:r>
                      <a:endParaRPr lang="en-US" sz="600">
                        <a:solidFill>
                          <a:srgbClr val="56595B"/>
                        </a:solidFill>
                        <a:latin typeface="Microsoft YaHei UI" panose="020B0503020204020204" charset="-122"/>
                      </a:endParaRPr>
                    </a:p>
                  </a:txBody>
                  <a:tcPr marL="0" marR="0" marT="0" marB="0" anchor="b">
                    <a:solidFill>
                      <a:srgbClr val="D1D5D6"/>
                    </a:solidFill>
                  </a:tcPr>
                </a:tc>
                <a:tc>
                  <a:txBody>
                    <a:bodyPr>
                      <a:spAutoFit/>
                    </a:bodyPr>
                    <a:p>
                      <a:pPr indent="114300"/>
                      <a:r>
                        <a:rPr lang="en-US" sz="600">
                          <a:solidFill>
                            <a:srgbClr val="56595B"/>
                          </a:solidFill>
                          <a:latin typeface="Microsoft YaHei UI" panose="020B0503020204020204" charset="-122"/>
                        </a:rPr>
                        <a:t>O Workpiece Measuring Device</a:t>
                      </a:r>
                      <a:endParaRPr lang="en-US" sz="600">
                        <a:solidFill>
                          <a:srgbClr val="56595B"/>
                        </a:solidFill>
                        <a:latin typeface="Microsoft YaHei UI" panose="020B0503020204020204" charset="-122"/>
                      </a:endParaRPr>
                    </a:p>
                  </a:txBody>
                  <a:tcPr marL="0" marR="0" marT="0" marB="0" anchor="b">
                    <a:solidFill>
                      <a:srgbClr val="D1D5D6"/>
                    </a:solidFill>
                  </a:tcPr>
                </a:tc>
                <a:tc>
                  <a:txBody>
                    <a:bodyPr>
                      <a:spAutoFit/>
                    </a:bodyPr>
                    <a:p>
                      <a:pPr indent="0"/>
                      <a:r>
                        <a:rPr lang="en-US" sz="600">
                          <a:solidFill>
                            <a:srgbClr val="56595B"/>
                          </a:solidFill>
                          <a:latin typeface="Microsoft YaHei UI" panose="020B0503020204020204" charset="-122"/>
                        </a:rPr>
                        <a:t>©Optical scale                    c</a:t>
                      </a:r>
                      <a:endParaRPr lang="en-US" sz="600">
                        <a:solidFill>
                          <a:srgbClr val="56595B"/>
                        </a:solidFill>
                        <a:latin typeface="Microsoft YaHei UI" panose="020B0503020204020204" charset="-122"/>
                      </a:endParaRPr>
                    </a:p>
                  </a:txBody>
                  <a:tcPr marL="0" marR="0" marT="0" marB="0" anchor="b">
                    <a:solidFill>
                      <a:srgbClr val="D1D5D6"/>
                    </a:solidFill>
                  </a:tcPr>
                </a:tc>
                <a:tc>
                  <a:txBody>
                    <a:bodyPr>
                      <a:spAutoFit/>
                    </a:bodyPr>
                    <a:p>
                      <a:pPr indent="0"/>
                      <a:r>
                        <a:rPr lang="zh-CN" sz="450">
                          <a:solidFill>
                            <a:srgbClr val="56595B"/>
                          </a:solidFill>
                          <a:latin typeface="宋体" panose="02010600030101010101" pitchFamily="2" charset="-122"/>
                          <a:ea typeface="宋体" panose="02010600030101010101" pitchFamily="2" charset="-122"/>
                        </a:rPr>
                        <a:t>》</a:t>
                      </a:r>
                      <a:r>
                        <a:rPr lang="en-US" sz="600">
                          <a:solidFill>
                            <a:srgbClr val="56595B"/>
                          </a:solidFill>
                          <a:latin typeface="Microsoft YaHei UI" panose="020B0503020204020204" charset="-122"/>
                        </a:rPr>
                        <a:t>Mold</a:t>
                      </a:r>
                      <a:endParaRPr lang="en-US" sz="600">
                        <a:solidFill>
                          <a:srgbClr val="56595B"/>
                        </a:solidFill>
                        <a:latin typeface="Microsoft YaHei UI" panose="020B0503020204020204" charset="-122"/>
                      </a:endParaRPr>
                    </a:p>
                  </a:txBody>
                  <a:tcPr marL="0" marR="0" marT="0" marB="0" anchor="b">
                    <a:solidFill>
                      <a:srgbClr val="D1D5D6"/>
                    </a:solidFill>
                  </a:tcPr>
                </a:tc>
                <a:tc>
                  <a:txBody>
                    <a:bodyPr>
                      <a:spAutoFit/>
                    </a:bodyPr>
                    <a:p>
                      <a:pPr indent="101600"/>
                      <a:r>
                        <a:rPr lang="en-US" sz="600">
                          <a:solidFill>
                            <a:srgbClr val="56595B"/>
                          </a:solidFill>
                          <a:latin typeface="Microsoft YaHei UI" panose="020B0503020204020204" charset="-122"/>
                        </a:rPr>
                        <a:t>◎ Electronic</a:t>
                      </a:r>
                      <a:endParaRPr lang="en-US" sz="600">
                        <a:solidFill>
                          <a:srgbClr val="56595B"/>
                        </a:solidFill>
                        <a:latin typeface="Microsoft YaHei UI" panose="020B0503020204020204" charset="-122"/>
                      </a:endParaRPr>
                    </a:p>
                  </a:txBody>
                  <a:tcPr marL="0" marR="0" marT="0" marB="0" anchor="b">
                    <a:solidFill>
                      <a:srgbClr val="D1D5D6"/>
                    </a:solidFill>
                  </a:tcPr>
                </a:tc>
                <a:tc>
                  <a:txBody>
                    <a:bodyPr>
                      <a:spAutoFit/>
                    </a:bodyPr>
                    <a:p>
                      <a:pPr indent="88900"/>
                      <a:r>
                        <a:rPr lang="en-US" sz="600">
                          <a:solidFill>
                            <a:srgbClr val="56595B"/>
                          </a:solidFill>
                          <a:latin typeface="Microsoft YaHei UI" panose="020B0503020204020204" charset="-122"/>
                        </a:rPr>
                        <a:t>O Aerospace</a:t>
                      </a:r>
                      <a:endParaRPr lang="en-US" sz="600">
                        <a:solidFill>
                          <a:srgbClr val="56595B"/>
                        </a:solidFill>
                        <a:latin typeface="Microsoft YaHei UI" panose="020B0503020204020204" charset="-122"/>
                      </a:endParaRPr>
                    </a:p>
                  </a:txBody>
                  <a:tcPr marL="0" marR="0" marT="0" marB="0" anchor="b">
                    <a:solidFill>
                      <a:srgbClr val="D1D5D6"/>
                    </a:solidFill>
                  </a:tcPr>
                </a:tc>
              </a:tr>
              <a:tr h="0">
                <a:tc>
                  <a:txBody>
                    <a:bodyPr>
                      <a:spAutoFit/>
                    </a:bodyPr>
                    <a:p>
                      <a:pPr indent="139700"/>
                      <a:r>
                        <a:rPr lang="en-US" sz="600">
                          <a:solidFill>
                            <a:srgbClr val="56595B"/>
                          </a:solidFill>
                          <a:latin typeface="Microsoft YaHei UI" panose="020B0503020204020204" charset="-122"/>
                        </a:rPr>
                        <a:t>O Fifth axis</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114300"/>
                      <a:r>
                        <a:rPr lang="en-US" sz="600">
                          <a:solidFill>
                            <a:srgbClr val="56595B"/>
                          </a:solidFill>
                          <a:latin typeface="Microsoft YaHei UI" panose="020B0503020204020204" charset="-122"/>
                        </a:rPr>
                        <a:t>oTool Measuring Device</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0"/>
                      <a:r>
                        <a:rPr lang="en-US" sz="600">
                          <a:solidFill>
                            <a:srgbClr val="56595B"/>
                          </a:solidFill>
                          <a:latin typeface="Microsoft YaHei UI" panose="020B0503020204020204" charset="-122"/>
                        </a:rPr>
                        <a:t>0112000/15000rpm spindle     c</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0"/>
                      <a:r>
                        <a:rPr lang="en-US" sz="600">
                          <a:solidFill>
                            <a:srgbClr val="56595B"/>
                          </a:solidFill>
                          <a:latin typeface="Microsoft YaHei UI" panose="020B0503020204020204" charset="-122"/>
                        </a:rPr>
                        <a:t>Transportation</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101600"/>
                      <a:r>
                        <a:rPr lang="en-US" sz="600">
                          <a:solidFill>
                            <a:srgbClr val="56595B"/>
                          </a:solidFill>
                          <a:latin typeface="Microsoft YaHei UI" panose="020B0503020204020204" charset="-122"/>
                        </a:rPr>
                        <a:t>◎ Education</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88900"/>
                      <a:r>
                        <a:rPr lang="en-US" sz="600">
                          <a:solidFill>
                            <a:srgbClr val="56595B"/>
                          </a:solidFill>
                          <a:latin typeface="Microsoft YaHei UI" panose="020B0503020204020204" charset="-122"/>
                        </a:rPr>
                        <a:t>◎ Medical</a:t>
                      </a:r>
                      <a:endParaRPr lang="en-US" sz="600">
                        <a:solidFill>
                          <a:srgbClr val="56595B"/>
                        </a:solidFill>
                        <a:latin typeface="Microsoft YaHei UI" panose="020B0503020204020204" charset="-122"/>
                      </a:endParaRPr>
                    </a:p>
                  </a:txBody>
                  <a:tcPr marL="0" marR="0" marT="0" marB="0">
                    <a:solidFill>
                      <a:srgbClr val="D1D5D6"/>
                    </a:solidFill>
                  </a:tcPr>
                </a:tc>
              </a:tr>
              <a:tr h="0">
                <a:tc gridSpan="2">
                  <a:txBody>
                    <a:bodyPr>
                      <a:spAutoFit/>
                    </a:bodyPr>
                    <a:p>
                      <a:pPr indent="114300"/>
                      <a:r>
                        <a:rPr lang="en-US" sz="600">
                          <a:solidFill>
                            <a:srgbClr val="56595B"/>
                          </a:solidFill>
                          <a:latin typeface="Microsoft YaHei UI" panose="020B0503020204020204" charset="-122"/>
                        </a:rPr>
                        <a:t>OCTS(coolant through spindle) ◎ Chip removal machine</a:t>
                      </a:r>
                      <a:endParaRPr lang="en-US" sz="600">
                        <a:solidFill>
                          <a:srgbClr val="56595B"/>
                        </a:solidFill>
                        <a:latin typeface="Microsoft YaHei UI" panose="020B0503020204020204" charset="-122"/>
                      </a:endParaRPr>
                    </a:p>
                  </a:txBody>
                  <a:tcPr marL="0" marR="0" marT="0" marB="0">
                    <a:solidFill>
                      <a:srgbClr val="D1D5D6"/>
                    </a:solidFill>
                  </a:tcPr>
                </a:tc>
                <a:tc hMerge="1">
                  <a:tcPr marL="0" marR="0" marT="0" marB="0"/>
                </a:tc>
                <a:tc>
                  <a:txBody>
                    <a:bodyPr>
                      <a:spAutoFit/>
                    </a:bodyPr>
                    <a:p>
                      <a:pPr indent="0"/>
                      <a:r>
                        <a:rPr lang="en-US" sz="600">
                          <a:solidFill>
                            <a:srgbClr val="56595B"/>
                          </a:solidFill>
                          <a:latin typeface="Microsoft YaHei UI" panose="020B0503020204020204" charset="-122"/>
                        </a:rPr>
                        <a:t>◎ 30/32T tool magazine         c</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0"/>
                      <a:r>
                        <a:rPr lang="en-US" sz="600">
                          <a:solidFill>
                            <a:srgbClr val="56595B"/>
                          </a:solidFill>
                          <a:latin typeface="Microsoft YaHei UI" panose="020B0503020204020204" charset="-122"/>
                        </a:rPr>
                        <a:t>Communication</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101600"/>
                      <a:r>
                        <a:rPr lang="en-US" sz="600">
                          <a:solidFill>
                            <a:srgbClr val="56595B"/>
                          </a:solidFill>
                          <a:latin typeface="Microsoft YaHei UI" panose="020B0503020204020204" charset="-122"/>
                        </a:rPr>
                        <a:t>O Automation</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88900"/>
                      <a:r>
                        <a:rPr lang="en-US" sz="600">
                          <a:solidFill>
                            <a:srgbClr val="56595B"/>
                          </a:solidFill>
                          <a:latin typeface="Microsoft YaHei UI" panose="020B0503020204020204" charset="-122"/>
                        </a:rPr>
                        <a:t>◎ Machine made</a:t>
                      </a:r>
                      <a:endParaRPr lang="en-US" sz="600">
                        <a:solidFill>
                          <a:srgbClr val="56595B"/>
                        </a:solidFill>
                        <a:latin typeface="Microsoft YaHei UI" panose="020B0503020204020204" charset="-122"/>
                      </a:endParaRPr>
                    </a:p>
                  </a:txBody>
                  <a:tcPr marL="0" marR="0" marT="0" marB="0">
                    <a:solidFill>
                      <a:srgbClr val="D1D5D6"/>
                    </a:solidFill>
                  </a:tcPr>
                </a:tc>
              </a:tr>
              <a:tr h="234696">
                <a:tc>
                  <a:txBody>
                    <a:bodyPr>
                      <a:spAutoFit/>
                    </a:bodyPr>
                    <a:p>
                      <a:pPr marL="192405" indent="-88900">
                        <a:lnSpc>
                          <a:spcPts val="720"/>
                        </a:lnSpc>
                      </a:pPr>
                      <a:r>
                        <a:rPr lang="en-US" sz="600">
                          <a:solidFill>
                            <a:srgbClr val="56595B"/>
                          </a:solidFill>
                          <a:latin typeface="Microsoft YaHei UI" panose="020B0503020204020204" charset="-122"/>
                        </a:rPr>
                        <a:t>O Automatic tool setting instrument</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114300"/>
                      <a:r>
                        <a:rPr lang="en-US" sz="600">
                          <a:solidFill>
                            <a:srgbClr val="56595B"/>
                          </a:solidFill>
                          <a:latin typeface="Microsoft YaHei UI" panose="020B0503020204020204" charset="-122"/>
                        </a:rPr>
                        <a:t>◎ Oil-water separation device</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0"/>
                      <a:r>
                        <a:rPr lang="en-US" sz="600">
                          <a:solidFill>
                            <a:srgbClr val="56595B"/>
                          </a:solidFill>
                          <a:latin typeface="Microsoft YaHei UI" panose="020B0503020204020204" charset="-122"/>
                        </a:rPr>
                        <a:t>O Column heightening 200mm c</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0"/>
                      <a:r>
                        <a:rPr lang="en-US" sz="600">
                          <a:solidFill>
                            <a:srgbClr val="56595B"/>
                          </a:solidFill>
                          <a:latin typeface="Microsoft YaHei UI" panose="020B0503020204020204" charset="-122"/>
                        </a:rPr>
                        <a:t>Foood</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101600"/>
                      <a:r>
                        <a:rPr lang="en-US" sz="600">
                          <a:solidFill>
                            <a:srgbClr val="56595B"/>
                          </a:solidFill>
                          <a:latin typeface="Microsoft YaHei UI" panose="020B0503020204020204" charset="-122"/>
                        </a:rPr>
                        <a:t>O Apparel</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88900"/>
                      <a:r>
                        <a:rPr lang="en-US" sz="600">
                          <a:solidFill>
                            <a:srgbClr val="56595B"/>
                          </a:solidFill>
                          <a:latin typeface="Microsoft YaHei UI" panose="020B0503020204020204" charset="-122"/>
                        </a:rPr>
                        <a:t>O Optics</a:t>
                      </a:r>
                      <a:endParaRPr lang="en-US" sz="600">
                        <a:solidFill>
                          <a:srgbClr val="56595B"/>
                        </a:solidFill>
                        <a:latin typeface="Microsoft YaHei UI" panose="020B0503020204020204" charset="-122"/>
                      </a:endParaRPr>
                    </a:p>
                  </a:txBody>
                  <a:tcPr marL="0" marR="0" marT="0" marB="0">
                    <a:solidFill>
                      <a:srgbClr val="D1D5D6"/>
                    </a:solidFill>
                  </a:tcPr>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41376" y="228600"/>
            <a:ext cx="2859024" cy="237744"/>
          </a:xfrm>
          <a:prstGeom prst="rect">
            <a:avLst/>
          </a:prstGeom>
          <a:solidFill>
            <a:srgbClr val="FFFFFF"/>
          </a:solidFill>
        </p:spPr>
        <p:txBody>
          <a:bodyPr wrap="none" lIns="0" tIns="0" rIns="0" bIns="0">
            <a:noAutofit/>
          </a:bodyPr>
          <a:p>
            <a:pPr indent="0" algn="l"/>
            <a:r>
              <a:rPr lang="zh-TW" sz="1500" i="1" cap="small">
                <a:solidFill>
                  <a:srgbClr val="EF4857"/>
                </a:solidFill>
                <a:latin typeface="Arial" panose="020B0604020202020204"/>
                <a:ea typeface="Arial" panose="020B0604020202020204"/>
              </a:rPr>
              <a:t>/ </a:t>
            </a:r>
            <a:r>
              <a:rPr lang="en-US" sz="1500" i="1" cap="small">
                <a:solidFill>
                  <a:srgbClr val="EF4857"/>
                </a:solidFill>
                <a:latin typeface="Arial" panose="020B0604020202020204"/>
                <a:sym typeface="+mn-ea"/>
              </a:rPr>
              <a:t>Вертикальный фрезерный центр серии V</a:t>
            </a:r>
            <a:endParaRPr lang="en-US" sz="1500" i="1" cap="small">
              <a:solidFill>
                <a:srgbClr val="EF4857"/>
              </a:solidFill>
              <a:latin typeface="Arial" panose="020B0604020202020204"/>
              <a:sym typeface="+mn-ea"/>
            </a:endParaRPr>
          </a:p>
        </p:txBody>
      </p:sp>
      <p:sp>
        <p:nvSpPr>
          <p:cNvPr id="3" name="矩形 2"/>
          <p:cNvSpPr/>
          <p:nvPr/>
        </p:nvSpPr>
        <p:spPr>
          <a:xfrm>
            <a:off x="810895" y="1718945"/>
            <a:ext cx="4751070" cy="494030"/>
          </a:xfrm>
          <a:prstGeom prst="rect">
            <a:avLst/>
          </a:prstGeom>
          <a:solidFill>
            <a:srgbClr val="FFFFFF"/>
          </a:solidFill>
        </p:spPr>
        <p:txBody>
          <a:bodyPr lIns="0" tIns="0" rIns="0" bIns="0">
            <a:noAutofit/>
          </a:bodyPr>
          <a:p>
            <a:pPr indent="0"/>
            <a:r>
              <a:rPr lang="en-US" sz="2000" b="1">
                <a:solidFill>
                  <a:srgbClr val="EF4857"/>
                </a:solidFill>
                <a:latin typeface="Tahoma" panose="020B0604030504040204"/>
                <a:sym typeface="+mn-ea"/>
              </a:rPr>
              <a:t>Механические характеристики</a:t>
            </a:r>
            <a:endParaRPr lang="en-US" sz="2000" b="1">
              <a:solidFill>
                <a:srgbClr val="EF4857"/>
              </a:solidFill>
              <a:latin typeface="Tahoma" panose="020B0604030504040204"/>
            </a:endParaRPr>
          </a:p>
          <a:p>
            <a:pPr indent="0"/>
            <a:endParaRPr lang="en-US" sz="2000" b="1">
              <a:solidFill>
                <a:srgbClr val="EF4857"/>
              </a:solidFill>
              <a:latin typeface="Tahoma" panose="020B0604030504040204"/>
            </a:endParaRPr>
          </a:p>
          <a:p>
            <a:pPr indent="0"/>
            <a:r>
              <a:rPr lang="en-US" sz="1200">
                <a:solidFill>
                  <a:srgbClr val="BC3430"/>
                </a:solidFill>
                <a:latin typeface="Arial" panose="020B0604020202020204"/>
              </a:rPr>
              <a:t>&gt;&gt;&gt;&gt;&gt;</a:t>
            </a:r>
            <a:endParaRPr lang="en-US" sz="1200">
              <a:solidFill>
                <a:srgbClr val="BC3430"/>
              </a:solidFill>
              <a:latin typeface="Arial" panose="020B0604020202020204"/>
            </a:endParaRPr>
          </a:p>
        </p:txBody>
      </p:sp>
      <p:graphicFrame>
        <p:nvGraphicFramePr>
          <p:cNvPr id="4" name="表格 3"/>
          <p:cNvGraphicFramePr>
            <a:graphicFrameLocks noGrp="1"/>
          </p:cNvGraphicFramePr>
          <p:nvPr/>
        </p:nvGraphicFramePr>
        <p:xfrm>
          <a:off x="813816" y="2538984"/>
          <a:ext cx="6275832" cy="5666232"/>
        </p:xfrm>
        <a:graphic>
          <a:graphicData uri="http://schemas.openxmlformats.org/drawingml/2006/table">
            <a:tbl>
              <a:tblPr/>
              <a:tblGrid>
                <a:gridCol w="1581912"/>
                <a:gridCol w="579120"/>
                <a:gridCol w="1033272"/>
                <a:gridCol w="1021080"/>
                <a:gridCol w="1069848"/>
                <a:gridCol w="990600"/>
              </a:tblGrid>
              <a:tr h="210312">
                <a:tc gridSpan="2">
                  <a:txBody>
                    <a:bodyPr>
                      <a:spAutoFit/>
                    </a:bodyPr>
                    <a:p>
                      <a:pPr indent="152400"/>
                      <a:r>
                        <a:rPr lang="en-US" sz="850" b="1">
                          <a:solidFill>
                            <a:srgbClr val="211A16"/>
                          </a:solidFill>
                          <a:latin typeface="Microsoft YaHei UI" panose="020B0503020204020204" charset="-122"/>
                        </a:rPr>
                        <a:t>ITEM</a:t>
                      </a:r>
                      <a:endParaRPr lang="en-US" sz="850" b="1">
                        <a:solidFill>
                          <a:srgbClr val="211A16"/>
                        </a:solidFill>
                        <a:latin typeface="Microsoft YaHei UI" panose="020B0503020204020204" charset="-122"/>
                      </a:endParaRPr>
                    </a:p>
                  </a:txBody>
                  <a:tcPr marL="0" marR="0" marT="0" marB="0">
                    <a:solidFill>
                      <a:srgbClr val="D1D5D6"/>
                    </a:solidFill>
                  </a:tcPr>
                </a:tc>
                <a:tc hMerge="1">
                  <a:tcPr marL="0" marR="0" marT="0" marB="0"/>
                </a:tc>
                <a:tc>
                  <a:txBody>
                    <a:bodyPr>
                      <a:spAutoFit/>
                    </a:bodyPr>
                    <a:p>
                      <a:pPr indent="0" algn="ctr"/>
                      <a:r>
                        <a:rPr lang="en-US" sz="850" b="1">
                          <a:solidFill>
                            <a:srgbClr val="211A16"/>
                          </a:solidFill>
                          <a:latin typeface="Microsoft YaHei UI" panose="020B0503020204020204" charset="-122"/>
                        </a:rPr>
                        <a:t>VH-85</a:t>
                      </a:r>
                      <a:endParaRPr lang="en-US" sz="850" b="1">
                        <a:solidFill>
                          <a:srgbClr val="211A16"/>
                        </a:solidFill>
                        <a:latin typeface="Microsoft YaHei UI" panose="020B0503020204020204" charset="-122"/>
                      </a:endParaRPr>
                    </a:p>
                  </a:txBody>
                  <a:tcPr marL="0" marR="0" marT="0" marB="0">
                    <a:solidFill>
                      <a:srgbClr val="D1D5D6"/>
                    </a:solidFill>
                  </a:tcPr>
                </a:tc>
                <a:tc>
                  <a:txBody>
                    <a:bodyPr>
                      <a:spAutoFit/>
                    </a:bodyPr>
                    <a:p>
                      <a:pPr indent="0" algn="ctr"/>
                      <a:r>
                        <a:rPr lang="en-US" sz="850" b="1">
                          <a:solidFill>
                            <a:srgbClr val="211A16"/>
                          </a:solidFill>
                          <a:latin typeface="Microsoft YaHei UI" panose="020B0503020204020204" charset="-122"/>
                        </a:rPr>
                        <a:t>VH-11</a:t>
                      </a:r>
                      <a:endParaRPr lang="en-US" sz="850" b="1">
                        <a:solidFill>
                          <a:srgbClr val="211A16"/>
                        </a:solidFill>
                        <a:latin typeface="Microsoft YaHei UI" panose="020B0503020204020204" charset="-122"/>
                      </a:endParaRPr>
                    </a:p>
                  </a:txBody>
                  <a:tcPr marL="0" marR="0" marT="0" marB="0">
                    <a:solidFill>
                      <a:srgbClr val="D1D5D6"/>
                    </a:solidFill>
                  </a:tcPr>
                </a:tc>
                <a:tc>
                  <a:txBody>
                    <a:bodyPr>
                      <a:spAutoFit/>
                    </a:bodyPr>
                    <a:p>
                      <a:pPr indent="0" algn="ctr"/>
                      <a:r>
                        <a:rPr lang="en-US" sz="850" b="1">
                          <a:solidFill>
                            <a:srgbClr val="211A16"/>
                          </a:solidFill>
                          <a:latin typeface="Microsoft YaHei UI" panose="020B0503020204020204" charset="-122"/>
                        </a:rPr>
                        <a:t>VH-13</a:t>
                      </a:r>
                      <a:endParaRPr lang="en-US" sz="850" b="1">
                        <a:solidFill>
                          <a:srgbClr val="211A16"/>
                        </a:solidFill>
                        <a:latin typeface="Microsoft YaHei UI" panose="020B0503020204020204" charset="-122"/>
                      </a:endParaRPr>
                    </a:p>
                  </a:txBody>
                  <a:tcPr marL="0" marR="0" marT="0" marB="0">
                    <a:solidFill>
                      <a:srgbClr val="D1D5D6"/>
                    </a:solidFill>
                  </a:tcPr>
                </a:tc>
                <a:tc>
                  <a:txBody>
                    <a:bodyPr>
                      <a:spAutoFit/>
                    </a:bodyPr>
                    <a:p>
                      <a:pPr indent="254000"/>
                      <a:r>
                        <a:rPr lang="en-US" sz="850" b="1">
                          <a:solidFill>
                            <a:srgbClr val="211A16"/>
                          </a:solidFill>
                          <a:latin typeface="Microsoft YaHei UI" panose="020B0503020204020204" charset="-122"/>
                        </a:rPr>
                        <a:t>VH-1380</a:t>
                      </a:r>
                      <a:endParaRPr lang="en-US" sz="850" b="1">
                        <a:solidFill>
                          <a:srgbClr val="211A16"/>
                        </a:solidFill>
                        <a:latin typeface="Microsoft YaHei UI" panose="020B0503020204020204" charset="-122"/>
                      </a:endParaRPr>
                    </a:p>
                  </a:txBody>
                  <a:tcPr marL="0" marR="0" marT="0" marB="0">
                    <a:solidFill>
                      <a:srgbClr val="D1D5D6"/>
                    </a:solidFill>
                  </a:tcPr>
                </a:tc>
              </a:tr>
              <a:tr h="161544">
                <a:tc gridSpan="6">
                  <a:txBody>
                    <a:bodyPr>
                      <a:spAutoFit/>
                    </a:bodyPr>
                    <a:p>
                      <a:pPr indent="139700"/>
                      <a:r>
                        <a:rPr lang="en-US" sz="800">
                          <a:solidFill>
                            <a:srgbClr val="211A16"/>
                          </a:solidFill>
                          <a:latin typeface="Microsoft YaHei UI" panose="020B0503020204020204" charset="-122"/>
                        </a:rPr>
                        <a:t>Travel</a:t>
                      </a:r>
                      <a:endParaRPr lang="en-US" sz="800">
                        <a:solidFill>
                          <a:srgbClr val="211A16"/>
                        </a:solidFill>
                        <a:latin typeface="Microsoft YaHei UI"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r h="158496">
                <a:tc>
                  <a:txBody>
                    <a:bodyPr>
                      <a:spAutoFit/>
                    </a:bodyPr>
                    <a:p>
                      <a:pPr indent="139700"/>
                      <a:r>
                        <a:rPr lang="en-US" sz="800">
                          <a:solidFill>
                            <a:srgbClr val="211A16"/>
                          </a:solidFill>
                          <a:latin typeface="Microsoft YaHei UI" panose="020B0503020204020204" charset="-122"/>
                        </a:rPr>
                        <a:t>X.Y.Z axis travel</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6670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03200"/>
                      <a:r>
                        <a:rPr lang="en-US" sz="800">
                          <a:solidFill>
                            <a:srgbClr val="211A16"/>
                          </a:solidFill>
                          <a:latin typeface="Microsoft YaHei UI" panose="020B0503020204020204" charset="-122"/>
                        </a:rPr>
                        <a:t>850/550/550</a:t>
                      </a:r>
                      <a:endParaRPr lang="en-US" sz="800">
                        <a:solidFill>
                          <a:srgbClr val="211A16"/>
                        </a:solidFill>
                        <a:latin typeface="Microsoft YaHei UI" panose="020B0503020204020204" charset="-122"/>
                      </a:endParaRPr>
                    </a:p>
                  </a:txBody>
                  <a:tcPr marL="0" marR="0" marT="0" marB="0" anchor="b"/>
                </a:tc>
                <a:tc>
                  <a:txBody>
                    <a:bodyPr>
                      <a:spAutoFit/>
                    </a:bodyPr>
                    <a:p>
                      <a:pPr indent="177800"/>
                      <a:r>
                        <a:rPr lang="en-US" sz="800">
                          <a:solidFill>
                            <a:srgbClr val="211A16"/>
                          </a:solidFill>
                          <a:latin typeface="Microsoft YaHei UI" panose="020B0503020204020204" charset="-122"/>
                        </a:rPr>
                        <a:t>1100/600/600</a:t>
                      </a:r>
                      <a:endParaRPr lang="en-US" sz="800">
                        <a:solidFill>
                          <a:srgbClr val="211A16"/>
                        </a:solidFill>
                        <a:latin typeface="Microsoft YaHei UI" panose="020B0503020204020204" charset="-122"/>
                      </a:endParaRPr>
                    </a:p>
                  </a:txBody>
                  <a:tcPr marL="0" marR="0" marT="0" marB="0" anchor="b"/>
                </a:tc>
                <a:tc>
                  <a:txBody>
                    <a:bodyPr>
                      <a:spAutoFit/>
                    </a:bodyPr>
                    <a:p>
                      <a:pPr indent="203200" algn="just"/>
                      <a:r>
                        <a:rPr lang="en-US" sz="800">
                          <a:solidFill>
                            <a:srgbClr val="211A16"/>
                          </a:solidFill>
                          <a:latin typeface="Microsoft YaHei UI" panose="020B0503020204020204" charset="-122"/>
                        </a:rPr>
                        <a:t>1300/700/700</a:t>
                      </a:r>
                      <a:endParaRPr lang="en-US" sz="800">
                        <a:solidFill>
                          <a:srgbClr val="211A16"/>
                        </a:solidFill>
                        <a:latin typeface="Microsoft YaHei UI" panose="020B0503020204020204" charset="-122"/>
                      </a:endParaRPr>
                    </a:p>
                  </a:txBody>
                  <a:tcPr marL="0" marR="0" marT="0" marB="0" anchor="b"/>
                </a:tc>
                <a:tc>
                  <a:txBody>
                    <a:bodyPr>
                      <a:spAutoFit/>
                    </a:bodyPr>
                    <a:p>
                      <a:pPr indent="152400"/>
                      <a:r>
                        <a:rPr lang="en-US" sz="800">
                          <a:solidFill>
                            <a:srgbClr val="211A16"/>
                          </a:solidFill>
                          <a:latin typeface="Microsoft YaHei UI" panose="020B0503020204020204" charset="-122"/>
                        </a:rPr>
                        <a:t>1300/800/800</a:t>
                      </a:r>
                      <a:endParaRPr lang="en-US" sz="800">
                        <a:solidFill>
                          <a:srgbClr val="211A16"/>
                        </a:solidFill>
                        <a:latin typeface="Microsoft YaHei UI" panose="020B0503020204020204" charset="-122"/>
                      </a:endParaRPr>
                    </a:p>
                  </a:txBody>
                  <a:tcPr marL="0" marR="0" marT="0" marB="0" anchor="b"/>
                </a:tc>
              </a:tr>
              <a:tr h="161544">
                <a:tc>
                  <a:txBody>
                    <a:bodyPr>
                      <a:spAutoFit/>
                    </a:bodyPr>
                    <a:p>
                      <a:pPr indent="139700"/>
                      <a:r>
                        <a:rPr lang="en-US" sz="550">
                          <a:solidFill>
                            <a:srgbClr val="211A16"/>
                          </a:solidFill>
                          <a:latin typeface="Microsoft YaHei UI" panose="020B0503020204020204" charset="-122"/>
                        </a:rPr>
                        <a:t>Distance from spindle nose to worktable</a:t>
                      </a:r>
                      <a:endParaRPr lang="en-US" sz="55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6670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ctr"/>
                      <a:r>
                        <a:rPr lang="en-US" sz="800">
                          <a:solidFill>
                            <a:srgbClr val="211A16"/>
                          </a:solidFill>
                          <a:latin typeface="Microsoft YaHei UI" panose="020B0503020204020204" charset="-122"/>
                        </a:rPr>
                        <a:t>110-660</a:t>
                      </a:r>
                      <a:endParaRPr lang="en-US" sz="800">
                        <a:solidFill>
                          <a:srgbClr val="211A16"/>
                        </a:solidFill>
                        <a:latin typeface="Microsoft YaHei UI" panose="020B0503020204020204" charset="-122"/>
                      </a:endParaRPr>
                    </a:p>
                  </a:txBody>
                  <a:tcPr marL="0" marR="0" marT="0" marB="0" anchor="b"/>
                </a:tc>
                <a:tc>
                  <a:txBody>
                    <a:bodyPr>
                      <a:spAutoFit/>
                    </a:bodyPr>
                    <a:p>
                      <a:pPr indent="317500"/>
                      <a:r>
                        <a:rPr lang="en-US" sz="800">
                          <a:solidFill>
                            <a:srgbClr val="211A16"/>
                          </a:solidFill>
                          <a:latin typeface="Microsoft YaHei UI" panose="020B0503020204020204" charset="-122"/>
                        </a:rPr>
                        <a:t>130-730</a:t>
                      </a:r>
                      <a:endParaRPr lang="en-US" sz="800">
                        <a:solidFill>
                          <a:srgbClr val="211A16"/>
                        </a:solidFill>
                        <a:latin typeface="Microsoft YaHei UI" panose="020B0503020204020204" charset="-122"/>
                      </a:endParaRPr>
                    </a:p>
                  </a:txBody>
                  <a:tcPr marL="0" marR="0" marT="0" marB="0" anchor="b"/>
                </a:tc>
                <a:tc>
                  <a:txBody>
                    <a:bodyPr>
                      <a:spAutoFit/>
                    </a:bodyPr>
                    <a:p>
                      <a:pPr indent="0" algn="ctr"/>
                      <a:r>
                        <a:rPr lang="en-US" sz="800">
                          <a:solidFill>
                            <a:srgbClr val="211A16"/>
                          </a:solidFill>
                          <a:latin typeface="Microsoft YaHei UI" panose="020B0503020204020204" charset="-122"/>
                        </a:rPr>
                        <a:t>130-830</a:t>
                      </a:r>
                      <a:endParaRPr lang="en-US" sz="800">
                        <a:solidFill>
                          <a:srgbClr val="211A16"/>
                        </a:solidFill>
                        <a:latin typeface="Microsoft YaHei UI" panose="020B0503020204020204" charset="-122"/>
                      </a:endParaRPr>
                    </a:p>
                  </a:txBody>
                  <a:tcPr marL="0" marR="0" marT="0" marB="0" anchor="b"/>
                </a:tc>
                <a:tc>
                  <a:txBody>
                    <a:bodyPr>
                      <a:spAutoFit/>
                    </a:bodyPr>
                    <a:p>
                      <a:pPr indent="254000"/>
                      <a:r>
                        <a:rPr lang="en-US" sz="800">
                          <a:solidFill>
                            <a:srgbClr val="211A16"/>
                          </a:solidFill>
                          <a:latin typeface="Microsoft YaHei UI" panose="020B0503020204020204" charset="-122"/>
                        </a:rPr>
                        <a:t>200-1000</a:t>
                      </a:r>
                      <a:endParaRPr lang="en-US" sz="800">
                        <a:solidFill>
                          <a:srgbClr val="211A16"/>
                        </a:solidFill>
                        <a:latin typeface="Microsoft YaHei UI" panose="020B0503020204020204" charset="-122"/>
                      </a:endParaRPr>
                    </a:p>
                  </a:txBody>
                  <a:tcPr marL="0" marR="0" marT="0" marB="0" anchor="b"/>
                </a:tc>
              </a:tr>
              <a:tr h="158496">
                <a:tc>
                  <a:txBody>
                    <a:bodyPr>
                      <a:spAutoFit/>
                    </a:bodyPr>
                    <a:p>
                      <a:pPr indent="139700"/>
                      <a:r>
                        <a:rPr lang="en-US" sz="550">
                          <a:solidFill>
                            <a:srgbClr val="211A16"/>
                          </a:solidFill>
                          <a:latin typeface="Microsoft YaHei UI" panose="020B0503020204020204" charset="-122"/>
                        </a:rPr>
                        <a:t>Distance from spindle center to Z-axis shield</a:t>
                      </a:r>
                      <a:endParaRPr lang="en-US" sz="55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6670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ctr"/>
                      <a:r>
                        <a:rPr lang="en-US" sz="800">
                          <a:solidFill>
                            <a:srgbClr val="211A16"/>
                          </a:solidFill>
                          <a:latin typeface="Microsoft YaHei UI" panose="020B0503020204020204" charset="-122"/>
                        </a:rPr>
                        <a:t>560</a:t>
                      </a:r>
                      <a:endParaRPr lang="en-US" sz="800">
                        <a:solidFill>
                          <a:srgbClr val="211A16"/>
                        </a:solidFill>
                        <a:latin typeface="Microsoft YaHei UI" panose="020B0503020204020204" charset="-122"/>
                      </a:endParaRPr>
                    </a:p>
                  </a:txBody>
                  <a:tcPr marL="0" marR="0" marT="0" marB="0" anchor="b"/>
                </a:tc>
                <a:tc>
                  <a:txBody>
                    <a:bodyPr>
                      <a:spAutoFit/>
                    </a:bodyPr>
                    <a:p>
                      <a:pPr indent="431800"/>
                      <a:r>
                        <a:rPr lang="en-US" sz="800">
                          <a:solidFill>
                            <a:srgbClr val="211A16"/>
                          </a:solidFill>
                          <a:latin typeface="Microsoft YaHei UI" panose="020B0503020204020204" charset="-122"/>
                        </a:rPr>
                        <a:t>625</a:t>
                      </a:r>
                      <a:endParaRPr lang="en-US" sz="800">
                        <a:solidFill>
                          <a:srgbClr val="211A16"/>
                        </a:solidFill>
                        <a:latin typeface="Microsoft YaHei UI" panose="020B0503020204020204" charset="-122"/>
                      </a:endParaRPr>
                    </a:p>
                  </a:txBody>
                  <a:tcPr marL="0" marR="0" marT="0" marB="0" anchor="b"/>
                </a:tc>
                <a:tc>
                  <a:txBody>
                    <a:bodyPr>
                      <a:spAutoFit/>
                    </a:bodyPr>
                    <a:p>
                      <a:pPr indent="0" algn="ctr"/>
                      <a:r>
                        <a:rPr lang="en-US" sz="800">
                          <a:solidFill>
                            <a:srgbClr val="211A16"/>
                          </a:solidFill>
                          <a:latin typeface="Microsoft YaHei UI" panose="020B0503020204020204" charset="-122"/>
                        </a:rPr>
                        <a:t>750</a:t>
                      </a:r>
                      <a:endParaRPr lang="en-US" sz="800">
                        <a:solidFill>
                          <a:srgbClr val="211A16"/>
                        </a:solidFill>
                        <a:latin typeface="Microsoft YaHei UI" panose="020B0503020204020204" charset="-122"/>
                      </a:endParaRPr>
                    </a:p>
                  </a:txBody>
                  <a:tcPr marL="0" marR="0" marT="0" marB="0" anchor="b"/>
                </a:tc>
                <a:tc>
                  <a:txBody>
                    <a:bodyPr>
                      <a:spAutoFit/>
                    </a:bodyPr>
                    <a:p>
                      <a:pPr indent="393700"/>
                      <a:r>
                        <a:rPr lang="en-US" sz="800">
                          <a:solidFill>
                            <a:srgbClr val="211A16"/>
                          </a:solidFill>
                          <a:latin typeface="Microsoft YaHei UI" panose="020B0503020204020204" charset="-122"/>
                        </a:rPr>
                        <a:t>850</a:t>
                      </a:r>
                      <a:endParaRPr lang="en-US" sz="800">
                        <a:solidFill>
                          <a:srgbClr val="211A16"/>
                        </a:solidFill>
                        <a:latin typeface="Microsoft YaHei UI" panose="020B0503020204020204" charset="-122"/>
                      </a:endParaRPr>
                    </a:p>
                  </a:txBody>
                  <a:tcPr marL="0" marR="0" marT="0" marB="0" anchor="b"/>
                </a:tc>
              </a:tr>
              <a:tr h="161544">
                <a:tc gridSpan="6">
                  <a:txBody>
                    <a:bodyPr>
                      <a:spAutoFit/>
                    </a:bodyPr>
                    <a:p>
                      <a:pPr indent="139700"/>
                      <a:r>
                        <a:rPr lang="en-US" sz="800">
                          <a:solidFill>
                            <a:srgbClr val="211A16"/>
                          </a:solidFill>
                          <a:latin typeface="Microsoft YaHei UI" panose="020B0503020204020204" charset="-122"/>
                        </a:rPr>
                        <a:t>Workbench</a:t>
                      </a:r>
                      <a:endParaRPr lang="en-US" sz="800">
                        <a:solidFill>
                          <a:srgbClr val="211A16"/>
                        </a:solidFill>
                        <a:latin typeface="Microsoft YaHei UI" panose="020B0503020204020204" charset="-122"/>
                      </a:endParaRPr>
                    </a:p>
                  </a:txBody>
                  <a:tcPr marL="0" marR="0" marT="0" marB="0">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r h="161544">
                <a:tc>
                  <a:txBody>
                    <a:bodyPr>
                      <a:spAutoFit/>
                    </a:bodyPr>
                    <a:p>
                      <a:pPr indent="139700"/>
                      <a:r>
                        <a:rPr lang="en-US" sz="800">
                          <a:solidFill>
                            <a:srgbClr val="211A16"/>
                          </a:solidFill>
                          <a:latin typeface="Microsoft YaHei UI" panose="020B0503020204020204" charset="-122"/>
                        </a:rPr>
                        <a:t>Workbench size</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6670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ctr"/>
                      <a:r>
                        <a:rPr lang="en-US" sz="800">
                          <a:solidFill>
                            <a:srgbClr val="211A16"/>
                          </a:solidFill>
                          <a:latin typeface="Microsoft YaHei UI" panose="020B0503020204020204" charset="-122"/>
                        </a:rPr>
                        <a:t>1000x520</a:t>
                      </a:r>
                      <a:endParaRPr lang="en-US" sz="800">
                        <a:solidFill>
                          <a:srgbClr val="211A16"/>
                        </a:solidFill>
                        <a:latin typeface="Microsoft YaHei UI" panose="020B0503020204020204" charset="-122"/>
                      </a:endParaRPr>
                    </a:p>
                  </a:txBody>
                  <a:tcPr marL="0" marR="0" marT="0" marB="0" anchor="b"/>
                </a:tc>
                <a:tc>
                  <a:txBody>
                    <a:bodyPr>
                      <a:spAutoFit/>
                    </a:bodyPr>
                    <a:p>
                      <a:pPr indent="292100"/>
                      <a:r>
                        <a:rPr lang="en-US" sz="800">
                          <a:solidFill>
                            <a:srgbClr val="211A16"/>
                          </a:solidFill>
                          <a:latin typeface="Microsoft YaHei UI" panose="020B0503020204020204" charset="-122"/>
                        </a:rPr>
                        <a:t>1200x600</a:t>
                      </a:r>
                      <a:endParaRPr lang="en-US" sz="800">
                        <a:solidFill>
                          <a:srgbClr val="211A16"/>
                        </a:solidFill>
                        <a:latin typeface="Microsoft YaHei UI" panose="020B0503020204020204" charset="-122"/>
                      </a:endParaRPr>
                    </a:p>
                  </a:txBody>
                  <a:tcPr marL="0" marR="0" marT="0" marB="0" anchor="b"/>
                </a:tc>
                <a:tc>
                  <a:txBody>
                    <a:bodyPr>
                      <a:spAutoFit/>
                    </a:bodyPr>
                    <a:p>
                      <a:pPr indent="0" algn="ctr"/>
                      <a:r>
                        <a:rPr lang="en-US" sz="800">
                          <a:solidFill>
                            <a:srgbClr val="211A16"/>
                          </a:solidFill>
                          <a:latin typeface="Microsoft YaHei UI" panose="020B0503020204020204" charset="-122"/>
                        </a:rPr>
                        <a:t>1400x700</a:t>
                      </a:r>
                      <a:endParaRPr lang="en-US" sz="800">
                        <a:solidFill>
                          <a:srgbClr val="211A16"/>
                        </a:solidFill>
                        <a:latin typeface="Microsoft YaHei UI" panose="020B0503020204020204" charset="-122"/>
                      </a:endParaRPr>
                    </a:p>
                  </a:txBody>
                  <a:tcPr marL="0" marR="0" marT="0" marB="0" anchor="b"/>
                </a:tc>
                <a:tc>
                  <a:txBody>
                    <a:bodyPr>
                      <a:spAutoFit/>
                    </a:bodyPr>
                    <a:p>
                      <a:pPr indent="254000"/>
                      <a:r>
                        <a:rPr lang="en-US" sz="800">
                          <a:solidFill>
                            <a:srgbClr val="211A16"/>
                          </a:solidFill>
                          <a:latin typeface="Microsoft YaHei UI" panose="020B0503020204020204" charset="-122"/>
                        </a:rPr>
                        <a:t>1500x800</a:t>
                      </a:r>
                      <a:endParaRPr lang="en-US" sz="800">
                        <a:solidFill>
                          <a:srgbClr val="211A16"/>
                        </a:solidFill>
                        <a:latin typeface="Microsoft YaHei UI" panose="020B0503020204020204" charset="-122"/>
                      </a:endParaRPr>
                    </a:p>
                  </a:txBody>
                  <a:tcPr marL="0" marR="0" marT="0" marB="0" anchor="b"/>
                </a:tc>
              </a:tr>
              <a:tr h="158496">
                <a:tc>
                  <a:txBody>
                    <a:bodyPr>
                      <a:spAutoFit/>
                    </a:bodyPr>
                    <a:p>
                      <a:pPr indent="139700"/>
                      <a:r>
                        <a:rPr lang="en-US" sz="800">
                          <a:solidFill>
                            <a:srgbClr val="211A16"/>
                          </a:solidFill>
                          <a:latin typeface="Microsoft YaHei UI" panose="020B0503020204020204" charset="-122"/>
                        </a:rPr>
                        <a:t>T-slot(sizexslot xspace)</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26670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0" algn="ctr"/>
                      <a:r>
                        <a:rPr lang="en-US" sz="800">
                          <a:solidFill>
                            <a:srgbClr val="211A16"/>
                          </a:solidFill>
                          <a:latin typeface="Microsoft YaHei UI" panose="020B0503020204020204" charset="-122"/>
                        </a:rPr>
                        <a:t>18x5x80</a:t>
                      </a:r>
                      <a:endParaRPr lang="en-US" sz="800">
                        <a:solidFill>
                          <a:srgbClr val="211A16"/>
                        </a:solidFill>
                        <a:latin typeface="Microsoft YaHei UI" panose="020B0503020204020204" charset="-122"/>
                      </a:endParaRPr>
                    </a:p>
                  </a:txBody>
                  <a:tcPr marL="0" marR="0" marT="0" marB="0"/>
                </a:tc>
                <a:tc>
                  <a:txBody>
                    <a:bodyPr>
                      <a:spAutoFit/>
                    </a:bodyPr>
                    <a:p>
                      <a:pPr indent="292100"/>
                      <a:r>
                        <a:rPr lang="en-US" sz="800">
                          <a:solidFill>
                            <a:srgbClr val="211A16"/>
                          </a:solidFill>
                          <a:latin typeface="Microsoft YaHei UI" panose="020B0503020204020204" charset="-122"/>
                        </a:rPr>
                        <a:t>18x5x100</a:t>
                      </a:r>
                      <a:endParaRPr lang="en-US" sz="800">
                        <a:solidFill>
                          <a:srgbClr val="211A16"/>
                        </a:solidFill>
                        <a:latin typeface="Microsoft YaHei UI" panose="020B0503020204020204" charset="-122"/>
                      </a:endParaRPr>
                    </a:p>
                  </a:txBody>
                  <a:tcPr marL="0" marR="0" marT="0" marB="0"/>
                </a:tc>
                <a:tc>
                  <a:txBody>
                    <a:bodyPr>
                      <a:spAutoFit/>
                    </a:bodyPr>
                    <a:p>
                      <a:pPr indent="0" algn="ctr"/>
                      <a:r>
                        <a:rPr lang="en-US" sz="800">
                          <a:solidFill>
                            <a:srgbClr val="211A16"/>
                          </a:solidFill>
                          <a:latin typeface="Microsoft YaHei UI" panose="020B0503020204020204" charset="-122"/>
                        </a:rPr>
                        <a:t>18x5x125</a:t>
                      </a:r>
                      <a:endParaRPr lang="en-US" sz="800">
                        <a:solidFill>
                          <a:srgbClr val="211A16"/>
                        </a:solidFill>
                        <a:latin typeface="Microsoft YaHei UI" panose="020B0503020204020204" charset="-122"/>
                      </a:endParaRPr>
                    </a:p>
                  </a:txBody>
                  <a:tcPr marL="0" marR="0" marT="0" marB="0"/>
                </a:tc>
                <a:tc>
                  <a:txBody>
                    <a:bodyPr>
                      <a:spAutoFit/>
                    </a:bodyPr>
                    <a:p>
                      <a:pPr indent="254000"/>
                      <a:r>
                        <a:rPr lang="en-US" sz="800">
                          <a:solidFill>
                            <a:srgbClr val="211A16"/>
                          </a:solidFill>
                          <a:latin typeface="Microsoft YaHei UI" panose="020B0503020204020204" charset="-122"/>
                        </a:rPr>
                        <a:t>22x5x125</a:t>
                      </a:r>
                      <a:endParaRPr lang="en-US" sz="800">
                        <a:solidFill>
                          <a:srgbClr val="211A16"/>
                        </a:solidFill>
                        <a:latin typeface="Microsoft YaHei UI" panose="020B0503020204020204" charset="-122"/>
                      </a:endParaRPr>
                    </a:p>
                  </a:txBody>
                  <a:tcPr marL="0" marR="0" marT="0" marB="0"/>
                </a:tc>
              </a:tr>
              <a:tr h="161544">
                <a:tc>
                  <a:txBody>
                    <a:bodyPr>
                      <a:spAutoFit/>
                    </a:bodyPr>
                    <a:p>
                      <a:pPr indent="139700"/>
                      <a:r>
                        <a:rPr lang="en-US" sz="800">
                          <a:solidFill>
                            <a:srgbClr val="211A16"/>
                          </a:solidFill>
                          <a:latin typeface="Microsoft YaHei UI" panose="020B0503020204020204" charset="-122"/>
                        </a:rPr>
                        <a:t>Maximum load of workbench</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342900" algn="just"/>
                      <a:r>
                        <a:rPr lang="en-US" sz="800">
                          <a:solidFill>
                            <a:srgbClr val="211A16"/>
                          </a:solidFill>
                          <a:latin typeface="Microsoft YaHei UI" panose="020B0503020204020204" charset="-122"/>
                        </a:rPr>
                        <a:t>kg</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0" algn="ctr"/>
                      <a:r>
                        <a:rPr lang="en-US" sz="800">
                          <a:solidFill>
                            <a:srgbClr val="211A16"/>
                          </a:solidFill>
                          <a:latin typeface="Microsoft YaHei UI" panose="020B0503020204020204" charset="-122"/>
                        </a:rPr>
                        <a:t>600</a:t>
                      </a:r>
                      <a:endParaRPr lang="en-US" sz="800">
                        <a:solidFill>
                          <a:srgbClr val="211A16"/>
                        </a:solidFill>
                        <a:latin typeface="Microsoft YaHei UI" panose="020B0503020204020204" charset="-122"/>
                      </a:endParaRPr>
                    </a:p>
                  </a:txBody>
                  <a:tcPr marL="0" marR="0" marT="0" marB="0"/>
                </a:tc>
                <a:tc>
                  <a:txBody>
                    <a:bodyPr>
                      <a:spAutoFit/>
                    </a:bodyPr>
                    <a:p>
                      <a:pPr indent="431800"/>
                      <a:r>
                        <a:rPr lang="en-US" sz="800">
                          <a:solidFill>
                            <a:srgbClr val="211A16"/>
                          </a:solidFill>
                          <a:latin typeface="Microsoft YaHei UI" panose="020B0503020204020204" charset="-122"/>
                        </a:rPr>
                        <a:t>800</a:t>
                      </a:r>
                      <a:endParaRPr lang="en-US" sz="800">
                        <a:solidFill>
                          <a:srgbClr val="211A16"/>
                        </a:solidFill>
                        <a:latin typeface="Microsoft YaHei UI" panose="020B0503020204020204" charset="-122"/>
                      </a:endParaRPr>
                    </a:p>
                  </a:txBody>
                  <a:tcPr marL="0" marR="0" marT="0" marB="0"/>
                </a:tc>
                <a:tc>
                  <a:txBody>
                    <a:bodyPr>
                      <a:spAutoFit/>
                    </a:bodyPr>
                    <a:p>
                      <a:pPr indent="0" algn="ctr"/>
                      <a:r>
                        <a:rPr lang="en-US" sz="800">
                          <a:solidFill>
                            <a:srgbClr val="211A16"/>
                          </a:solidFill>
                          <a:latin typeface="Microsoft YaHei UI" panose="020B0503020204020204" charset="-122"/>
                        </a:rPr>
                        <a:t>850</a:t>
                      </a:r>
                      <a:endParaRPr lang="en-US" sz="800">
                        <a:solidFill>
                          <a:srgbClr val="211A16"/>
                        </a:solidFill>
                        <a:latin typeface="Microsoft YaHei UI" panose="020B0503020204020204" charset="-122"/>
                      </a:endParaRPr>
                    </a:p>
                  </a:txBody>
                  <a:tcPr marL="0" marR="0" marT="0" marB="0"/>
                </a:tc>
                <a:tc>
                  <a:txBody>
                    <a:bodyPr>
                      <a:spAutoFit/>
                    </a:bodyPr>
                    <a:p>
                      <a:pPr indent="393700"/>
                      <a:r>
                        <a:rPr lang="en-US" sz="800">
                          <a:solidFill>
                            <a:srgbClr val="211A16"/>
                          </a:solidFill>
                          <a:latin typeface="Microsoft YaHei UI" panose="020B0503020204020204" charset="-122"/>
                        </a:rPr>
                        <a:t>1300</a:t>
                      </a:r>
                      <a:endParaRPr lang="en-US" sz="800">
                        <a:solidFill>
                          <a:srgbClr val="211A16"/>
                        </a:solidFill>
                        <a:latin typeface="Microsoft YaHei UI" panose="020B0503020204020204" charset="-122"/>
                      </a:endParaRPr>
                    </a:p>
                  </a:txBody>
                  <a:tcPr marL="0" marR="0" marT="0" marB="0"/>
                </a:tc>
              </a:tr>
              <a:tr h="158496">
                <a:tc gridSpan="6">
                  <a:txBody>
                    <a:bodyPr>
                      <a:spAutoFit/>
                    </a:bodyPr>
                    <a:p>
                      <a:pPr indent="139700"/>
                      <a:r>
                        <a:rPr lang="en-US" sz="800">
                          <a:solidFill>
                            <a:srgbClr val="211A16"/>
                          </a:solidFill>
                          <a:latin typeface="Microsoft YaHei UI" panose="020B0503020204020204" charset="-122"/>
                        </a:rPr>
                        <a:t>Spindle</a:t>
                      </a:r>
                      <a:endParaRPr lang="en-US" sz="800">
                        <a:solidFill>
                          <a:srgbClr val="211A16"/>
                        </a:solidFill>
                        <a:latin typeface="Microsoft YaHei UI"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r h="161544">
                <a:tc>
                  <a:txBody>
                    <a:bodyPr>
                      <a:spAutoFit/>
                    </a:bodyPr>
                    <a:p>
                      <a:pPr indent="139700"/>
                      <a:r>
                        <a:rPr lang="en-US" sz="800">
                          <a:solidFill>
                            <a:srgbClr val="211A16"/>
                          </a:solidFill>
                          <a:latin typeface="Microsoft YaHei UI" panose="020B0503020204020204" charset="-122"/>
                        </a:rPr>
                        <a:t>Rotating speed</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66700" algn="just"/>
                      <a:r>
                        <a:rPr lang="en-US" sz="800">
                          <a:solidFill>
                            <a:srgbClr val="211A16"/>
                          </a:solidFill>
                          <a:latin typeface="Microsoft YaHei UI" panose="020B0503020204020204" charset="-122"/>
                        </a:rPr>
                        <a:t>rpm</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03200" algn="just"/>
                      <a:r>
                        <a:rPr lang="en-US" sz="800">
                          <a:solidFill>
                            <a:srgbClr val="211A16"/>
                          </a:solidFill>
                          <a:latin typeface="Microsoft YaHei UI" panose="020B0503020204020204" charset="-122"/>
                        </a:rPr>
                        <a:t>10000/12000</a:t>
                      </a:r>
                      <a:endParaRPr lang="en-US" sz="800">
                        <a:solidFill>
                          <a:srgbClr val="211A16"/>
                        </a:solidFill>
                        <a:latin typeface="Microsoft YaHei UI" panose="020B0503020204020204" charset="-122"/>
                      </a:endParaRPr>
                    </a:p>
                  </a:txBody>
                  <a:tcPr marL="0" marR="0" marT="0" marB="0" anchor="b"/>
                </a:tc>
                <a:tc gridSpan="2">
                  <a:txBody>
                    <a:bodyPr>
                      <a:spAutoFit/>
                    </a:bodyPr>
                    <a:p>
                      <a:pPr marL="840105" indent="0"/>
                      <a:r>
                        <a:rPr lang="en-US" sz="800">
                          <a:solidFill>
                            <a:srgbClr val="211A16"/>
                          </a:solidFill>
                          <a:latin typeface="Microsoft YaHei UI" panose="020B0503020204020204" charset="-122"/>
                        </a:rPr>
                        <a:t>6000</a:t>
                      </a:r>
                      <a:endParaRPr lang="en-US" sz="800">
                        <a:solidFill>
                          <a:srgbClr val="211A16"/>
                        </a:solidFill>
                        <a:latin typeface="Microsoft YaHei UI" panose="020B0503020204020204" charset="-122"/>
                      </a:endParaRPr>
                    </a:p>
                  </a:txBody>
                  <a:tcPr marL="0" marR="0" marT="0" marB="0" anchor="b"/>
                </a:tc>
                <a:tc hMerge="1">
                  <a:tcPr marL="0" marR="0" marT="0" marB="0"/>
                </a:tc>
                <a:tc>
                  <a:txBody>
                    <a:bodyPr>
                      <a:spAutoFit/>
                    </a:bodyPr>
                    <a:p>
                      <a:pPr indent="393700"/>
                      <a:r>
                        <a:rPr lang="en-US" sz="800">
                          <a:solidFill>
                            <a:srgbClr val="211A16"/>
                          </a:solidFill>
                          <a:latin typeface="Microsoft YaHei UI" panose="020B0503020204020204" charset="-122"/>
                        </a:rPr>
                        <a:t>6000</a:t>
                      </a:r>
                      <a:endParaRPr lang="en-US" sz="800">
                        <a:solidFill>
                          <a:srgbClr val="211A16"/>
                        </a:solidFill>
                        <a:latin typeface="Microsoft YaHei UI" panose="020B0503020204020204" charset="-122"/>
                      </a:endParaRPr>
                    </a:p>
                  </a:txBody>
                  <a:tcPr marL="0" marR="0" marT="0" marB="0" anchor="b"/>
                </a:tc>
              </a:tr>
              <a:tr h="158496">
                <a:tc>
                  <a:txBody>
                    <a:bodyPr>
                      <a:spAutoFit/>
                    </a:bodyPr>
                    <a:p>
                      <a:pPr indent="139700"/>
                      <a:r>
                        <a:rPr lang="en-US" sz="800">
                          <a:solidFill>
                            <a:srgbClr val="211A16"/>
                          </a:solidFill>
                          <a:latin typeface="Microsoft YaHei UI" panose="020B0503020204020204" charset="-122"/>
                        </a:rPr>
                        <a:t>Spindle Spinality</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393700" algn="just"/>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03200" algn="just"/>
                      <a:r>
                        <a:rPr lang="en-US" sz="800">
                          <a:solidFill>
                            <a:srgbClr val="211A16"/>
                          </a:solidFill>
                          <a:latin typeface="Microsoft YaHei UI" panose="020B0503020204020204" charset="-122"/>
                        </a:rPr>
                        <a:t>BT40/BBT40</a:t>
                      </a:r>
                      <a:endParaRPr lang="en-US" sz="800">
                        <a:solidFill>
                          <a:srgbClr val="211A16"/>
                        </a:solidFill>
                        <a:latin typeface="Microsoft YaHei UI" panose="020B0503020204020204" charset="-122"/>
                      </a:endParaRPr>
                    </a:p>
                  </a:txBody>
                  <a:tcPr marL="0" marR="0" marT="0" marB="0" anchor="b"/>
                </a:tc>
                <a:tc gridSpan="2">
                  <a:txBody>
                    <a:bodyPr>
                      <a:spAutoFit/>
                    </a:bodyPr>
                    <a:p>
                      <a:pPr marL="840105" indent="0"/>
                      <a:r>
                        <a:rPr lang="en-US" sz="800">
                          <a:solidFill>
                            <a:srgbClr val="211A16"/>
                          </a:solidFill>
                          <a:latin typeface="Microsoft YaHei UI" panose="020B0503020204020204" charset="-122"/>
                        </a:rPr>
                        <a:t>BT50</a:t>
                      </a:r>
                      <a:endParaRPr lang="en-US" sz="800">
                        <a:solidFill>
                          <a:srgbClr val="211A16"/>
                        </a:solidFill>
                        <a:latin typeface="Microsoft YaHei UI" panose="020B0503020204020204" charset="-122"/>
                      </a:endParaRPr>
                    </a:p>
                  </a:txBody>
                  <a:tcPr marL="0" marR="0" marT="0" marB="0" anchor="b"/>
                </a:tc>
                <a:tc hMerge="1">
                  <a:tcPr marL="0" marR="0" marT="0" marB="0"/>
                </a:tc>
                <a:tc>
                  <a:txBody>
                    <a:bodyPr>
                      <a:spAutoFit/>
                    </a:bodyPr>
                    <a:p>
                      <a:pPr indent="393700"/>
                      <a:r>
                        <a:rPr lang="en-US" sz="800">
                          <a:solidFill>
                            <a:srgbClr val="211A16"/>
                          </a:solidFill>
                          <a:latin typeface="Microsoft YaHei UI" panose="020B0503020204020204" charset="-122"/>
                        </a:rPr>
                        <a:t>BT50</a:t>
                      </a:r>
                      <a:endParaRPr lang="en-US" sz="800">
                        <a:solidFill>
                          <a:srgbClr val="211A16"/>
                        </a:solidFill>
                        <a:latin typeface="Microsoft YaHei UI" panose="020B0503020204020204" charset="-122"/>
                      </a:endParaRPr>
                    </a:p>
                  </a:txBody>
                  <a:tcPr marL="0" marR="0" marT="0" marB="0" anchor="b"/>
                </a:tc>
              </a:tr>
              <a:tr h="161544">
                <a:tc>
                  <a:txBody>
                    <a:bodyPr>
                      <a:spAutoFit/>
                    </a:bodyPr>
                    <a:p>
                      <a:pPr indent="139700"/>
                      <a:r>
                        <a:rPr lang="en-US" sz="800">
                          <a:solidFill>
                            <a:srgbClr val="211A16"/>
                          </a:solidFill>
                          <a:latin typeface="Microsoft YaHei UI" panose="020B0503020204020204" charset="-122"/>
                        </a:rPr>
                        <a:t>Transfer method</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393700" algn="just"/>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r>
                        <a:rPr lang="en-US" sz="600">
                          <a:solidFill>
                            <a:srgbClr val="211A16"/>
                          </a:solidFill>
                          <a:latin typeface="Microsoft YaHei UI" panose="020B0503020204020204" charset="-122"/>
                        </a:rPr>
                        <a:t>Belt drive/Direct drive</a:t>
                      </a:r>
                      <a:endParaRPr lang="en-US" sz="600">
                        <a:solidFill>
                          <a:srgbClr val="211A16"/>
                        </a:solidFill>
                        <a:latin typeface="Microsoft YaHei UI" panose="020B0503020204020204" charset="-122"/>
                      </a:endParaRPr>
                    </a:p>
                  </a:txBody>
                  <a:tcPr marL="0" marR="0" marT="0" marB="0" anchor="b"/>
                </a:tc>
                <a:tc gridSpan="3">
                  <a:txBody>
                    <a:bodyPr>
                      <a:spAutoFit/>
                    </a:bodyPr>
                    <a:p>
                      <a:pPr indent="0" algn="ctr"/>
                      <a:r>
                        <a:rPr lang="en-US" sz="600">
                          <a:solidFill>
                            <a:srgbClr val="211A16"/>
                          </a:solidFill>
                          <a:latin typeface="Microsoft YaHei UI" panose="020B0503020204020204" charset="-122"/>
                        </a:rPr>
                        <a:t>Belt drive</a:t>
                      </a:r>
                      <a:endParaRPr lang="en-US" sz="600">
                        <a:solidFill>
                          <a:srgbClr val="211A16"/>
                        </a:solidFill>
                        <a:latin typeface="Microsoft YaHei UI" panose="020B0503020204020204" charset="-122"/>
                      </a:endParaRPr>
                    </a:p>
                  </a:txBody>
                  <a:tcPr marL="0" marR="0" marT="0" marB="0" anchor="b"/>
                </a:tc>
                <a:tc hMerge="1">
                  <a:tcPr marL="0" marR="0" marT="0" marB="0"/>
                </a:tc>
                <a:tc hMerge="1">
                  <a:tcPr marL="0" marR="0" marT="0" marB="0"/>
                </a:tc>
              </a:tr>
              <a:tr h="161544">
                <a:tc gridSpan="6">
                  <a:txBody>
                    <a:bodyPr>
                      <a:spAutoFit/>
                    </a:bodyPr>
                    <a:p>
                      <a:pPr indent="139700"/>
                      <a:r>
                        <a:rPr lang="en-US" sz="800">
                          <a:solidFill>
                            <a:srgbClr val="211A16"/>
                          </a:solidFill>
                          <a:latin typeface="Microsoft YaHei UI" panose="020B0503020204020204" charset="-122"/>
                        </a:rPr>
                        <a:t>Feed</a:t>
                      </a:r>
                      <a:endParaRPr lang="en-US" sz="800">
                        <a:solidFill>
                          <a:srgbClr val="211A16"/>
                        </a:solidFill>
                        <a:latin typeface="Microsoft YaHei UI" panose="020B0503020204020204" charset="-122"/>
                      </a:endParaRPr>
                    </a:p>
                  </a:txBody>
                  <a:tcPr marL="0" marR="0" marT="0" marB="0">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r h="158496">
                <a:tc>
                  <a:txBody>
                    <a:bodyPr>
                      <a:spAutoFit/>
                    </a:bodyPr>
                    <a:p>
                      <a:pPr indent="139700"/>
                      <a:r>
                        <a:rPr lang="en-US" sz="800">
                          <a:solidFill>
                            <a:srgbClr val="211A16"/>
                          </a:solidFill>
                          <a:latin typeface="Microsoft YaHei UI" panose="020B0503020204020204" charset="-122"/>
                        </a:rPr>
                        <a:t>Three-axis cutting feed</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mm/min</a:t>
                      </a:r>
                      <a:endParaRPr lang="en-US" sz="800">
                        <a:solidFill>
                          <a:srgbClr val="211A16"/>
                        </a:solidFill>
                        <a:latin typeface="Microsoft YaHei UI" panose="020B0503020204020204" charset="-122"/>
                      </a:endParaRPr>
                    </a:p>
                  </a:txBody>
                  <a:tcPr marL="0" marR="0" marT="0" marB="0" anchor="b">
                    <a:solidFill>
                      <a:srgbClr val="D1D5D6"/>
                    </a:solidFill>
                  </a:tcPr>
                </a:tc>
                <a:tc gridSpan="4">
                  <a:txBody>
                    <a:bodyPr>
                      <a:spAutoFit/>
                    </a:bodyPr>
                    <a:p>
                      <a:pPr indent="0" algn="ctr"/>
                      <a:r>
                        <a:rPr lang="en-US" sz="800">
                          <a:solidFill>
                            <a:srgbClr val="211A16"/>
                          </a:solidFill>
                          <a:latin typeface="Microsoft YaHei UI" panose="020B0503020204020204" charset="-122"/>
                        </a:rPr>
                        <a:t>1-10000</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r>
              <a:tr h="161544">
                <a:tc>
                  <a:txBody>
                    <a:bodyPr>
                      <a:spAutoFit/>
                    </a:bodyPr>
                    <a:p>
                      <a:pPr indent="139700"/>
                      <a:r>
                        <a:rPr lang="en-US" sz="800">
                          <a:solidFill>
                            <a:srgbClr val="211A16"/>
                          </a:solidFill>
                          <a:latin typeface="Microsoft YaHei UI" panose="020B0503020204020204" charset="-122"/>
                        </a:rPr>
                        <a:t>Three-axis rapid feed</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88900" algn="just"/>
                      <a:r>
                        <a:rPr lang="en-US" sz="800">
                          <a:solidFill>
                            <a:srgbClr val="211A16"/>
                          </a:solidFill>
                          <a:latin typeface="Microsoft YaHei UI" panose="020B0503020204020204" charset="-122"/>
                        </a:rPr>
                        <a:t>m/min</a:t>
                      </a:r>
                      <a:endParaRPr lang="en-US" sz="800">
                        <a:solidFill>
                          <a:srgbClr val="211A16"/>
                        </a:solidFill>
                        <a:latin typeface="Microsoft YaHei UI" panose="020B0503020204020204" charset="-122"/>
                      </a:endParaRPr>
                    </a:p>
                  </a:txBody>
                  <a:tcPr marL="0" marR="0" marT="0" marB="0">
                    <a:solidFill>
                      <a:srgbClr val="D1D5D6"/>
                    </a:solidFill>
                  </a:tcPr>
                </a:tc>
                <a:tc gridSpan="2">
                  <a:txBody>
                    <a:bodyPr>
                      <a:spAutoFit/>
                    </a:bodyPr>
                    <a:p>
                      <a:pPr indent="0" algn="ctr"/>
                      <a:r>
                        <a:rPr lang="en-US" sz="800">
                          <a:solidFill>
                            <a:srgbClr val="211A16"/>
                          </a:solidFill>
                          <a:latin typeface="Microsoft YaHei UI" panose="020B0503020204020204" charset="-122"/>
                        </a:rPr>
                        <a:t>36x36x36</a:t>
                      </a:r>
                      <a:endParaRPr lang="en-US" sz="800">
                        <a:solidFill>
                          <a:srgbClr val="211A16"/>
                        </a:solidFill>
                        <a:latin typeface="Microsoft YaHei UI" panose="020B0503020204020204" charset="-122"/>
                      </a:endParaRPr>
                    </a:p>
                  </a:txBody>
                  <a:tcPr marL="0" marR="0" marT="0" marB="0"/>
                </a:tc>
                <a:tc hMerge="1">
                  <a:tcPr marL="0" marR="0" marT="0" marB="0"/>
                </a:tc>
                <a:tc gridSpan="2">
                  <a:txBody>
                    <a:bodyPr>
                      <a:spAutoFit/>
                    </a:bodyPr>
                    <a:p>
                      <a:pPr indent="0" algn="ctr"/>
                      <a:r>
                        <a:rPr lang="en-US" sz="800">
                          <a:solidFill>
                            <a:srgbClr val="211A16"/>
                          </a:solidFill>
                          <a:latin typeface="Microsoft YaHei UI" panose="020B0503020204020204" charset="-122"/>
                        </a:rPr>
                        <a:t>24x24x24</a:t>
                      </a:r>
                      <a:endParaRPr lang="en-US" sz="800">
                        <a:solidFill>
                          <a:srgbClr val="211A16"/>
                        </a:solidFill>
                        <a:latin typeface="Microsoft YaHei UI" panose="020B0503020204020204" charset="-122"/>
                      </a:endParaRPr>
                    </a:p>
                  </a:txBody>
                  <a:tcPr marL="0" marR="0" marT="0" marB="0"/>
                </a:tc>
                <a:tc hMerge="1">
                  <a:tcPr marL="0" marR="0" marT="0" marB="0"/>
                </a:tc>
              </a:tr>
              <a:tr h="158496">
                <a:tc>
                  <a:txBody>
                    <a:bodyPr>
                      <a:spAutoFit/>
                    </a:bodyPr>
                    <a:p>
                      <a:pPr indent="139700"/>
                      <a:r>
                        <a:rPr lang="en-US" sz="800">
                          <a:solidFill>
                            <a:srgbClr val="211A16"/>
                          </a:solidFill>
                          <a:latin typeface="Microsoft YaHei UI" panose="020B0503020204020204" charset="-122"/>
                        </a:rPr>
                        <a:t>Precision</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endParaRPr sz="800"/>
                    </a:p>
                  </a:txBody>
                  <a:tcPr marL="0" marR="0" marT="0" marB="0">
                    <a:solidFill>
                      <a:srgbClr val="D1D5D6"/>
                    </a:solidFill>
                  </a:tcPr>
                </a:tc>
                <a:tc>
                  <a:txBody>
                    <a:bodyPr>
                      <a:spAutoFit/>
                    </a:bodyPr>
                    <a:p>
                      <a:endParaRPr sz="800"/>
                    </a:p>
                  </a:txBody>
                  <a:tcPr marL="0" marR="0" marT="0" marB="0">
                    <a:solidFill>
                      <a:srgbClr val="D1D5D6"/>
                    </a:solidFill>
                  </a:tcPr>
                </a:tc>
                <a:tc gridSpan="2">
                  <a:txBody>
                    <a:bodyPr>
                      <a:spAutoFit/>
                    </a:bodyPr>
                    <a:p>
                      <a:pPr indent="0" algn="ctr"/>
                      <a:r>
                        <a:rPr lang="en-US" sz="800">
                          <a:solidFill>
                            <a:srgbClr val="211A16"/>
                          </a:solidFill>
                          <a:latin typeface="Microsoft YaHei UI" panose="020B0503020204020204" charset="-122"/>
                        </a:rPr>
                        <a:t>GB/T20957.4-2007</a:t>
                      </a:r>
                      <a:endParaRPr lang="en-US" sz="800">
                        <a:solidFill>
                          <a:srgbClr val="211A16"/>
                        </a:solidFill>
                        <a:latin typeface="Microsoft YaHei UI" panose="020B0503020204020204" charset="-122"/>
                      </a:endParaRPr>
                    </a:p>
                  </a:txBody>
                  <a:tcPr marL="0" marR="0" marT="0" marB="0">
                    <a:solidFill>
                      <a:srgbClr val="D1D5D6"/>
                    </a:solidFill>
                  </a:tcPr>
                </a:tc>
                <a:tc hMerge="1">
                  <a:tcPr marL="0" marR="0" marT="0" marB="0"/>
                </a:tc>
                <a:tc>
                  <a:txBody>
                    <a:bodyPr>
                      <a:spAutoFit/>
                    </a:bodyPr>
                    <a:p>
                      <a:endParaRPr sz="800"/>
                    </a:p>
                  </a:txBody>
                  <a:tcPr marL="0" marR="0" marT="0" marB="0">
                    <a:solidFill>
                      <a:srgbClr val="D1D5D6"/>
                    </a:solidFill>
                  </a:tcPr>
                </a:tc>
              </a:tr>
              <a:tr h="161544">
                <a:tc>
                  <a:txBody>
                    <a:bodyPr>
                      <a:spAutoFit/>
                    </a:bodyPr>
                    <a:p>
                      <a:pPr indent="139700"/>
                      <a:r>
                        <a:rPr lang="en-US" sz="650">
                          <a:solidFill>
                            <a:srgbClr val="211A16"/>
                          </a:solidFill>
                          <a:latin typeface="Microsoft YaHei UI" panose="020B0503020204020204" charset="-122"/>
                        </a:rPr>
                        <a:t>Positioning precision (X/Y/Z)</a:t>
                      </a:r>
                      <a:endParaRPr lang="en-US" sz="65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6670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114300"/>
                      <a:r>
                        <a:rPr lang="en-US" sz="650">
                          <a:solidFill>
                            <a:srgbClr val="211A16"/>
                          </a:solidFill>
                          <a:latin typeface="Microsoft YaHei UI" panose="020B0503020204020204" charset="-122"/>
                        </a:rPr>
                        <a:t>0.008/0.006/0.006</a:t>
                      </a:r>
                      <a:endParaRPr lang="en-US" sz="650">
                        <a:solidFill>
                          <a:srgbClr val="211A16"/>
                        </a:solidFill>
                        <a:latin typeface="Microsoft YaHei UI" panose="020B0503020204020204" charset="-122"/>
                      </a:endParaRPr>
                    </a:p>
                  </a:txBody>
                  <a:tcPr marL="0" marR="0" marT="0" marB="0" anchor="b"/>
                </a:tc>
                <a:tc>
                  <a:txBody>
                    <a:bodyPr>
                      <a:spAutoFit/>
                    </a:bodyPr>
                    <a:p>
                      <a:pPr indent="114300"/>
                      <a:r>
                        <a:rPr lang="en-US" sz="650">
                          <a:solidFill>
                            <a:srgbClr val="211A16"/>
                          </a:solidFill>
                          <a:latin typeface="Microsoft YaHei UI" panose="020B0503020204020204" charset="-122"/>
                        </a:rPr>
                        <a:t>0.008/0.006/0.006</a:t>
                      </a:r>
                      <a:endParaRPr lang="en-US" sz="650">
                        <a:solidFill>
                          <a:srgbClr val="211A16"/>
                        </a:solidFill>
                        <a:latin typeface="Microsoft YaHei UI" panose="020B0503020204020204" charset="-122"/>
                      </a:endParaRPr>
                    </a:p>
                  </a:txBody>
                  <a:tcPr marL="0" marR="0" marT="0" marB="0" anchor="b"/>
                </a:tc>
                <a:tc>
                  <a:txBody>
                    <a:bodyPr>
                      <a:spAutoFit/>
                    </a:bodyPr>
                    <a:p>
                      <a:pPr indent="139700"/>
                      <a:r>
                        <a:rPr lang="en-US" sz="650">
                          <a:solidFill>
                            <a:srgbClr val="211A16"/>
                          </a:solidFill>
                          <a:latin typeface="Microsoft YaHei UI" panose="020B0503020204020204" charset="-122"/>
                        </a:rPr>
                        <a:t>0.010/0.007/0.007</a:t>
                      </a:r>
                      <a:endParaRPr lang="en-US" sz="650">
                        <a:solidFill>
                          <a:srgbClr val="211A16"/>
                        </a:solidFill>
                        <a:latin typeface="Microsoft YaHei UI" panose="020B0503020204020204" charset="-122"/>
                      </a:endParaRPr>
                    </a:p>
                  </a:txBody>
                  <a:tcPr marL="0" marR="0" marT="0" marB="0" anchor="b"/>
                </a:tc>
                <a:tc>
                  <a:txBody>
                    <a:bodyPr>
                      <a:spAutoFit/>
                    </a:bodyPr>
                    <a:p>
                      <a:pPr indent="101600"/>
                      <a:r>
                        <a:rPr lang="en-US" sz="650">
                          <a:solidFill>
                            <a:srgbClr val="211A16"/>
                          </a:solidFill>
                          <a:latin typeface="Microsoft YaHei UI" panose="020B0503020204020204" charset="-122"/>
                        </a:rPr>
                        <a:t>0.015/0.010/0.010</a:t>
                      </a:r>
                      <a:endParaRPr lang="en-US" sz="650">
                        <a:solidFill>
                          <a:srgbClr val="211A16"/>
                        </a:solidFill>
                        <a:latin typeface="Microsoft YaHei UI" panose="020B0503020204020204" charset="-122"/>
                      </a:endParaRPr>
                    </a:p>
                  </a:txBody>
                  <a:tcPr marL="0" marR="0" marT="0" marB="0" anchor="b"/>
                </a:tc>
              </a:tr>
              <a:tr h="161544">
                <a:tc>
                  <a:txBody>
                    <a:bodyPr>
                      <a:spAutoFit/>
                    </a:bodyPr>
                    <a:p>
                      <a:pPr indent="139700"/>
                      <a:r>
                        <a:rPr lang="en-US" sz="800">
                          <a:solidFill>
                            <a:srgbClr val="211A16"/>
                          </a:solidFill>
                          <a:latin typeface="Microsoft YaHei UI" panose="020B0503020204020204" charset="-122"/>
                        </a:rPr>
                        <a:t>Repeatability (X/Y/Z)</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26670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114300"/>
                      <a:r>
                        <a:rPr lang="en-US" sz="650">
                          <a:solidFill>
                            <a:srgbClr val="211A16"/>
                          </a:solidFill>
                          <a:latin typeface="Microsoft YaHei UI" panose="020B0503020204020204" charset="-122"/>
                        </a:rPr>
                        <a:t>0.005/0.004/0.004</a:t>
                      </a:r>
                      <a:endParaRPr lang="en-US" sz="650">
                        <a:solidFill>
                          <a:srgbClr val="211A16"/>
                        </a:solidFill>
                        <a:latin typeface="Microsoft YaHei UI" panose="020B0503020204020204" charset="-122"/>
                      </a:endParaRPr>
                    </a:p>
                  </a:txBody>
                  <a:tcPr marL="0" marR="0" marT="0" marB="0"/>
                </a:tc>
                <a:tc>
                  <a:txBody>
                    <a:bodyPr>
                      <a:spAutoFit/>
                    </a:bodyPr>
                    <a:p>
                      <a:pPr indent="114300"/>
                      <a:r>
                        <a:rPr lang="en-US" sz="650">
                          <a:solidFill>
                            <a:srgbClr val="211A16"/>
                          </a:solidFill>
                          <a:latin typeface="Microsoft YaHei UI" panose="020B0503020204020204" charset="-122"/>
                        </a:rPr>
                        <a:t>0.005/0.004/0.004</a:t>
                      </a:r>
                      <a:endParaRPr lang="en-US" sz="650">
                        <a:solidFill>
                          <a:srgbClr val="211A16"/>
                        </a:solidFill>
                        <a:latin typeface="Microsoft YaHei UI" panose="020B0503020204020204" charset="-122"/>
                      </a:endParaRPr>
                    </a:p>
                  </a:txBody>
                  <a:tcPr marL="0" marR="0" marT="0" marB="0"/>
                </a:tc>
                <a:tc>
                  <a:txBody>
                    <a:bodyPr>
                      <a:spAutoFit/>
                    </a:bodyPr>
                    <a:p>
                      <a:pPr indent="139700"/>
                      <a:r>
                        <a:rPr lang="en-US" sz="650">
                          <a:solidFill>
                            <a:srgbClr val="211A16"/>
                          </a:solidFill>
                          <a:latin typeface="Microsoft YaHei UI" panose="020B0503020204020204" charset="-122"/>
                        </a:rPr>
                        <a:t>0.006/0.004/0.004</a:t>
                      </a:r>
                      <a:endParaRPr lang="en-US" sz="650">
                        <a:solidFill>
                          <a:srgbClr val="211A16"/>
                        </a:solidFill>
                        <a:latin typeface="Microsoft YaHei UI" panose="020B0503020204020204" charset="-122"/>
                      </a:endParaRPr>
                    </a:p>
                  </a:txBody>
                  <a:tcPr marL="0" marR="0" marT="0" marB="0"/>
                </a:tc>
                <a:tc>
                  <a:txBody>
                    <a:bodyPr>
                      <a:spAutoFit/>
                    </a:bodyPr>
                    <a:p>
                      <a:pPr indent="101600"/>
                      <a:r>
                        <a:rPr lang="en-US" sz="650">
                          <a:solidFill>
                            <a:srgbClr val="211A16"/>
                          </a:solidFill>
                          <a:latin typeface="Microsoft YaHei UI" panose="020B0503020204020204" charset="-122"/>
                        </a:rPr>
                        <a:t>0.010/0.008/0.008</a:t>
                      </a:r>
                      <a:endParaRPr lang="en-US" sz="650">
                        <a:solidFill>
                          <a:srgbClr val="211A16"/>
                        </a:solidFill>
                        <a:latin typeface="Microsoft YaHei UI" panose="020B0503020204020204" charset="-122"/>
                      </a:endParaRPr>
                    </a:p>
                  </a:txBody>
                  <a:tcPr marL="0" marR="0" marT="0" marB="0"/>
                </a:tc>
              </a:tr>
              <a:tr h="158496">
                <a:tc gridSpan="6">
                  <a:txBody>
                    <a:bodyPr>
                      <a:spAutoFit/>
                    </a:bodyPr>
                    <a:p>
                      <a:pPr indent="139700"/>
                      <a:r>
                        <a:rPr lang="en-US" sz="800">
                          <a:solidFill>
                            <a:srgbClr val="211A16"/>
                          </a:solidFill>
                          <a:latin typeface="Microsoft YaHei UI" panose="020B0503020204020204" charset="-122"/>
                        </a:rPr>
                        <a:t>Tool changing system</a:t>
                      </a:r>
                      <a:endParaRPr lang="en-US" sz="800">
                        <a:solidFill>
                          <a:srgbClr val="211A16"/>
                        </a:solidFill>
                        <a:latin typeface="Microsoft YaHei UI"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r h="161544">
                <a:tc>
                  <a:txBody>
                    <a:bodyPr>
                      <a:spAutoFit/>
                    </a:bodyPr>
                    <a:p>
                      <a:pPr indent="139700"/>
                      <a:r>
                        <a:rPr lang="en-US" sz="800">
                          <a:solidFill>
                            <a:srgbClr val="211A16"/>
                          </a:solidFill>
                          <a:latin typeface="Microsoft YaHei UI" panose="020B0503020204020204" charset="-122"/>
                        </a:rPr>
                        <a:t>Total number of tools</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66700" algn="just"/>
                      <a:r>
                        <a:rPr lang="en-US" sz="800">
                          <a:solidFill>
                            <a:srgbClr val="211A16"/>
                          </a:solidFill>
                          <a:latin typeface="Microsoft YaHei UI" panose="020B0503020204020204" charset="-122"/>
                        </a:rPr>
                        <a:t>pcs</a:t>
                      </a:r>
                      <a:endParaRPr lang="en-US" sz="800">
                        <a:solidFill>
                          <a:srgbClr val="211A16"/>
                        </a:solidFill>
                        <a:latin typeface="Microsoft YaHei UI" panose="020B0503020204020204" charset="-122"/>
                      </a:endParaRPr>
                    </a:p>
                  </a:txBody>
                  <a:tcPr marL="0" marR="0" marT="0" marB="0" anchor="b">
                    <a:solidFill>
                      <a:srgbClr val="D1D5D6"/>
                    </a:solidFill>
                  </a:tcPr>
                </a:tc>
                <a:tc gridSpan="4">
                  <a:txBody>
                    <a:bodyPr>
                      <a:spAutoFit/>
                    </a:bodyPr>
                    <a:p>
                      <a:pPr indent="0" algn="ctr"/>
                      <a:r>
                        <a:rPr lang="en-US" sz="800">
                          <a:solidFill>
                            <a:srgbClr val="211A16"/>
                          </a:solidFill>
                          <a:latin typeface="Microsoft YaHei UI" panose="020B0503020204020204" charset="-122"/>
                        </a:rPr>
                        <a:t>24</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r>
              <a:tr h="158496">
                <a:tc>
                  <a:txBody>
                    <a:bodyPr>
                      <a:spAutoFit/>
                    </a:bodyPr>
                    <a:p>
                      <a:pPr indent="139700"/>
                      <a:r>
                        <a:rPr lang="en-US" sz="800">
                          <a:solidFill>
                            <a:srgbClr val="211A16"/>
                          </a:solidFill>
                          <a:latin typeface="Microsoft YaHei UI" panose="020B0503020204020204" charset="-122"/>
                        </a:rPr>
                        <a:t>Max tool weight</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342900" algn="just"/>
                      <a:r>
                        <a:rPr lang="en-US" sz="800">
                          <a:solidFill>
                            <a:srgbClr val="211A16"/>
                          </a:solidFill>
                          <a:latin typeface="Microsoft YaHei UI" panose="020B0503020204020204" charset="-122"/>
                        </a:rPr>
                        <a:t>kg</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0" algn="ctr"/>
                      <a:r>
                        <a:rPr lang="en-US" sz="800">
                          <a:solidFill>
                            <a:srgbClr val="211A16"/>
                          </a:solidFill>
                          <a:latin typeface="Microsoft YaHei UI" panose="020B0503020204020204" charset="-122"/>
                        </a:rPr>
                        <a:t>7</a:t>
                      </a:r>
                      <a:endParaRPr lang="en-US" sz="800">
                        <a:solidFill>
                          <a:srgbClr val="211A16"/>
                        </a:solidFill>
                        <a:latin typeface="Microsoft YaHei UI" panose="020B0503020204020204" charset="-122"/>
                      </a:endParaRPr>
                    </a:p>
                  </a:txBody>
                  <a:tcPr marL="0" marR="0" marT="0" marB="0"/>
                </a:tc>
                <a:tc gridSpan="3">
                  <a:txBody>
                    <a:bodyPr>
                      <a:spAutoFit/>
                    </a:bodyPr>
                    <a:p>
                      <a:pPr indent="0" algn="ctr"/>
                      <a:r>
                        <a:rPr lang="en-US" sz="800">
                          <a:solidFill>
                            <a:srgbClr val="211A16"/>
                          </a:solidFill>
                          <a:latin typeface="Microsoft YaHei UI" panose="020B0503020204020204" charset="-122"/>
                        </a:rPr>
                        <a:t>18</a:t>
                      </a:r>
                      <a:endParaRPr lang="en-US" sz="800">
                        <a:solidFill>
                          <a:srgbClr val="211A16"/>
                        </a:solidFill>
                        <a:latin typeface="Microsoft YaHei UI" panose="020B0503020204020204" charset="-122"/>
                      </a:endParaRPr>
                    </a:p>
                  </a:txBody>
                  <a:tcPr marL="0" marR="0" marT="0" marB="0"/>
                </a:tc>
                <a:tc hMerge="1">
                  <a:tcPr marL="0" marR="0" marT="0" marB="0"/>
                </a:tc>
                <a:tc hMerge="1">
                  <a:tcPr marL="0" marR="0" marT="0" marB="0"/>
                </a:tc>
              </a:tr>
              <a:tr h="161544">
                <a:tc>
                  <a:txBody>
                    <a:bodyPr>
                      <a:spAutoFit/>
                    </a:bodyPr>
                    <a:p>
                      <a:pPr indent="139700"/>
                      <a:r>
                        <a:rPr lang="en-US" sz="800">
                          <a:solidFill>
                            <a:srgbClr val="211A16"/>
                          </a:solidFill>
                          <a:latin typeface="Microsoft YaHei UI" panose="020B0503020204020204" charset="-122"/>
                        </a:rPr>
                        <a:t>Max tool length</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6670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4">
                  <a:txBody>
                    <a:bodyPr>
                      <a:spAutoFit/>
                    </a:bodyPr>
                    <a:p>
                      <a:pPr indent="0" algn="ctr"/>
                      <a:r>
                        <a:rPr lang="en-US" sz="800">
                          <a:solidFill>
                            <a:srgbClr val="211A16"/>
                          </a:solidFill>
                          <a:latin typeface="Microsoft YaHei UI" panose="020B0503020204020204" charset="-122"/>
                        </a:rPr>
                        <a:t>300</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r>
              <a:tr h="161544">
                <a:tc>
                  <a:txBody>
                    <a:bodyPr>
                      <a:spAutoFit/>
                    </a:bodyPr>
                    <a:p>
                      <a:pPr indent="139700"/>
                      <a:r>
                        <a:rPr lang="en-US" sz="500">
                          <a:solidFill>
                            <a:srgbClr val="211A16"/>
                          </a:solidFill>
                          <a:latin typeface="Microsoft YaHei UI" panose="020B0503020204020204" charset="-122"/>
                        </a:rPr>
                        <a:t>Max tool diameter(Full tool/adjacent empty tool)</a:t>
                      </a:r>
                      <a:endParaRPr lang="en-US" sz="5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6670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ctr"/>
                      <a:r>
                        <a:rPr lang="en-US" sz="800">
                          <a:solidFill>
                            <a:srgbClr val="211A16"/>
                          </a:solidFill>
                          <a:latin typeface="Microsoft YaHei UI" panose="020B0503020204020204" charset="-122"/>
                        </a:rPr>
                        <a:t>80/150</a:t>
                      </a:r>
                      <a:endParaRPr lang="en-US" sz="800">
                        <a:solidFill>
                          <a:srgbClr val="211A16"/>
                        </a:solidFill>
                        <a:latin typeface="Microsoft YaHei UI" panose="020B0503020204020204" charset="-122"/>
                      </a:endParaRPr>
                    </a:p>
                  </a:txBody>
                  <a:tcPr marL="0" marR="0" marT="0" marB="0" anchor="b"/>
                </a:tc>
                <a:tc gridSpan="3">
                  <a:txBody>
                    <a:bodyPr>
                      <a:spAutoFit/>
                    </a:bodyPr>
                    <a:p>
                      <a:pPr indent="0" algn="ctr"/>
                      <a:r>
                        <a:rPr lang="en-US" sz="800">
                          <a:solidFill>
                            <a:srgbClr val="211A16"/>
                          </a:solidFill>
                          <a:latin typeface="Microsoft YaHei UI" panose="020B0503020204020204" charset="-122"/>
                        </a:rPr>
                        <a:t>110/200</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r>
              <a:tr h="158496">
                <a:tc>
                  <a:txBody>
                    <a:bodyPr>
                      <a:spAutoFit/>
                    </a:bodyPr>
                    <a:p>
                      <a:pPr indent="139700"/>
                      <a:r>
                        <a:rPr lang="en-US" sz="800">
                          <a:solidFill>
                            <a:srgbClr val="211A16"/>
                          </a:solidFill>
                          <a:latin typeface="Microsoft YaHei UI" panose="020B0503020204020204" charset="-122"/>
                        </a:rPr>
                        <a:t>Tool magazine form</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393700" algn="just"/>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solidFill>
                      <a:srgbClr val="D1D5D6"/>
                    </a:solidFill>
                  </a:tcPr>
                </a:tc>
                <a:tc gridSpan="4">
                  <a:txBody>
                    <a:bodyPr>
                      <a:spAutoFit/>
                    </a:bodyPr>
                    <a:p>
                      <a:pPr indent="0" algn="ctr"/>
                      <a:r>
                        <a:rPr lang="en-US" sz="800">
                          <a:solidFill>
                            <a:srgbClr val="211A16"/>
                          </a:solidFill>
                          <a:latin typeface="Microsoft YaHei UI" panose="020B0503020204020204" charset="-122"/>
                        </a:rPr>
                        <a:t>Disc(standard)</a:t>
                      </a:r>
                      <a:endParaRPr lang="en-US" sz="800">
                        <a:solidFill>
                          <a:srgbClr val="211A16"/>
                        </a:solidFill>
                        <a:latin typeface="Microsoft YaHei UI" panose="020B0503020204020204" charset="-122"/>
                      </a:endParaRPr>
                    </a:p>
                  </a:txBody>
                  <a:tcPr marL="0" marR="0" marT="0" marB="0"/>
                </a:tc>
                <a:tc hMerge="1">
                  <a:tcPr marL="0" marR="0" marT="0" marB="0"/>
                </a:tc>
                <a:tc hMerge="1">
                  <a:tcPr marL="0" marR="0" marT="0" marB="0"/>
                </a:tc>
                <a:tc hMerge="1">
                  <a:tcPr marL="0" marR="0" marT="0" marB="0"/>
                </a:tc>
              </a:tr>
              <a:tr h="161544">
                <a:tc gridSpan="6">
                  <a:txBody>
                    <a:bodyPr>
                      <a:spAutoFit/>
                    </a:bodyPr>
                    <a:p>
                      <a:pPr indent="139700"/>
                      <a:r>
                        <a:rPr lang="en-US" sz="800">
                          <a:solidFill>
                            <a:srgbClr val="211A16"/>
                          </a:solidFill>
                          <a:latin typeface="Microsoft YaHei UI" panose="020B0503020204020204" charset="-122"/>
                        </a:rPr>
                        <a:t>CNC system</a:t>
                      </a:r>
                      <a:endParaRPr lang="en-US" sz="800">
                        <a:solidFill>
                          <a:srgbClr val="211A16"/>
                        </a:solidFill>
                        <a:latin typeface="Microsoft YaHei UI"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r h="158496">
                <a:tc>
                  <a:txBody>
                    <a:bodyPr>
                      <a:spAutoFit/>
                    </a:bodyPr>
                    <a:p>
                      <a:pPr indent="139700"/>
                      <a:r>
                        <a:rPr lang="en-US" sz="800">
                          <a:solidFill>
                            <a:srgbClr val="211A16"/>
                          </a:solidFill>
                          <a:latin typeface="Microsoft YaHei UI" panose="020B0503020204020204" charset="-122"/>
                        </a:rPr>
                        <a:t>Control System</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393700" algn="just"/>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solidFill>
                      <a:srgbClr val="D1D5D6"/>
                    </a:solidFill>
                  </a:tcPr>
                </a:tc>
                <a:tc gridSpan="4">
                  <a:txBody>
                    <a:bodyPr>
                      <a:spAutoFit/>
                    </a:bodyPr>
                    <a:p>
                      <a:pPr marL="1068705" indent="0"/>
                      <a:r>
                        <a:rPr lang="en-US" sz="800">
                          <a:solidFill>
                            <a:srgbClr val="211A16"/>
                          </a:solidFill>
                          <a:latin typeface="Microsoft YaHei UI" panose="020B0503020204020204" charset="-122"/>
                        </a:rPr>
                        <a:t>FANUC 0I-MF plus(5) (Mitsubishi M80A/M80B)</a:t>
                      </a:r>
                      <a:endParaRPr lang="en-US" sz="800">
                        <a:solidFill>
                          <a:srgbClr val="211A16"/>
                        </a:solidFill>
                        <a:latin typeface="Microsoft YaHei UI" panose="020B0503020204020204" charset="-122"/>
                      </a:endParaRPr>
                    </a:p>
                  </a:txBody>
                  <a:tcPr marL="0" marR="0" marT="0" marB="0"/>
                </a:tc>
                <a:tc hMerge="1">
                  <a:tcPr marL="0" marR="0" marT="0" marB="0"/>
                </a:tc>
                <a:tc hMerge="1">
                  <a:tcPr marL="0" marR="0" marT="0" marB="0"/>
                </a:tc>
                <a:tc hMerge="1">
                  <a:tcPr marL="0" marR="0" marT="0" marB="0"/>
                </a:tc>
              </a:tr>
              <a:tr h="161544">
                <a:tc>
                  <a:txBody>
                    <a:bodyPr>
                      <a:spAutoFit/>
                    </a:bodyPr>
                    <a:p>
                      <a:pPr indent="139700"/>
                      <a:r>
                        <a:rPr lang="en-US" sz="800">
                          <a:solidFill>
                            <a:srgbClr val="211A16"/>
                          </a:solidFill>
                          <a:latin typeface="Microsoft YaHei UI" panose="020B0503020204020204" charset="-122"/>
                        </a:rPr>
                        <a:t>Spindle motor power</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393700" algn="just"/>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ctr"/>
                      <a:r>
                        <a:rPr lang="en-US" sz="800">
                          <a:solidFill>
                            <a:srgbClr val="211A16"/>
                          </a:solidFill>
                          <a:latin typeface="Microsoft YaHei UI" panose="020B0503020204020204" charset="-122"/>
                        </a:rPr>
                        <a:t>11/18.5</a:t>
                      </a:r>
                      <a:endParaRPr lang="en-US" sz="800">
                        <a:solidFill>
                          <a:srgbClr val="211A16"/>
                        </a:solidFill>
                        <a:latin typeface="Microsoft YaHei UI" panose="020B0503020204020204" charset="-122"/>
                      </a:endParaRPr>
                    </a:p>
                  </a:txBody>
                  <a:tcPr marL="0" marR="0" marT="0" marB="0" anchor="b"/>
                </a:tc>
                <a:tc gridSpan="3">
                  <a:txBody>
                    <a:bodyPr>
                      <a:spAutoFit/>
                    </a:bodyPr>
                    <a:p>
                      <a:pPr indent="0" algn="ctr"/>
                      <a:r>
                        <a:rPr lang="en-US" sz="800">
                          <a:solidFill>
                            <a:srgbClr val="211A16"/>
                          </a:solidFill>
                          <a:latin typeface="Microsoft YaHei UI" panose="020B0503020204020204" charset="-122"/>
                        </a:rPr>
                        <a:t>11/15</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r>
              <a:tr h="158496">
                <a:tc>
                  <a:txBody>
                    <a:bodyPr>
                      <a:spAutoFit/>
                    </a:bodyPr>
                    <a:p>
                      <a:pPr indent="139700"/>
                      <a:r>
                        <a:rPr lang="en-US" sz="800">
                          <a:solidFill>
                            <a:srgbClr val="211A16"/>
                          </a:solidFill>
                          <a:latin typeface="Microsoft YaHei UI" panose="020B0503020204020204" charset="-122"/>
                        </a:rPr>
                        <a:t>Three-axis motor power</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6670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4">
                  <a:txBody>
                    <a:bodyPr>
                      <a:spAutoFit/>
                    </a:bodyPr>
                    <a:p>
                      <a:pPr indent="0" algn="ctr"/>
                      <a:r>
                        <a:rPr lang="en-US" sz="800">
                          <a:solidFill>
                            <a:srgbClr val="211A16"/>
                          </a:solidFill>
                          <a:latin typeface="Microsoft YaHei UI" panose="020B0503020204020204" charset="-122"/>
                        </a:rPr>
                        <a:t>3.0/3.0/3.0</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r>
              <a:tr h="161544">
                <a:tc gridSpan="6">
                  <a:txBody>
                    <a:bodyPr>
                      <a:spAutoFit/>
                    </a:bodyPr>
                    <a:p>
                      <a:pPr indent="139700"/>
                      <a:r>
                        <a:rPr lang="en-US" sz="800">
                          <a:solidFill>
                            <a:srgbClr val="211A16"/>
                          </a:solidFill>
                          <a:latin typeface="Microsoft YaHei UI" panose="020B0503020204020204" charset="-122"/>
                        </a:rPr>
                        <a:t>Others</a:t>
                      </a:r>
                      <a:endParaRPr lang="en-US" sz="800">
                        <a:solidFill>
                          <a:srgbClr val="211A16"/>
                        </a:solidFill>
                        <a:latin typeface="Microsoft YaHei UI" panose="020B0503020204020204" charset="-122"/>
                      </a:endParaRPr>
                    </a:p>
                  </a:txBody>
                  <a:tcPr marL="0" marR="0" marT="0" marB="0">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r h="161544">
                <a:tc>
                  <a:txBody>
                    <a:bodyPr>
                      <a:spAutoFit/>
                    </a:bodyPr>
                    <a:p>
                      <a:pPr indent="139700"/>
                      <a:r>
                        <a:rPr lang="en-US" sz="800">
                          <a:solidFill>
                            <a:srgbClr val="211A16"/>
                          </a:solidFill>
                          <a:latin typeface="Microsoft YaHei UI" panose="020B0503020204020204" charset="-122"/>
                        </a:rPr>
                        <a:t>Required air pressure</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88900" algn="just"/>
                      <a:r>
                        <a:rPr lang="en-US" sz="800">
                          <a:solidFill>
                            <a:srgbClr val="211A16"/>
                          </a:solidFill>
                          <a:latin typeface="Microsoft YaHei UI" panose="020B0503020204020204" charset="-122"/>
                        </a:rPr>
                        <a:t>kgf/cm</a:t>
                      </a:r>
                      <a:r>
                        <a:rPr lang="en-US" sz="550" baseline="30000">
                          <a:solidFill>
                            <a:srgbClr val="211A16"/>
                          </a:solidFill>
                          <a:latin typeface="Times New Roman" panose="02020603050405020304"/>
                        </a:rPr>
                        <a:t>3</a:t>
                      </a:r>
                      <a:endParaRPr lang="en-US" sz="550" baseline="30000">
                        <a:solidFill>
                          <a:srgbClr val="211A16"/>
                        </a:solidFill>
                        <a:latin typeface="Times New Roman" panose="02020603050405020304"/>
                      </a:endParaRPr>
                    </a:p>
                  </a:txBody>
                  <a:tcPr marL="0" marR="0" marT="0" marB="0" anchor="b">
                    <a:solidFill>
                      <a:srgbClr val="D1D5D6"/>
                    </a:solidFill>
                  </a:tcPr>
                </a:tc>
                <a:tc gridSpan="4">
                  <a:txBody>
                    <a:bodyPr>
                      <a:spAutoFit/>
                    </a:bodyPr>
                    <a:p>
                      <a:pPr indent="0" algn="ctr"/>
                      <a:r>
                        <a:rPr lang="en-US" sz="800">
                          <a:solidFill>
                            <a:srgbClr val="211A16"/>
                          </a:solidFill>
                          <a:latin typeface="Microsoft YaHei UI" panose="020B0503020204020204" charset="-122"/>
                        </a:rPr>
                        <a:t>&gt;6</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r>
              <a:tr h="158496">
                <a:tc>
                  <a:txBody>
                    <a:bodyPr>
                      <a:spAutoFit/>
                    </a:bodyPr>
                    <a:p>
                      <a:pPr indent="139700"/>
                      <a:r>
                        <a:rPr lang="en-US" sz="800">
                          <a:solidFill>
                            <a:srgbClr val="211A16"/>
                          </a:solidFill>
                          <a:latin typeface="Microsoft YaHei UI" panose="020B0503020204020204" charset="-122"/>
                        </a:rPr>
                        <a:t>Electricity demand</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28600"/>
                      <a:r>
                        <a:rPr lang="en-US" sz="800">
                          <a:solidFill>
                            <a:srgbClr val="211A16"/>
                          </a:solidFill>
                          <a:latin typeface="Microsoft YaHei UI" panose="020B0503020204020204" charset="-122"/>
                        </a:rPr>
                        <a:t>KVA</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ctr"/>
                      <a:r>
                        <a:rPr lang="en-US" sz="800">
                          <a:solidFill>
                            <a:srgbClr val="211A16"/>
                          </a:solidFill>
                          <a:latin typeface="Microsoft YaHei UI" panose="020B0503020204020204" charset="-122"/>
                        </a:rPr>
                        <a:t>25</a:t>
                      </a:r>
                      <a:endParaRPr lang="en-US" sz="800">
                        <a:solidFill>
                          <a:srgbClr val="211A16"/>
                        </a:solidFill>
                        <a:latin typeface="Microsoft YaHei UI" panose="020B0503020204020204" charset="-122"/>
                      </a:endParaRPr>
                    </a:p>
                  </a:txBody>
                  <a:tcPr marL="0" marR="0" marT="0" marB="0" anchor="b"/>
                </a:tc>
                <a:tc gridSpan="2">
                  <a:txBody>
                    <a:bodyPr>
                      <a:spAutoFit/>
                    </a:bodyPr>
                    <a:p>
                      <a:pPr indent="0" algn="ctr"/>
                      <a:r>
                        <a:rPr lang="en-US" sz="800">
                          <a:solidFill>
                            <a:srgbClr val="211A16"/>
                          </a:solidFill>
                          <a:latin typeface="Microsoft YaHei UI" panose="020B0503020204020204" charset="-122"/>
                        </a:rPr>
                        <a:t>30</a:t>
                      </a:r>
                      <a:endParaRPr lang="en-US" sz="800">
                        <a:solidFill>
                          <a:srgbClr val="211A16"/>
                        </a:solidFill>
                        <a:latin typeface="Microsoft YaHei UI" panose="020B0503020204020204" charset="-122"/>
                      </a:endParaRPr>
                    </a:p>
                  </a:txBody>
                  <a:tcPr marL="0" marR="0" marT="0" marB="0" anchor="b"/>
                </a:tc>
                <a:tc hMerge="1">
                  <a:tcPr marL="0" marR="0" marT="0" marB="0"/>
                </a:tc>
                <a:tc>
                  <a:txBody>
                    <a:bodyPr>
                      <a:spAutoFit/>
                    </a:bodyPr>
                    <a:p>
                      <a:pPr indent="0" algn="ctr"/>
                      <a:r>
                        <a:rPr lang="en-US" sz="1300" baseline="30000">
                          <a:solidFill>
                            <a:srgbClr val="211A16"/>
                          </a:solidFill>
                          <a:latin typeface="Microsoft YaHei UI" panose="020B0503020204020204" charset="-122"/>
                        </a:rPr>
                        <a:t>35</a:t>
                      </a:r>
                      <a:endParaRPr lang="en-US" sz="1300" baseline="30000">
                        <a:solidFill>
                          <a:srgbClr val="211A16"/>
                        </a:solidFill>
                        <a:latin typeface="Microsoft YaHei UI" panose="020B0503020204020204" charset="-122"/>
                      </a:endParaRPr>
                    </a:p>
                  </a:txBody>
                  <a:tcPr marL="0" marR="0" marT="0" marB="0" anchor="b"/>
                </a:tc>
              </a:tr>
              <a:tr h="161544">
                <a:tc>
                  <a:txBody>
                    <a:bodyPr>
                      <a:spAutoFit/>
                    </a:bodyPr>
                    <a:p>
                      <a:pPr indent="139700"/>
                      <a:r>
                        <a:rPr lang="en-US" sz="800">
                          <a:solidFill>
                            <a:srgbClr val="211A16"/>
                          </a:solidFill>
                          <a:latin typeface="Microsoft YaHei UI" panose="020B0503020204020204" charset="-122"/>
                        </a:rPr>
                        <a:t>Net Weight</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342900" algn="just"/>
                      <a:r>
                        <a:rPr lang="en-US" sz="800">
                          <a:solidFill>
                            <a:srgbClr val="211A16"/>
                          </a:solidFill>
                          <a:latin typeface="Microsoft YaHei UI" panose="020B0503020204020204" charset="-122"/>
                        </a:rPr>
                        <a:t>kg</a:t>
                      </a:r>
                      <a:endParaRPr lang="en-US" sz="800">
                        <a:solidFill>
                          <a:srgbClr val="211A16"/>
                        </a:solidFill>
                        <a:latin typeface="Microsoft YaHei UI" panose="020B0503020204020204" charset="-122"/>
                      </a:endParaRPr>
                    </a:p>
                  </a:txBody>
                  <a:tcPr marL="0" marR="0" marT="0" marB="0" anchor="b">
                    <a:solidFill>
                      <a:srgbClr val="D1D5D6"/>
                    </a:solidFill>
                  </a:tcPr>
                </a:tc>
                <a:tc gridSpan="4">
                  <a:txBody>
                    <a:bodyPr>
                      <a:spAutoFit/>
                    </a:bodyPr>
                    <a:p>
                      <a:pPr indent="0" algn="ctr"/>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r>
              <a:tr h="158496">
                <a:tc>
                  <a:txBody>
                    <a:bodyPr>
                      <a:spAutoFit/>
                    </a:bodyPr>
                    <a:p>
                      <a:pPr indent="139700"/>
                      <a:r>
                        <a:rPr lang="en-US" sz="800">
                          <a:solidFill>
                            <a:srgbClr val="211A16"/>
                          </a:solidFill>
                          <a:latin typeface="Microsoft YaHei UI" panose="020B0503020204020204" charset="-122"/>
                        </a:rPr>
                        <a:t>Dimensions(LxWxH)</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26670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114300" algn="just"/>
                      <a:r>
                        <a:rPr lang="en-US" sz="800">
                          <a:solidFill>
                            <a:srgbClr val="211A16"/>
                          </a:solidFill>
                          <a:latin typeface="Microsoft YaHei UI" panose="020B0503020204020204" charset="-122"/>
                        </a:rPr>
                        <a:t>2500x2750x2790</a:t>
                      </a:r>
                      <a:endParaRPr lang="en-US" sz="800">
                        <a:solidFill>
                          <a:srgbClr val="211A16"/>
                        </a:solidFill>
                        <a:latin typeface="Microsoft YaHei UI" panose="020B0503020204020204" charset="-122"/>
                      </a:endParaRPr>
                    </a:p>
                  </a:txBody>
                  <a:tcPr marL="0" marR="0" marT="0" marB="0"/>
                </a:tc>
                <a:tc>
                  <a:txBody>
                    <a:bodyPr>
                      <a:spAutoFit/>
                    </a:bodyPr>
                    <a:p>
                      <a:pPr indent="114300"/>
                      <a:r>
                        <a:rPr lang="en-US" sz="800">
                          <a:solidFill>
                            <a:srgbClr val="211A16"/>
                          </a:solidFill>
                          <a:latin typeface="Microsoft YaHei UI" panose="020B0503020204020204" charset="-122"/>
                        </a:rPr>
                        <a:t>2900x2680x3100</a:t>
                      </a:r>
                      <a:endParaRPr lang="en-US" sz="800">
                        <a:solidFill>
                          <a:srgbClr val="211A16"/>
                        </a:solidFill>
                        <a:latin typeface="Microsoft YaHei UI" panose="020B0503020204020204" charset="-122"/>
                      </a:endParaRPr>
                    </a:p>
                  </a:txBody>
                  <a:tcPr marL="0" marR="0" marT="0" marB="0"/>
                </a:tc>
                <a:tc>
                  <a:txBody>
                    <a:bodyPr>
                      <a:spAutoFit/>
                    </a:bodyPr>
                    <a:p>
                      <a:pPr indent="139700"/>
                      <a:r>
                        <a:rPr lang="en-US" sz="800">
                          <a:solidFill>
                            <a:srgbClr val="211A16"/>
                          </a:solidFill>
                          <a:latin typeface="Microsoft YaHei UI" panose="020B0503020204020204" charset="-122"/>
                        </a:rPr>
                        <a:t>3290x2920x3270</a:t>
                      </a:r>
                      <a:endParaRPr lang="en-US" sz="800">
                        <a:solidFill>
                          <a:srgbClr val="211A16"/>
                        </a:solidFill>
                        <a:latin typeface="Microsoft YaHei UI" panose="020B0503020204020204" charset="-122"/>
                      </a:endParaRPr>
                    </a:p>
                  </a:txBody>
                  <a:tcPr marL="0" marR="0" marT="0" marB="0"/>
                </a:tc>
                <a:tc>
                  <a:txBody>
                    <a:bodyPr>
                      <a:spAutoFit/>
                    </a:bodyPr>
                    <a:p>
                      <a:pPr indent="101600"/>
                      <a:r>
                        <a:rPr lang="en-US" sz="800">
                          <a:solidFill>
                            <a:srgbClr val="211A16"/>
                          </a:solidFill>
                          <a:latin typeface="Microsoft YaHei UI" panose="020B0503020204020204" charset="-122"/>
                        </a:rPr>
                        <a:t>3280x2660x2910</a:t>
                      </a:r>
                      <a:endParaRPr lang="en-US" sz="800">
                        <a:solidFill>
                          <a:srgbClr val="211A16"/>
                        </a:solidFill>
                        <a:latin typeface="Microsoft YaHei UI" panose="020B0503020204020204" charset="-122"/>
                      </a:endParaRPr>
                    </a:p>
                  </a:txBody>
                  <a:tcPr marL="0" marR="0" marT="0" marB="0"/>
                </a:tc>
              </a:tr>
              <a:tr h="167640">
                <a:tc gridSpan="6">
                  <a:txBody>
                    <a:bodyPr>
                      <a:spAutoFit/>
                    </a:bodyPr>
                    <a:p>
                      <a:endParaRPr sz="800"/>
                    </a:p>
                  </a:txBody>
                  <a:tcPr marL="0" marR="0" marT="0" marB="0">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bl>
          </a:graphicData>
        </a:graphic>
      </p:graphicFrame>
      <p:graphicFrame>
        <p:nvGraphicFramePr>
          <p:cNvPr id="5" name="表格 4"/>
          <p:cNvGraphicFramePr>
            <a:graphicFrameLocks noGrp="1"/>
          </p:cNvGraphicFramePr>
          <p:nvPr/>
        </p:nvGraphicFramePr>
        <p:xfrm>
          <a:off x="813816" y="8455152"/>
          <a:ext cx="6275832" cy="813816"/>
        </p:xfrm>
        <a:graphic>
          <a:graphicData uri="http://schemas.openxmlformats.org/drawingml/2006/table">
            <a:tbl>
              <a:tblPr/>
              <a:tblGrid>
                <a:gridCol w="1216152"/>
                <a:gridCol w="1219200"/>
                <a:gridCol w="1444752"/>
                <a:gridCol w="728472"/>
                <a:gridCol w="713232"/>
                <a:gridCol w="954024"/>
              </a:tblGrid>
              <a:tr h="158496">
                <a:tc>
                  <a:txBody>
                    <a:bodyPr>
                      <a:spAutoFit/>
                    </a:bodyPr>
                    <a:p>
                      <a:pPr indent="114300"/>
                      <a:r>
                        <a:rPr lang="en-US" sz="850" b="1">
                          <a:solidFill>
                            <a:srgbClr val="FFFFFF"/>
                          </a:solidFill>
                          <a:latin typeface="Microsoft YaHei UI" panose="020B0503020204020204" charset="-122"/>
                        </a:rPr>
                        <a:t>OPT</a:t>
                      </a:r>
                      <a:endParaRPr lang="en-US" sz="850" b="1">
                        <a:solidFill>
                          <a:srgbClr val="FFFFFF"/>
                        </a:solidFill>
                        <a:latin typeface="Microsoft YaHei UI" panose="020B0503020204020204" charset="-122"/>
                      </a:endParaRPr>
                    </a:p>
                  </a:txBody>
                  <a:tcPr marL="0" marR="0" marT="0" marB="0" anchor="b">
                    <a:solidFill>
                      <a:srgbClr val="EF4758"/>
                    </a:solidFill>
                  </a:tcPr>
                </a:tc>
                <a:tc gridSpan="5">
                  <a:txBody>
                    <a:bodyPr>
                      <a:spAutoFit/>
                    </a:bodyPr>
                    <a:p>
                      <a:pPr marL="1411605" indent="0"/>
                      <a:r>
                        <a:rPr lang="en-US" sz="850" b="1">
                          <a:solidFill>
                            <a:srgbClr val="FFFFFF"/>
                          </a:solidFill>
                          <a:latin typeface="Microsoft YaHei UI" panose="020B0503020204020204" charset="-122"/>
                        </a:rPr>
                        <a:t>Applicable industries</a:t>
                      </a:r>
                      <a:endParaRPr lang="en-US" sz="850" b="1">
                        <a:solidFill>
                          <a:srgbClr val="FFFFFF"/>
                        </a:solidFill>
                        <a:latin typeface="Microsoft YaHei UI" panose="020B0503020204020204" charset="-122"/>
                      </a:endParaRPr>
                    </a:p>
                  </a:txBody>
                  <a:tcPr marL="0" marR="0" marT="0" marB="0" anchor="b">
                    <a:solidFill>
                      <a:srgbClr val="EF4758"/>
                    </a:solidFill>
                  </a:tcPr>
                </a:tc>
                <a:tc hMerge="1">
                  <a:tcPr marL="0" marR="0" marT="0" marB="0"/>
                </a:tc>
                <a:tc hMerge="1">
                  <a:tcPr marL="0" marR="0" marT="0" marB="0"/>
                </a:tc>
                <a:tc hMerge="1">
                  <a:tcPr marL="0" marR="0" marT="0" marB="0"/>
                </a:tc>
                <a:tc hMerge="1">
                  <a:tcPr marL="0" marR="0" marT="0" marB="0"/>
                </a:tc>
              </a:tr>
              <a:tr h="198120">
                <a:tc>
                  <a:txBody>
                    <a:bodyPr>
                      <a:spAutoFit/>
                    </a:bodyPr>
                    <a:p>
                      <a:pPr indent="114300" algn="just"/>
                      <a:r>
                        <a:rPr lang="en-US" sz="600">
                          <a:solidFill>
                            <a:srgbClr val="56595B"/>
                          </a:solidFill>
                          <a:latin typeface="Microsoft YaHei UI" panose="020B0503020204020204" charset="-122"/>
                        </a:rPr>
                        <a:t>◎ Fourth axis</a:t>
                      </a:r>
                      <a:endParaRPr lang="en-US" sz="600">
                        <a:solidFill>
                          <a:srgbClr val="56595B"/>
                        </a:solidFill>
                        <a:latin typeface="Microsoft YaHei UI" panose="020B0503020204020204" charset="-122"/>
                      </a:endParaRPr>
                    </a:p>
                  </a:txBody>
                  <a:tcPr marL="0" marR="0" marT="0" marB="0" anchor="b">
                    <a:solidFill>
                      <a:srgbClr val="D1D5D6"/>
                    </a:solidFill>
                  </a:tcPr>
                </a:tc>
                <a:tc>
                  <a:txBody>
                    <a:bodyPr>
                      <a:spAutoFit/>
                    </a:bodyPr>
                    <a:p>
                      <a:pPr indent="0"/>
                      <a:r>
                        <a:rPr lang="en-US" sz="600">
                          <a:solidFill>
                            <a:srgbClr val="56595B"/>
                          </a:solidFill>
                          <a:latin typeface="Microsoft YaHei UI" panose="020B0503020204020204" charset="-122"/>
                        </a:rPr>
                        <a:t>O Workpiece Measuring Device</a:t>
                      </a:r>
                      <a:endParaRPr lang="en-US" sz="600">
                        <a:solidFill>
                          <a:srgbClr val="56595B"/>
                        </a:solidFill>
                        <a:latin typeface="Microsoft YaHei UI" panose="020B0503020204020204" charset="-122"/>
                      </a:endParaRPr>
                    </a:p>
                  </a:txBody>
                  <a:tcPr marL="0" marR="0" marT="0" marB="0" anchor="b">
                    <a:solidFill>
                      <a:srgbClr val="D1D5D6"/>
                    </a:solidFill>
                  </a:tcPr>
                </a:tc>
                <a:tc>
                  <a:txBody>
                    <a:bodyPr>
                      <a:spAutoFit/>
                    </a:bodyPr>
                    <a:p>
                      <a:pPr indent="101600"/>
                      <a:r>
                        <a:rPr lang="en-US" sz="600">
                          <a:solidFill>
                            <a:srgbClr val="56595B"/>
                          </a:solidFill>
                          <a:latin typeface="Microsoft YaHei UI" panose="020B0503020204020204" charset="-122"/>
                        </a:rPr>
                        <a:t>©Optical scale                    c</a:t>
                      </a:r>
                      <a:endParaRPr lang="en-US" sz="600">
                        <a:solidFill>
                          <a:srgbClr val="56595B"/>
                        </a:solidFill>
                        <a:latin typeface="Microsoft YaHei UI" panose="020B0503020204020204" charset="-122"/>
                      </a:endParaRPr>
                    </a:p>
                  </a:txBody>
                  <a:tcPr marL="0" marR="0" marT="0" marB="0" anchor="b">
                    <a:solidFill>
                      <a:srgbClr val="D1D5D6"/>
                    </a:solidFill>
                  </a:tcPr>
                </a:tc>
                <a:tc>
                  <a:txBody>
                    <a:bodyPr>
                      <a:spAutoFit/>
                    </a:bodyPr>
                    <a:p>
                      <a:pPr indent="0"/>
                      <a:r>
                        <a:rPr lang="zh-CN" sz="600" i="1">
                          <a:solidFill>
                            <a:srgbClr val="56595B"/>
                          </a:solidFill>
                          <a:latin typeface="Microsoft YaHei UI" panose="020B0503020204020204" charset="-122"/>
                          <a:ea typeface="Microsoft YaHei UI" panose="020B0503020204020204" charset="-122"/>
                        </a:rPr>
                        <a:t>〉</a:t>
                      </a:r>
                      <a:r>
                        <a:rPr lang="en-US" sz="600">
                          <a:solidFill>
                            <a:srgbClr val="56595B"/>
                          </a:solidFill>
                          <a:latin typeface="Microsoft YaHei UI" panose="020B0503020204020204" charset="-122"/>
                        </a:rPr>
                        <a:t>Mold</a:t>
                      </a:r>
                      <a:endParaRPr lang="en-US" sz="600">
                        <a:solidFill>
                          <a:srgbClr val="56595B"/>
                        </a:solidFill>
                        <a:latin typeface="Microsoft YaHei UI" panose="020B0503020204020204" charset="-122"/>
                      </a:endParaRPr>
                    </a:p>
                  </a:txBody>
                  <a:tcPr marL="0" marR="0" marT="0" marB="0" anchor="b">
                    <a:solidFill>
                      <a:srgbClr val="D1D5D6"/>
                    </a:solidFill>
                  </a:tcPr>
                </a:tc>
                <a:tc>
                  <a:txBody>
                    <a:bodyPr>
                      <a:spAutoFit/>
                    </a:bodyPr>
                    <a:p>
                      <a:pPr indent="101600"/>
                      <a:r>
                        <a:rPr lang="en-US" sz="600">
                          <a:solidFill>
                            <a:srgbClr val="56595B"/>
                          </a:solidFill>
                          <a:latin typeface="Microsoft YaHei UI" panose="020B0503020204020204" charset="-122"/>
                        </a:rPr>
                        <a:t>O Electronic</a:t>
                      </a:r>
                      <a:endParaRPr lang="en-US" sz="600">
                        <a:solidFill>
                          <a:srgbClr val="56595B"/>
                        </a:solidFill>
                        <a:latin typeface="Microsoft YaHei UI" panose="020B0503020204020204" charset="-122"/>
                      </a:endParaRPr>
                    </a:p>
                  </a:txBody>
                  <a:tcPr marL="0" marR="0" marT="0" marB="0" anchor="b">
                    <a:solidFill>
                      <a:srgbClr val="D1D5D6"/>
                    </a:solidFill>
                  </a:tcPr>
                </a:tc>
                <a:tc>
                  <a:txBody>
                    <a:bodyPr>
                      <a:spAutoFit/>
                    </a:bodyPr>
                    <a:p>
                      <a:pPr indent="88900"/>
                      <a:r>
                        <a:rPr lang="en-US" sz="600">
                          <a:solidFill>
                            <a:srgbClr val="56595B"/>
                          </a:solidFill>
                          <a:latin typeface="Microsoft YaHei UI" panose="020B0503020204020204" charset="-122"/>
                        </a:rPr>
                        <a:t>O Aerospace</a:t>
                      </a:r>
                      <a:endParaRPr lang="en-US" sz="600">
                        <a:solidFill>
                          <a:srgbClr val="56595B"/>
                        </a:solidFill>
                        <a:latin typeface="Microsoft YaHei UI" panose="020B0503020204020204" charset="-122"/>
                      </a:endParaRPr>
                    </a:p>
                  </a:txBody>
                  <a:tcPr marL="0" marR="0" marT="0" marB="0" anchor="b">
                    <a:solidFill>
                      <a:srgbClr val="D1D5D6"/>
                    </a:solidFill>
                  </a:tcPr>
                </a:tc>
              </a:tr>
              <a:tr h="0">
                <a:tc>
                  <a:txBody>
                    <a:bodyPr>
                      <a:spAutoFit/>
                    </a:bodyPr>
                    <a:p>
                      <a:pPr indent="114300" algn="just"/>
                      <a:r>
                        <a:rPr lang="en-US" sz="600">
                          <a:solidFill>
                            <a:srgbClr val="56595B"/>
                          </a:solidFill>
                          <a:latin typeface="Microsoft YaHei UI" panose="020B0503020204020204" charset="-122"/>
                        </a:rPr>
                        <a:t>◎ Fifth axis</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0"/>
                      <a:r>
                        <a:rPr lang="en-US" sz="600">
                          <a:solidFill>
                            <a:srgbClr val="56595B"/>
                          </a:solidFill>
                          <a:latin typeface="Microsoft YaHei UI" panose="020B0503020204020204" charset="-122"/>
                        </a:rPr>
                        <a:t>oTool Measuring Device</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101600"/>
                      <a:r>
                        <a:rPr lang="en-US" sz="600">
                          <a:solidFill>
                            <a:srgbClr val="56595B"/>
                          </a:solidFill>
                          <a:latin typeface="Microsoft YaHei UI" panose="020B0503020204020204" charset="-122"/>
                        </a:rPr>
                        <a:t>◎ 112000/15000rpm spindle     c</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0"/>
                      <a:r>
                        <a:rPr lang="en-US" sz="600">
                          <a:solidFill>
                            <a:srgbClr val="56595B"/>
                          </a:solidFill>
                          <a:latin typeface="Microsoft YaHei UI" panose="020B0503020204020204" charset="-122"/>
                        </a:rPr>
                        <a:t>Transportation</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101600"/>
                      <a:r>
                        <a:rPr lang="en-US" sz="600">
                          <a:solidFill>
                            <a:srgbClr val="56595B"/>
                          </a:solidFill>
                          <a:latin typeface="Microsoft YaHei UI" panose="020B0503020204020204" charset="-122"/>
                        </a:rPr>
                        <a:t>O Education</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88900"/>
                      <a:r>
                        <a:rPr lang="en-US" sz="600">
                          <a:solidFill>
                            <a:srgbClr val="56595B"/>
                          </a:solidFill>
                          <a:latin typeface="Microsoft YaHei UI" panose="020B0503020204020204" charset="-122"/>
                        </a:rPr>
                        <a:t>◎ Medical</a:t>
                      </a:r>
                      <a:endParaRPr lang="en-US" sz="600">
                        <a:solidFill>
                          <a:srgbClr val="56595B"/>
                        </a:solidFill>
                        <a:latin typeface="Microsoft YaHei UI" panose="020B0503020204020204" charset="-122"/>
                      </a:endParaRPr>
                    </a:p>
                  </a:txBody>
                  <a:tcPr marL="0" marR="0" marT="0" marB="0">
                    <a:solidFill>
                      <a:srgbClr val="D1D5D6"/>
                    </a:solidFill>
                  </a:tcPr>
                </a:tc>
              </a:tr>
              <a:tr h="0">
                <a:tc>
                  <a:txBody>
                    <a:bodyPr>
                      <a:spAutoFit/>
                    </a:bodyPr>
                    <a:p>
                      <a:pPr indent="114300" algn="just"/>
                      <a:r>
                        <a:rPr lang="en-US" sz="600">
                          <a:solidFill>
                            <a:srgbClr val="56595B"/>
                          </a:solidFill>
                          <a:latin typeface="Microsoft YaHei UI" panose="020B0503020204020204" charset="-122"/>
                        </a:rPr>
                        <a:t>◎ CTS(coolant through spindle)</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0"/>
                      <a:r>
                        <a:rPr lang="en-US" sz="600">
                          <a:solidFill>
                            <a:srgbClr val="56595B"/>
                          </a:solidFill>
                          <a:latin typeface="Microsoft YaHei UI" panose="020B0503020204020204" charset="-122"/>
                        </a:rPr>
                        <a:t>©Chip removal machine</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101600"/>
                      <a:r>
                        <a:rPr lang="en-US" sz="600">
                          <a:solidFill>
                            <a:srgbClr val="56595B"/>
                          </a:solidFill>
                          <a:latin typeface="Microsoft YaHei UI" panose="020B0503020204020204" charset="-122"/>
                        </a:rPr>
                        <a:t>◎ 30/32T tool magazine         c</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0"/>
                      <a:r>
                        <a:rPr lang="en-US" sz="600">
                          <a:solidFill>
                            <a:srgbClr val="56595B"/>
                          </a:solidFill>
                          <a:latin typeface="Microsoft YaHei UI" panose="020B0503020204020204" charset="-122"/>
                        </a:rPr>
                        <a:t>Communication</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101600"/>
                      <a:r>
                        <a:rPr lang="en-US" sz="600">
                          <a:solidFill>
                            <a:srgbClr val="56595B"/>
                          </a:solidFill>
                          <a:latin typeface="Microsoft YaHei UI" panose="020B0503020204020204" charset="-122"/>
                        </a:rPr>
                        <a:t>O Automation</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88900"/>
                      <a:r>
                        <a:rPr lang="en-US" sz="600">
                          <a:solidFill>
                            <a:srgbClr val="56595B"/>
                          </a:solidFill>
                          <a:latin typeface="Microsoft YaHei UI" panose="020B0503020204020204" charset="-122"/>
                        </a:rPr>
                        <a:t>◎ Machine made</a:t>
                      </a:r>
                      <a:endParaRPr lang="en-US" sz="600">
                        <a:solidFill>
                          <a:srgbClr val="56595B"/>
                        </a:solidFill>
                        <a:latin typeface="Microsoft YaHei UI" panose="020B0503020204020204" charset="-122"/>
                      </a:endParaRPr>
                    </a:p>
                  </a:txBody>
                  <a:tcPr marL="0" marR="0" marT="0" marB="0">
                    <a:solidFill>
                      <a:srgbClr val="D1D5D6"/>
                    </a:solidFill>
                  </a:tcPr>
                </a:tc>
              </a:tr>
              <a:tr h="234696">
                <a:tc>
                  <a:txBody>
                    <a:bodyPr>
                      <a:spAutoFit/>
                    </a:bodyPr>
                    <a:p>
                      <a:pPr marL="192405" indent="-101600">
                        <a:lnSpc>
                          <a:spcPts val="745"/>
                        </a:lnSpc>
                      </a:pPr>
                      <a:r>
                        <a:rPr lang="en-US" sz="600">
                          <a:solidFill>
                            <a:srgbClr val="56595B"/>
                          </a:solidFill>
                          <a:latin typeface="Microsoft YaHei UI" panose="020B0503020204020204" charset="-122"/>
                        </a:rPr>
                        <a:t>O Automatic tool setting instrument</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0"/>
                      <a:r>
                        <a:rPr lang="en-US" sz="600">
                          <a:solidFill>
                            <a:srgbClr val="56595B"/>
                          </a:solidFill>
                          <a:latin typeface="Microsoft YaHei UI" panose="020B0503020204020204" charset="-122"/>
                        </a:rPr>
                        <a:t>◎ Oil-water separation device</a:t>
                      </a:r>
                      <a:endParaRPr lang="en-US" sz="600">
                        <a:solidFill>
                          <a:srgbClr val="56595B"/>
                        </a:solidFill>
                        <a:latin typeface="Microsoft YaHei UI" panose="020B0503020204020204" charset="-122"/>
                      </a:endParaRPr>
                    </a:p>
                  </a:txBody>
                  <a:tcPr marL="0" marR="0" marT="0" marB="0">
                    <a:solidFill>
                      <a:srgbClr val="D1D5D6"/>
                    </a:solidFill>
                  </a:tcPr>
                </a:tc>
                <a:tc gridSpan="2">
                  <a:txBody>
                    <a:bodyPr>
                      <a:spAutoFit/>
                    </a:bodyPr>
                    <a:p>
                      <a:pPr indent="101600"/>
                      <a:r>
                        <a:rPr lang="en-US" sz="600">
                          <a:solidFill>
                            <a:srgbClr val="56595B"/>
                          </a:solidFill>
                          <a:latin typeface="Microsoft YaHei UI" panose="020B0503020204020204" charset="-122"/>
                        </a:rPr>
                        <a:t>©Column heightening 200mm o Foood</a:t>
                      </a:r>
                      <a:endParaRPr lang="en-US" sz="600">
                        <a:solidFill>
                          <a:srgbClr val="56595B"/>
                        </a:solidFill>
                        <a:latin typeface="Microsoft YaHei UI" panose="020B0503020204020204" charset="-122"/>
                      </a:endParaRPr>
                    </a:p>
                  </a:txBody>
                  <a:tcPr marL="0" marR="0" marT="0" marB="0">
                    <a:solidFill>
                      <a:srgbClr val="D1D5D6"/>
                    </a:solidFill>
                  </a:tcPr>
                </a:tc>
                <a:tc hMerge="1">
                  <a:tcPr marL="0" marR="0" marT="0" marB="0"/>
                </a:tc>
                <a:tc>
                  <a:txBody>
                    <a:bodyPr>
                      <a:spAutoFit/>
                    </a:bodyPr>
                    <a:p>
                      <a:pPr indent="101600"/>
                      <a:r>
                        <a:rPr lang="en-US" sz="600">
                          <a:solidFill>
                            <a:srgbClr val="56595B"/>
                          </a:solidFill>
                          <a:latin typeface="Microsoft YaHei UI" panose="020B0503020204020204" charset="-122"/>
                        </a:rPr>
                        <a:t>O Apparel</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88900"/>
                      <a:r>
                        <a:rPr lang="en-US" sz="600">
                          <a:solidFill>
                            <a:srgbClr val="56595B"/>
                          </a:solidFill>
                          <a:latin typeface="Microsoft YaHei UI" panose="020B0503020204020204" charset="-122"/>
                        </a:rPr>
                        <a:t>O Optics</a:t>
                      </a:r>
                      <a:endParaRPr lang="en-US" sz="600">
                        <a:solidFill>
                          <a:srgbClr val="56595B"/>
                        </a:solidFill>
                        <a:latin typeface="Microsoft YaHei UI" panose="020B0503020204020204" charset="-122"/>
                      </a:endParaRPr>
                    </a:p>
                  </a:txBody>
                  <a:tcPr marL="0" marR="0" marT="0" marB="0">
                    <a:solidFill>
                      <a:srgbClr val="D1D5D6"/>
                    </a:solidFill>
                  </a:tcPr>
                </a:tc>
              </a:tr>
            </a:tbl>
          </a:graphicData>
        </a:graphic>
      </p:graphicFrame>
      <p:sp>
        <p:nvSpPr>
          <p:cNvPr id="7" name="矩形 6"/>
          <p:cNvSpPr/>
          <p:nvPr/>
        </p:nvSpPr>
        <p:spPr>
          <a:xfrm>
            <a:off x="8357616" y="2526792"/>
            <a:ext cx="5373624" cy="365760"/>
          </a:xfrm>
          <a:prstGeom prst="rect">
            <a:avLst/>
          </a:prstGeom>
          <a:solidFill>
            <a:srgbClr val="FFFFFF"/>
          </a:solidFill>
        </p:spPr>
        <p:txBody>
          <a:bodyPr lIns="0" tIns="0" rIns="0" bIns="0">
            <a:noAutofit/>
          </a:bodyPr>
          <a:p>
            <a:pPr indent="127000">
              <a:spcAft>
                <a:spcPts val="140"/>
              </a:spcAft>
            </a:pPr>
            <a:r>
              <a:rPr lang="en-US" sz="850" b="1">
                <a:solidFill>
                  <a:srgbClr val="211A16"/>
                </a:solidFill>
                <a:latin typeface="Microsoft YaHei UI" panose="020B0503020204020204" charset="-122"/>
              </a:rPr>
              <a:t>ITEM                          I           VH-1680           I            VH-1890</a:t>
            </a:r>
            <a:endParaRPr lang="en-US" sz="850" b="1">
              <a:solidFill>
                <a:srgbClr val="211A16"/>
              </a:solidFill>
              <a:latin typeface="Microsoft YaHei UI" panose="020B0503020204020204" charset="-122"/>
            </a:endParaRPr>
          </a:p>
          <a:p>
            <a:pPr indent="127000"/>
            <a:r>
              <a:rPr lang="en-US" sz="800">
                <a:solidFill>
                  <a:srgbClr val="211A16"/>
                </a:solidFill>
                <a:latin typeface="Microsoft YaHei UI" panose="020B0503020204020204" charset="-122"/>
              </a:rPr>
              <a:t>Travel</a:t>
            </a:r>
            <a:endParaRPr lang="en-US" sz="800">
              <a:solidFill>
                <a:srgbClr val="211A16"/>
              </a:solidFill>
              <a:latin typeface="Microsoft YaHei UI" panose="020B0503020204020204" charset="-122"/>
            </a:endParaRPr>
          </a:p>
        </p:txBody>
      </p:sp>
      <p:graphicFrame>
        <p:nvGraphicFramePr>
          <p:cNvPr id="8" name="表格 7"/>
          <p:cNvGraphicFramePr>
            <a:graphicFrameLocks noGrp="1"/>
          </p:cNvGraphicFramePr>
          <p:nvPr/>
        </p:nvGraphicFramePr>
        <p:xfrm>
          <a:off x="8241792" y="2932176"/>
          <a:ext cx="6269736" cy="5276088"/>
        </p:xfrm>
        <a:graphic>
          <a:graphicData uri="http://schemas.openxmlformats.org/drawingml/2006/table">
            <a:tbl>
              <a:tblPr/>
              <a:tblGrid>
                <a:gridCol w="1575816"/>
                <a:gridCol w="579120"/>
                <a:gridCol w="2045208"/>
                <a:gridCol w="2069592"/>
              </a:tblGrid>
              <a:tr h="140208">
                <a:tc>
                  <a:txBody>
                    <a:bodyPr>
                      <a:spAutoFit/>
                    </a:bodyPr>
                    <a:p>
                      <a:pPr indent="127000"/>
                      <a:r>
                        <a:rPr lang="en-US" sz="800">
                          <a:solidFill>
                            <a:srgbClr val="211A16"/>
                          </a:solidFill>
                          <a:latin typeface="Microsoft YaHei UI" panose="020B0503020204020204" charset="-122"/>
                        </a:rPr>
                        <a:t>X.Y.Z axis travel</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26670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0" algn="ctr"/>
                      <a:r>
                        <a:rPr lang="en-US" sz="800">
                          <a:solidFill>
                            <a:srgbClr val="211A16"/>
                          </a:solidFill>
                          <a:latin typeface="Microsoft YaHei UI" panose="020B0503020204020204" charset="-122"/>
                        </a:rPr>
                        <a:t>1600/800/800</a:t>
                      </a:r>
                      <a:endParaRPr lang="en-US" sz="800">
                        <a:solidFill>
                          <a:srgbClr val="211A16"/>
                        </a:solidFill>
                        <a:latin typeface="Microsoft YaHei UI" panose="020B0503020204020204" charset="-122"/>
                      </a:endParaRPr>
                    </a:p>
                  </a:txBody>
                  <a:tcPr marL="0" marR="0" marT="0" marB="0"/>
                </a:tc>
                <a:tc>
                  <a:txBody>
                    <a:bodyPr>
                      <a:spAutoFit/>
                    </a:bodyPr>
                    <a:p>
                      <a:pPr indent="0" algn="ctr"/>
                      <a:r>
                        <a:rPr lang="en-US" sz="800">
                          <a:solidFill>
                            <a:srgbClr val="211A16"/>
                          </a:solidFill>
                          <a:latin typeface="Microsoft YaHei UI" panose="020B0503020204020204" charset="-122"/>
                        </a:rPr>
                        <a:t>1800/1000/800</a:t>
                      </a:r>
                      <a:endParaRPr lang="en-US" sz="800">
                        <a:solidFill>
                          <a:srgbClr val="211A16"/>
                        </a:solidFill>
                        <a:latin typeface="Microsoft YaHei UI" panose="020B0503020204020204" charset="-122"/>
                      </a:endParaRPr>
                    </a:p>
                  </a:txBody>
                  <a:tcPr marL="0" marR="0" marT="0" marB="0"/>
                </a:tc>
              </a:tr>
              <a:tr h="161544">
                <a:tc>
                  <a:txBody>
                    <a:bodyPr>
                      <a:spAutoFit/>
                    </a:bodyPr>
                    <a:p>
                      <a:pPr indent="127000"/>
                      <a:r>
                        <a:rPr lang="en-US" sz="550">
                          <a:solidFill>
                            <a:srgbClr val="211A16"/>
                          </a:solidFill>
                          <a:latin typeface="Microsoft YaHei UI" panose="020B0503020204020204" charset="-122"/>
                        </a:rPr>
                        <a:t>Distance from spindle nose to worktable</a:t>
                      </a:r>
                      <a:endParaRPr lang="en-US" sz="55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6670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ctr"/>
                      <a:r>
                        <a:rPr lang="en-US" sz="800">
                          <a:solidFill>
                            <a:srgbClr val="211A16"/>
                          </a:solidFill>
                          <a:latin typeface="Microsoft YaHei UI" panose="020B0503020204020204" charset="-122"/>
                        </a:rPr>
                        <a:t>200-1000</a:t>
                      </a:r>
                      <a:endParaRPr lang="en-US" sz="800">
                        <a:solidFill>
                          <a:srgbClr val="211A16"/>
                        </a:solidFill>
                        <a:latin typeface="Microsoft YaHei UI" panose="020B0503020204020204" charset="-122"/>
                      </a:endParaRPr>
                    </a:p>
                  </a:txBody>
                  <a:tcPr marL="0" marR="0" marT="0" marB="0" anchor="b"/>
                </a:tc>
                <a:tc>
                  <a:txBody>
                    <a:bodyPr>
                      <a:spAutoFit/>
                    </a:bodyPr>
                    <a:p>
                      <a:pPr indent="0" algn="ctr"/>
                      <a:r>
                        <a:rPr lang="en-US" sz="800">
                          <a:solidFill>
                            <a:srgbClr val="211A16"/>
                          </a:solidFill>
                          <a:latin typeface="Microsoft YaHei UI" panose="020B0503020204020204" charset="-122"/>
                        </a:rPr>
                        <a:t>200-1000</a:t>
                      </a:r>
                      <a:endParaRPr lang="en-US" sz="800">
                        <a:solidFill>
                          <a:srgbClr val="211A16"/>
                        </a:solidFill>
                        <a:latin typeface="Microsoft YaHei UI" panose="020B0503020204020204" charset="-122"/>
                      </a:endParaRPr>
                    </a:p>
                  </a:txBody>
                  <a:tcPr marL="0" marR="0" marT="0" marB="0" anchor="b"/>
                </a:tc>
              </a:tr>
              <a:tr h="158496">
                <a:tc>
                  <a:txBody>
                    <a:bodyPr>
                      <a:spAutoFit/>
                    </a:bodyPr>
                    <a:p>
                      <a:pPr indent="127000"/>
                      <a:r>
                        <a:rPr lang="en-US" sz="550">
                          <a:solidFill>
                            <a:srgbClr val="211A16"/>
                          </a:solidFill>
                          <a:latin typeface="Microsoft YaHei UI" panose="020B0503020204020204" charset="-122"/>
                        </a:rPr>
                        <a:t>Distance from spindle center to Z-axis shield</a:t>
                      </a:r>
                      <a:endParaRPr lang="en-US" sz="55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6670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ctr"/>
                      <a:r>
                        <a:rPr lang="en-US" sz="800">
                          <a:solidFill>
                            <a:srgbClr val="211A16"/>
                          </a:solidFill>
                          <a:latin typeface="Microsoft YaHei UI" panose="020B0503020204020204" charset="-122"/>
                        </a:rPr>
                        <a:t>855</a:t>
                      </a:r>
                      <a:endParaRPr lang="en-US" sz="800">
                        <a:solidFill>
                          <a:srgbClr val="211A16"/>
                        </a:solidFill>
                        <a:latin typeface="Microsoft YaHei UI" panose="020B0503020204020204" charset="-122"/>
                      </a:endParaRPr>
                    </a:p>
                  </a:txBody>
                  <a:tcPr marL="0" marR="0" marT="0" marB="0" anchor="b"/>
                </a:tc>
                <a:tc>
                  <a:txBody>
                    <a:bodyPr>
                      <a:spAutoFit/>
                    </a:bodyPr>
                    <a:p>
                      <a:pPr indent="0" algn="ctr"/>
                      <a:r>
                        <a:rPr lang="en-US" sz="800">
                          <a:solidFill>
                            <a:srgbClr val="211A16"/>
                          </a:solidFill>
                          <a:latin typeface="Microsoft YaHei UI" panose="020B0503020204020204" charset="-122"/>
                        </a:rPr>
                        <a:t>930</a:t>
                      </a:r>
                      <a:endParaRPr lang="en-US" sz="800">
                        <a:solidFill>
                          <a:srgbClr val="211A16"/>
                        </a:solidFill>
                        <a:latin typeface="Microsoft YaHei UI" panose="020B0503020204020204" charset="-122"/>
                      </a:endParaRPr>
                    </a:p>
                  </a:txBody>
                  <a:tcPr marL="0" marR="0" marT="0" marB="0" anchor="b"/>
                </a:tc>
              </a:tr>
              <a:tr h="161544">
                <a:tc gridSpan="4">
                  <a:txBody>
                    <a:bodyPr>
                      <a:spAutoFit/>
                    </a:bodyPr>
                    <a:p>
                      <a:pPr indent="127000"/>
                      <a:r>
                        <a:rPr lang="en-US" sz="800">
                          <a:solidFill>
                            <a:srgbClr val="211A16"/>
                          </a:solidFill>
                          <a:latin typeface="Microsoft YaHei UI" panose="020B0503020204020204" charset="-122"/>
                        </a:rPr>
                        <a:t>Workbench</a:t>
                      </a:r>
                      <a:endParaRPr lang="en-US" sz="800">
                        <a:solidFill>
                          <a:srgbClr val="211A16"/>
                        </a:solidFill>
                        <a:latin typeface="Microsoft YaHei UI" panose="020B0503020204020204" charset="-122"/>
                      </a:endParaRPr>
                    </a:p>
                  </a:txBody>
                  <a:tcPr marL="0" marR="0" marT="0" marB="0">
                    <a:solidFill>
                      <a:srgbClr val="D1D5D6"/>
                    </a:solidFill>
                  </a:tcPr>
                </a:tc>
                <a:tc hMerge="1">
                  <a:tcPr marL="0" marR="0" marT="0" marB="0"/>
                </a:tc>
                <a:tc hMerge="1">
                  <a:tcPr marL="0" marR="0" marT="0" marB="0"/>
                </a:tc>
                <a:tc hMerge="1">
                  <a:tcPr marL="0" marR="0" marT="0" marB="0"/>
                </a:tc>
              </a:tr>
              <a:tr h="161544">
                <a:tc>
                  <a:txBody>
                    <a:bodyPr>
                      <a:spAutoFit/>
                    </a:bodyPr>
                    <a:p>
                      <a:pPr indent="127000"/>
                      <a:r>
                        <a:rPr lang="en-US" sz="800">
                          <a:solidFill>
                            <a:srgbClr val="211A16"/>
                          </a:solidFill>
                          <a:latin typeface="Microsoft YaHei UI" panose="020B0503020204020204" charset="-122"/>
                        </a:rPr>
                        <a:t>Workbench size</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6670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ctr"/>
                      <a:r>
                        <a:rPr lang="en-US" sz="800">
                          <a:solidFill>
                            <a:srgbClr val="211A16"/>
                          </a:solidFill>
                          <a:latin typeface="Microsoft YaHei UI" panose="020B0503020204020204" charset="-122"/>
                        </a:rPr>
                        <a:t>1800x800</a:t>
                      </a:r>
                      <a:endParaRPr lang="en-US" sz="800">
                        <a:solidFill>
                          <a:srgbClr val="211A16"/>
                        </a:solidFill>
                        <a:latin typeface="Microsoft YaHei UI" panose="020B0503020204020204" charset="-122"/>
                      </a:endParaRPr>
                    </a:p>
                  </a:txBody>
                  <a:tcPr marL="0" marR="0" marT="0" marB="0" anchor="b"/>
                </a:tc>
                <a:tc>
                  <a:txBody>
                    <a:bodyPr>
                      <a:spAutoFit/>
                    </a:bodyPr>
                    <a:p>
                      <a:pPr indent="0" algn="ctr"/>
                      <a:r>
                        <a:rPr lang="en-US" sz="800">
                          <a:solidFill>
                            <a:srgbClr val="211A16"/>
                          </a:solidFill>
                          <a:latin typeface="Microsoft YaHei UI" panose="020B0503020204020204" charset="-122"/>
                        </a:rPr>
                        <a:t>2000X900</a:t>
                      </a:r>
                      <a:endParaRPr lang="en-US" sz="800">
                        <a:solidFill>
                          <a:srgbClr val="211A16"/>
                        </a:solidFill>
                        <a:latin typeface="Microsoft YaHei UI" panose="020B0503020204020204" charset="-122"/>
                      </a:endParaRPr>
                    </a:p>
                  </a:txBody>
                  <a:tcPr marL="0" marR="0" marT="0" marB="0" anchor="b"/>
                </a:tc>
              </a:tr>
              <a:tr h="158496">
                <a:tc>
                  <a:txBody>
                    <a:bodyPr>
                      <a:spAutoFit/>
                    </a:bodyPr>
                    <a:p>
                      <a:pPr indent="127000"/>
                      <a:r>
                        <a:rPr lang="en-US" sz="800">
                          <a:solidFill>
                            <a:srgbClr val="211A16"/>
                          </a:solidFill>
                          <a:latin typeface="Microsoft YaHei UI" panose="020B0503020204020204" charset="-122"/>
                        </a:rPr>
                        <a:t>T-slot(sizexslot xspace)</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26670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0" algn="ctr"/>
                      <a:r>
                        <a:rPr lang="en-US" sz="800">
                          <a:solidFill>
                            <a:srgbClr val="211A16"/>
                          </a:solidFill>
                          <a:latin typeface="Microsoft YaHei UI" panose="020B0503020204020204" charset="-122"/>
                        </a:rPr>
                        <a:t>22x5x125</a:t>
                      </a:r>
                      <a:endParaRPr lang="en-US" sz="800">
                        <a:solidFill>
                          <a:srgbClr val="211A16"/>
                        </a:solidFill>
                        <a:latin typeface="Microsoft YaHei UI" panose="020B0503020204020204" charset="-122"/>
                      </a:endParaRPr>
                    </a:p>
                  </a:txBody>
                  <a:tcPr marL="0" marR="0" marT="0" marB="0"/>
                </a:tc>
                <a:tc>
                  <a:txBody>
                    <a:bodyPr>
                      <a:spAutoFit/>
                    </a:bodyPr>
                    <a:p>
                      <a:pPr indent="0" algn="ctr"/>
                      <a:r>
                        <a:rPr lang="en-US" sz="800">
                          <a:solidFill>
                            <a:srgbClr val="211A16"/>
                          </a:solidFill>
                          <a:latin typeface="Microsoft YaHei UI" panose="020B0503020204020204" charset="-122"/>
                        </a:rPr>
                        <a:t>22x5x150</a:t>
                      </a:r>
                      <a:endParaRPr lang="en-US" sz="800">
                        <a:solidFill>
                          <a:srgbClr val="211A16"/>
                        </a:solidFill>
                        <a:latin typeface="Microsoft YaHei UI" panose="020B0503020204020204" charset="-122"/>
                      </a:endParaRPr>
                    </a:p>
                  </a:txBody>
                  <a:tcPr marL="0" marR="0" marT="0" marB="0"/>
                </a:tc>
              </a:tr>
              <a:tr h="161544">
                <a:tc>
                  <a:txBody>
                    <a:bodyPr>
                      <a:spAutoFit/>
                    </a:bodyPr>
                    <a:p>
                      <a:pPr indent="127000"/>
                      <a:r>
                        <a:rPr lang="en-US" sz="800">
                          <a:solidFill>
                            <a:srgbClr val="211A16"/>
                          </a:solidFill>
                          <a:latin typeface="Microsoft YaHei UI" panose="020B0503020204020204" charset="-122"/>
                        </a:rPr>
                        <a:t>Maximum load of workbench</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342900" algn="just"/>
                      <a:r>
                        <a:rPr lang="en-US" sz="800">
                          <a:solidFill>
                            <a:srgbClr val="211A16"/>
                          </a:solidFill>
                          <a:latin typeface="Microsoft YaHei UI" panose="020B0503020204020204" charset="-122"/>
                        </a:rPr>
                        <a:t>kg</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ctr"/>
                      <a:r>
                        <a:rPr lang="en-US" sz="800">
                          <a:solidFill>
                            <a:srgbClr val="211A16"/>
                          </a:solidFill>
                          <a:latin typeface="Microsoft YaHei UI" panose="020B0503020204020204" charset="-122"/>
                        </a:rPr>
                        <a:t>1500</a:t>
                      </a:r>
                      <a:endParaRPr lang="en-US" sz="800">
                        <a:solidFill>
                          <a:srgbClr val="211A16"/>
                        </a:solidFill>
                        <a:latin typeface="Microsoft YaHei UI" panose="020B0503020204020204" charset="-122"/>
                      </a:endParaRPr>
                    </a:p>
                  </a:txBody>
                  <a:tcPr marL="0" marR="0" marT="0" marB="0" anchor="b"/>
                </a:tc>
                <a:tc>
                  <a:txBody>
                    <a:bodyPr>
                      <a:spAutoFit/>
                    </a:bodyPr>
                    <a:p>
                      <a:pPr indent="0" algn="ctr"/>
                      <a:r>
                        <a:rPr lang="en-US" sz="800">
                          <a:solidFill>
                            <a:srgbClr val="211A16"/>
                          </a:solidFill>
                          <a:latin typeface="Microsoft YaHei UI" panose="020B0503020204020204" charset="-122"/>
                        </a:rPr>
                        <a:t>2200</a:t>
                      </a:r>
                      <a:endParaRPr lang="en-US" sz="800">
                        <a:solidFill>
                          <a:srgbClr val="211A16"/>
                        </a:solidFill>
                        <a:latin typeface="Microsoft YaHei UI" panose="020B0503020204020204" charset="-122"/>
                      </a:endParaRPr>
                    </a:p>
                  </a:txBody>
                  <a:tcPr marL="0" marR="0" marT="0" marB="0" anchor="b"/>
                </a:tc>
              </a:tr>
              <a:tr h="158496">
                <a:tc gridSpan="4">
                  <a:txBody>
                    <a:bodyPr>
                      <a:spAutoFit/>
                    </a:bodyPr>
                    <a:p>
                      <a:pPr indent="127000"/>
                      <a:r>
                        <a:rPr lang="en-US" sz="800">
                          <a:solidFill>
                            <a:srgbClr val="211A16"/>
                          </a:solidFill>
                          <a:latin typeface="Microsoft YaHei UI" panose="020B0503020204020204" charset="-122"/>
                        </a:rPr>
                        <a:t>Spindle</a:t>
                      </a:r>
                      <a:endParaRPr lang="en-US" sz="800">
                        <a:solidFill>
                          <a:srgbClr val="211A16"/>
                        </a:solidFill>
                        <a:latin typeface="Microsoft YaHei UI"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r>
              <a:tr h="161544">
                <a:tc>
                  <a:txBody>
                    <a:bodyPr>
                      <a:spAutoFit/>
                    </a:bodyPr>
                    <a:p>
                      <a:pPr indent="127000"/>
                      <a:r>
                        <a:rPr lang="en-US" sz="800">
                          <a:solidFill>
                            <a:srgbClr val="211A16"/>
                          </a:solidFill>
                          <a:latin typeface="Microsoft YaHei UI" panose="020B0503020204020204" charset="-122"/>
                        </a:rPr>
                        <a:t>Rotating speed</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66700" algn="just"/>
                      <a:r>
                        <a:rPr lang="en-US" sz="800">
                          <a:solidFill>
                            <a:srgbClr val="211A16"/>
                          </a:solidFill>
                          <a:latin typeface="Microsoft YaHei UI" panose="020B0503020204020204" charset="-122"/>
                        </a:rPr>
                        <a:t>rpm</a:t>
                      </a:r>
                      <a:endParaRPr lang="en-US" sz="800">
                        <a:solidFill>
                          <a:srgbClr val="211A16"/>
                        </a:solidFill>
                        <a:latin typeface="Microsoft YaHei UI" panose="020B0503020204020204" charset="-122"/>
                      </a:endParaRPr>
                    </a:p>
                  </a:txBody>
                  <a:tcPr marL="0" marR="0" marT="0" marB="0" anchor="b">
                    <a:solidFill>
                      <a:srgbClr val="D1D5D6"/>
                    </a:solidFill>
                  </a:tcPr>
                </a:tc>
                <a:tc gridSpan="2">
                  <a:txBody>
                    <a:bodyPr>
                      <a:spAutoFit/>
                    </a:bodyPr>
                    <a:p>
                      <a:pPr indent="0" algn="ctr"/>
                      <a:r>
                        <a:rPr lang="en-US" sz="800">
                          <a:solidFill>
                            <a:srgbClr val="211A16"/>
                          </a:solidFill>
                          <a:latin typeface="Microsoft YaHei UI" panose="020B0503020204020204" charset="-122"/>
                        </a:rPr>
                        <a:t>6000</a:t>
                      </a:r>
                      <a:endParaRPr lang="en-US" sz="800">
                        <a:solidFill>
                          <a:srgbClr val="211A16"/>
                        </a:solidFill>
                        <a:latin typeface="Microsoft YaHei UI" panose="020B0503020204020204" charset="-122"/>
                      </a:endParaRPr>
                    </a:p>
                  </a:txBody>
                  <a:tcPr marL="0" marR="0" marT="0" marB="0" anchor="b"/>
                </a:tc>
                <a:tc hMerge="1">
                  <a:tcPr marL="0" marR="0" marT="0" marB="0"/>
                </a:tc>
              </a:tr>
              <a:tr h="158496">
                <a:tc>
                  <a:txBody>
                    <a:bodyPr>
                      <a:spAutoFit/>
                    </a:bodyPr>
                    <a:p>
                      <a:pPr indent="127000"/>
                      <a:r>
                        <a:rPr lang="en-US" sz="800">
                          <a:solidFill>
                            <a:srgbClr val="211A16"/>
                          </a:solidFill>
                          <a:latin typeface="Microsoft YaHei UI" panose="020B0503020204020204" charset="-122"/>
                        </a:rPr>
                        <a:t>Spindle Spinality</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393700" algn="just"/>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nchor="b">
                    <a:solidFill>
                      <a:srgbClr val="D1D5D6"/>
                    </a:solidFill>
                  </a:tcPr>
                </a:tc>
                <a:tc gridSpan="2">
                  <a:txBody>
                    <a:bodyPr>
                      <a:spAutoFit/>
                    </a:bodyPr>
                    <a:p>
                      <a:pPr indent="0" algn="ctr"/>
                      <a:r>
                        <a:rPr lang="en-US" sz="800">
                          <a:solidFill>
                            <a:srgbClr val="211A16"/>
                          </a:solidFill>
                          <a:latin typeface="Microsoft YaHei UI" panose="020B0503020204020204" charset="-122"/>
                        </a:rPr>
                        <a:t>BT50</a:t>
                      </a:r>
                      <a:endParaRPr lang="en-US" sz="800">
                        <a:solidFill>
                          <a:srgbClr val="211A16"/>
                        </a:solidFill>
                        <a:latin typeface="Microsoft YaHei UI" panose="020B0503020204020204" charset="-122"/>
                      </a:endParaRPr>
                    </a:p>
                  </a:txBody>
                  <a:tcPr marL="0" marR="0" marT="0" marB="0" anchor="b"/>
                </a:tc>
                <a:tc hMerge="1">
                  <a:tcPr marL="0" marR="0" marT="0" marB="0"/>
                </a:tc>
              </a:tr>
              <a:tr h="161544">
                <a:tc>
                  <a:txBody>
                    <a:bodyPr>
                      <a:spAutoFit/>
                    </a:bodyPr>
                    <a:p>
                      <a:pPr indent="127000"/>
                      <a:r>
                        <a:rPr lang="en-US" sz="800">
                          <a:solidFill>
                            <a:srgbClr val="211A16"/>
                          </a:solidFill>
                          <a:latin typeface="Microsoft YaHei UI" panose="020B0503020204020204" charset="-122"/>
                        </a:rPr>
                        <a:t>Transfer Method</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393700" algn="just"/>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solidFill>
                      <a:srgbClr val="D1D5D6"/>
                    </a:solidFill>
                  </a:tcPr>
                </a:tc>
                <a:tc gridSpan="2">
                  <a:txBody>
                    <a:bodyPr>
                      <a:spAutoFit/>
                    </a:bodyPr>
                    <a:p>
                      <a:pPr indent="0" algn="ctr"/>
                      <a:r>
                        <a:rPr lang="en-US" sz="800">
                          <a:solidFill>
                            <a:srgbClr val="211A16"/>
                          </a:solidFill>
                          <a:latin typeface="Microsoft YaHei UI" panose="020B0503020204020204" charset="-122"/>
                        </a:rPr>
                        <a:t>Belt type</a:t>
                      </a:r>
                      <a:endParaRPr lang="en-US" sz="800">
                        <a:solidFill>
                          <a:srgbClr val="211A16"/>
                        </a:solidFill>
                        <a:latin typeface="Microsoft YaHei UI" panose="020B0503020204020204" charset="-122"/>
                      </a:endParaRPr>
                    </a:p>
                  </a:txBody>
                  <a:tcPr marL="0" marR="0" marT="0" marB="0"/>
                </a:tc>
                <a:tc hMerge="1">
                  <a:tcPr marL="0" marR="0" marT="0" marB="0"/>
                </a:tc>
              </a:tr>
              <a:tr h="161544">
                <a:tc gridSpan="4">
                  <a:txBody>
                    <a:bodyPr>
                      <a:spAutoFit/>
                    </a:bodyPr>
                    <a:p>
                      <a:pPr indent="127000"/>
                      <a:r>
                        <a:rPr lang="en-US" sz="800">
                          <a:solidFill>
                            <a:srgbClr val="211A16"/>
                          </a:solidFill>
                          <a:latin typeface="Microsoft YaHei UI" panose="020B0503020204020204" charset="-122"/>
                        </a:rPr>
                        <a:t>Feed</a:t>
                      </a:r>
                      <a:endParaRPr lang="en-US" sz="800">
                        <a:solidFill>
                          <a:srgbClr val="211A16"/>
                        </a:solidFill>
                        <a:latin typeface="Microsoft YaHei UI" panose="020B0503020204020204" charset="-122"/>
                      </a:endParaRPr>
                    </a:p>
                  </a:txBody>
                  <a:tcPr marL="0" marR="0" marT="0" marB="0">
                    <a:solidFill>
                      <a:srgbClr val="D1D5D6"/>
                    </a:solidFill>
                  </a:tcPr>
                </a:tc>
                <a:tc hMerge="1">
                  <a:tcPr marL="0" marR="0" marT="0" marB="0"/>
                </a:tc>
                <a:tc hMerge="1">
                  <a:tcPr marL="0" marR="0" marT="0" marB="0"/>
                </a:tc>
                <a:tc hMerge="1">
                  <a:tcPr marL="0" marR="0" marT="0" marB="0"/>
                </a:tc>
              </a:tr>
              <a:tr h="158496">
                <a:tc>
                  <a:txBody>
                    <a:bodyPr>
                      <a:spAutoFit/>
                    </a:bodyPr>
                    <a:p>
                      <a:pPr indent="127000"/>
                      <a:r>
                        <a:rPr lang="en-US" sz="800">
                          <a:solidFill>
                            <a:srgbClr val="211A16"/>
                          </a:solidFill>
                          <a:latin typeface="Microsoft YaHei UI" panose="020B0503020204020204" charset="-122"/>
                        </a:rPr>
                        <a:t>Three-axis cutting feed</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mm/min</a:t>
                      </a:r>
                      <a:endParaRPr lang="en-US" sz="800">
                        <a:solidFill>
                          <a:srgbClr val="211A16"/>
                        </a:solidFill>
                        <a:latin typeface="Microsoft YaHei UI" panose="020B0503020204020204" charset="-122"/>
                      </a:endParaRPr>
                    </a:p>
                  </a:txBody>
                  <a:tcPr marL="0" marR="0" marT="0" marB="0" anchor="b">
                    <a:solidFill>
                      <a:srgbClr val="D1D5D6"/>
                    </a:solidFill>
                  </a:tcPr>
                </a:tc>
                <a:tc gridSpan="2">
                  <a:txBody>
                    <a:bodyPr>
                      <a:spAutoFit/>
                    </a:bodyPr>
                    <a:p>
                      <a:pPr indent="0" algn="ctr"/>
                      <a:r>
                        <a:rPr lang="en-US" sz="800">
                          <a:solidFill>
                            <a:srgbClr val="211A16"/>
                          </a:solidFill>
                          <a:latin typeface="Microsoft YaHei UI" panose="020B0503020204020204" charset="-122"/>
                        </a:rPr>
                        <a:t>1-10000</a:t>
                      </a:r>
                      <a:endParaRPr lang="en-US" sz="800">
                        <a:solidFill>
                          <a:srgbClr val="211A16"/>
                        </a:solidFill>
                        <a:latin typeface="Microsoft YaHei UI" panose="020B0503020204020204" charset="-122"/>
                      </a:endParaRPr>
                    </a:p>
                  </a:txBody>
                  <a:tcPr marL="0" marR="0" marT="0" marB="0" anchor="b"/>
                </a:tc>
                <a:tc hMerge="1">
                  <a:tcPr marL="0" marR="0" marT="0" marB="0"/>
                </a:tc>
              </a:tr>
              <a:tr h="161544">
                <a:tc>
                  <a:txBody>
                    <a:bodyPr>
                      <a:spAutoFit/>
                    </a:bodyPr>
                    <a:p>
                      <a:pPr indent="127000"/>
                      <a:r>
                        <a:rPr lang="en-US" sz="800">
                          <a:solidFill>
                            <a:srgbClr val="211A16"/>
                          </a:solidFill>
                          <a:latin typeface="Microsoft YaHei UI" panose="020B0503020204020204" charset="-122"/>
                        </a:rPr>
                        <a:t>Three-axis rapid feed</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88900"/>
                      <a:r>
                        <a:rPr lang="en-US" sz="800">
                          <a:solidFill>
                            <a:srgbClr val="211A16"/>
                          </a:solidFill>
                          <a:latin typeface="Microsoft YaHei UI" panose="020B0503020204020204" charset="-122"/>
                        </a:rPr>
                        <a:t>m/min</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0" algn="ctr"/>
                      <a:r>
                        <a:rPr lang="en-US" sz="800">
                          <a:solidFill>
                            <a:srgbClr val="211A16"/>
                          </a:solidFill>
                          <a:latin typeface="Microsoft YaHei UI" panose="020B0503020204020204" charset="-122"/>
                        </a:rPr>
                        <a:t>24x24x24</a:t>
                      </a:r>
                      <a:endParaRPr lang="en-US" sz="800">
                        <a:solidFill>
                          <a:srgbClr val="211A16"/>
                        </a:solidFill>
                        <a:latin typeface="Microsoft YaHei UI" panose="020B0503020204020204" charset="-122"/>
                      </a:endParaRPr>
                    </a:p>
                  </a:txBody>
                  <a:tcPr marL="0" marR="0" marT="0" marB="0"/>
                </a:tc>
                <a:tc>
                  <a:txBody>
                    <a:bodyPr>
                      <a:spAutoFit/>
                    </a:bodyPr>
                    <a:p>
                      <a:pPr indent="0" algn="ctr"/>
                      <a:r>
                        <a:rPr lang="en-US" sz="800">
                          <a:solidFill>
                            <a:srgbClr val="211A16"/>
                          </a:solidFill>
                          <a:latin typeface="Microsoft YaHei UI" panose="020B0503020204020204" charset="-122"/>
                        </a:rPr>
                        <a:t>20x20x20</a:t>
                      </a:r>
                      <a:endParaRPr lang="en-US" sz="800">
                        <a:solidFill>
                          <a:srgbClr val="211A16"/>
                        </a:solidFill>
                        <a:latin typeface="Microsoft YaHei UI" panose="020B0503020204020204" charset="-122"/>
                      </a:endParaRPr>
                    </a:p>
                  </a:txBody>
                  <a:tcPr marL="0" marR="0" marT="0" marB="0"/>
                </a:tc>
              </a:tr>
              <a:tr h="158496">
                <a:tc>
                  <a:txBody>
                    <a:bodyPr>
                      <a:spAutoFit/>
                    </a:bodyPr>
                    <a:p>
                      <a:pPr indent="127000"/>
                      <a:r>
                        <a:rPr lang="en-US" sz="800">
                          <a:solidFill>
                            <a:srgbClr val="211A16"/>
                          </a:solidFill>
                          <a:latin typeface="Microsoft YaHei UI" panose="020B0503020204020204" charset="-122"/>
                        </a:rPr>
                        <a:t>Precision</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endParaRPr sz="800"/>
                    </a:p>
                  </a:txBody>
                  <a:tcPr marL="0" marR="0" marT="0" marB="0">
                    <a:solidFill>
                      <a:srgbClr val="D1D5D6"/>
                    </a:solidFill>
                  </a:tcPr>
                </a:tc>
                <a:tc gridSpan="2">
                  <a:txBody>
                    <a:bodyPr>
                      <a:spAutoFit/>
                    </a:bodyPr>
                    <a:p>
                      <a:pPr indent="0" algn="ctr"/>
                      <a:r>
                        <a:rPr lang="en-US" sz="800">
                          <a:solidFill>
                            <a:srgbClr val="211A16"/>
                          </a:solidFill>
                          <a:latin typeface="Microsoft YaHei UI" panose="020B0503020204020204" charset="-122"/>
                        </a:rPr>
                        <a:t>GB/T20957.4-2007</a:t>
                      </a:r>
                      <a:endParaRPr lang="en-US" sz="800">
                        <a:solidFill>
                          <a:srgbClr val="211A16"/>
                        </a:solidFill>
                        <a:latin typeface="Microsoft YaHei UI" panose="020B0503020204020204" charset="-122"/>
                      </a:endParaRPr>
                    </a:p>
                  </a:txBody>
                  <a:tcPr marL="0" marR="0" marT="0" marB="0">
                    <a:solidFill>
                      <a:srgbClr val="D1D5D6"/>
                    </a:solidFill>
                  </a:tcPr>
                </a:tc>
                <a:tc hMerge="1">
                  <a:tcPr marL="0" marR="0" marT="0" marB="0"/>
                </a:tc>
              </a:tr>
              <a:tr h="161544">
                <a:tc>
                  <a:txBody>
                    <a:bodyPr>
                      <a:spAutoFit/>
                    </a:bodyPr>
                    <a:p>
                      <a:pPr indent="127000"/>
                      <a:r>
                        <a:rPr lang="en-US" sz="650">
                          <a:solidFill>
                            <a:srgbClr val="211A16"/>
                          </a:solidFill>
                          <a:latin typeface="Microsoft YaHei UI" panose="020B0503020204020204" charset="-122"/>
                        </a:rPr>
                        <a:t>Positioning Precision (X/Y/Z)</a:t>
                      </a:r>
                      <a:endParaRPr lang="en-US" sz="65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6670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ctr"/>
                      <a:r>
                        <a:rPr lang="en-US" sz="650">
                          <a:solidFill>
                            <a:srgbClr val="211A16"/>
                          </a:solidFill>
                          <a:latin typeface="Microsoft YaHei UI" panose="020B0503020204020204" charset="-122"/>
                        </a:rPr>
                        <a:t>0.015/0.010/0.010</a:t>
                      </a:r>
                      <a:endParaRPr lang="en-US" sz="650">
                        <a:solidFill>
                          <a:srgbClr val="211A16"/>
                        </a:solidFill>
                        <a:latin typeface="Microsoft YaHei UI" panose="020B0503020204020204" charset="-122"/>
                      </a:endParaRPr>
                    </a:p>
                  </a:txBody>
                  <a:tcPr marL="0" marR="0" marT="0" marB="0" anchor="b"/>
                </a:tc>
                <a:tc>
                  <a:txBody>
                    <a:bodyPr>
                      <a:spAutoFit/>
                    </a:bodyPr>
                    <a:p>
                      <a:pPr indent="0" algn="ctr"/>
                      <a:r>
                        <a:rPr lang="en-US" sz="650">
                          <a:solidFill>
                            <a:srgbClr val="211A16"/>
                          </a:solidFill>
                          <a:latin typeface="Microsoft YaHei UI" panose="020B0503020204020204" charset="-122"/>
                        </a:rPr>
                        <a:t>0.015/0.010/0.010</a:t>
                      </a:r>
                      <a:endParaRPr lang="en-US" sz="650">
                        <a:solidFill>
                          <a:srgbClr val="211A16"/>
                        </a:solidFill>
                        <a:latin typeface="Microsoft YaHei UI" panose="020B0503020204020204" charset="-122"/>
                      </a:endParaRPr>
                    </a:p>
                  </a:txBody>
                  <a:tcPr marL="0" marR="0" marT="0" marB="0" anchor="b"/>
                </a:tc>
              </a:tr>
              <a:tr h="161544">
                <a:tc>
                  <a:txBody>
                    <a:bodyPr>
                      <a:spAutoFit/>
                    </a:bodyPr>
                    <a:p>
                      <a:pPr indent="127000"/>
                      <a:r>
                        <a:rPr lang="en-US" sz="800">
                          <a:solidFill>
                            <a:srgbClr val="211A16"/>
                          </a:solidFill>
                          <a:latin typeface="Microsoft YaHei UI" panose="020B0503020204020204" charset="-122"/>
                        </a:rPr>
                        <a:t>Repeatability (X/Y/Z)</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6670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ctr"/>
                      <a:r>
                        <a:rPr lang="en-US" sz="650">
                          <a:solidFill>
                            <a:srgbClr val="211A16"/>
                          </a:solidFill>
                          <a:latin typeface="Microsoft YaHei UI" panose="020B0503020204020204" charset="-122"/>
                        </a:rPr>
                        <a:t>0.010/0.008/0.008</a:t>
                      </a:r>
                      <a:endParaRPr lang="en-US" sz="650">
                        <a:solidFill>
                          <a:srgbClr val="211A16"/>
                        </a:solidFill>
                        <a:latin typeface="Microsoft YaHei UI" panose="020B0503020204020204" charset="-122"/>
                      </a:endParaRPr>
                    </a:p>
                  </a:txBody>
                  <a:tcPr marL="0" marR="0" marT="0" marB="0" anchor="b"/>
                </a:tc>
                <a:tc>
                  <a:txBody>
                    <a:bodyPr>
                      <a:spAutoFit/>
                    </a:bodyPr>
                    <a:p>
                      <a:pPr indent="0" algn="ctr"/>
                      <a:r>
                        <a:rPr lang="en-US" sz="650">
                          <a:solidFill>
                            <a:srgbClr val="211A16"/>
                          </a:solidFill>
                          <a:latin typeface="Microsoft YaHei UI" panose="020B0503020204020204" charset="-122"/>
                        </a:rPr>
                        <a:t>0.010/0.008/0.008</a:t>
                      </a:r>
                      <a:endParaRPr lang="en-US" sz="650">
                        <a:solidFill>
                          <a:srgbClr val="211A16"/>
                        </a:solidFill>
                        <a:latin typeface="Microsoft YaHei UI" panose="020B0503020204020204" charset="-122"/>
                      </a:endParaRPr>
                    </a:p>
                  </a:txBody>
                  <a:tcPr marL="0" marR="0" marT="0" marB="0" anchor="b"/>
                </a:tc>
              </a:tr>
              <a:tr h="158496">
                <a:tc gridSpan="4">
                  <a:txBody>
                    <a:bodyPr>
                      <a:spAutoFit/>
                    </a:bodyPr>
                    <a:p>
                      <a:pPr indent="127000"/>
                      <a:r>
                        <a:rPr lang="en-US" sz="800">
                          <a:solidFill>
                            <a:srgbClr val="211A16"/>
                          </a:solidFill>
                          <a:latin typeface="Microsoft YaHei UI" panose="020B0503020204020204" charset="-122"/>
                        </a:rPr>
                        <a:t>Tool changing system</a:t>
                      </a:r>
                      <a:endParaRPr lang="en-US" sz="800">
                        <a:solidFill>
                          <a:srgbClr val="211A16"/>
                        </a:solidFill>
                        <a:latin typeface="Microsoft YaHei UI"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r>
              <a:tr h="161544">
                <a:tc>
                  <a:txBody>
                    <a:bodyPr>
                      <a:spAutoFit/>
                    </a:bodyPr>
                    <a:p>
                      <a:pPr indent="127000"/>
                      <a:r>
                        <a:rPr lang="en-US" sz="800">
                          <a:solidFill>
                            <a:srgbClr val="211A16"/>
                          </a:solidFill>
                          <a:latin typeface="Microsoft YaHei UI" panose="020B0503020204020204" charset="-122"/>
                        </a:rPr>
                        <a:t>Total number of tools</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66700" algn="just"/>
                      <a:r>
                        <a:rPr lang="en-US" sz="800">
                          <a:solidFill>
                            <a:srgbClr val="211A16"/>
                          </a:solidFill>
                          <a:latin typeface="Microsoft YaHei UI" panose="020B0503020204020204" charset="-122"/>
                        </a:rPr>
                        <a:t>pcs</a:t>
                      </a:r>
                      <a:endParaRPr lang="en-US" sz="800">
                        <a:solidFill>
                          <a:srgbClr val="211A16"/>
                        </a:solidFill>
                        <a:latin typeface="Microsoft YaHei UI" panose="020B0503020204020204" charset="-122"/>
                      </a:endParaRPr>
                    </a:p>
                  </a:txBody>
                  <a:tcPr marL="0" marR="0" marT="0" marB="0" anchor="b">
                    <a:solidFill>
                      <a:srgbClr val="D1D5D6"/>
                    </a:solidFill>
                  </a:tcPr>
                </a:tc>
                <a:tc gridSpan="2">
                  <a:txBody>
                    <a:bodyPr>
                      <a:spAutoFit/>
                    </a:bodyPr>
                    <a:p>
                      <a:pPr indent="0" algn="ctr"/>
                      <a:r>
                        <a:rPr lang="en-US" sz="800">
                          <a:solidFill>
                            <a:srgbClr val="211A16"/>
                          </a:solidFill>
                          <a:latin typeface="Microsoft YaHei UI" panose="020B0503020204020204" charset="-122"/>
                        </a:rPr>
                        <a:t>24</a:t>
                      </a:r>
                      <a:endParaRPr lang="en-US" sz="800">
                        <a:solidFill>
                          <a:srgbClr val="211A16"/>
                        </a:solidFill>
                        <a:latin typeface="Microsoft YaHei UI" panose="020B0503020204020204" charset="-122"/>
                      </a:endParaRPr>
                    </a:p>
                  </a:txBody>
                  <a:tcPr marL="0" marR="0" marT="0" marB="0" anchor="b"/>
                </a:tc>
                <a:tc hMerge="1">
                  <a:tcPr marL="0" marR="0" marT="0" marB="0"/>
                </a:tc>
              </a:tr>
              <a:tr h="158496">
                <a:tc>
                  <a:txBody>
                    <a:bodyPr>
                      <a:spAutoFit/>
                    </a:bodyPr>
                    <a:p>
                      <a:pPr indent="127000"/>
                      <a:r>
                        <a:rPr lang="en-US" sz="800">
                          <a:solidFill>
                            <a:srgbClr val="211A16"/>
                          </a:solidFill>
                          <a:latin typeface="Microsoft YaHei UI" panose="020B0503020204020204" charset="-122"/>
                        </a:rPr>
                        <a:t>Max tool weight</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342900" algn="just"/>
                      <a:r>
                        <a:rPr lang="en-US" sz="800">
                          <a:solidFill>
                            <a:srgbClr val="211A16"/>
                          </a:solidFill>
                          <a:latin typeface="Microsoft YaHei UI" panose="020B0503020204020204" charset="-122"/>
                        </a:rPr>
                        <a:t>kg</a:t>
                      </a:r>
                      <a:endParaRPr lang="en-US" sz="800">
                        <a:solidFill>
                          <a:srgbClr val="211A16"/>
                        </a:solidFill>
                        <a:latin typeface="Microsoft YaHei UI" panose="020B0503020204020204" charset="-122"/>
                      </a:endParaRPr>
                    </a:p>
                  </a:txBody>
                  <a:tcPr marL="0" marR="0" marT="0" marB="0" anchor="b">
                    <a:solidFill>
                      <a:srgbClr val="D1D5D6"/>
                    </a:solidFill>
                  </a:tcPr>
                </a:tc>
                <a:tc gridSpan="2">
                  <a:txBody>
                    <a:bodyPr>
                      <a:spAutoFit/>
                    </a:bodyPr>
                    <a:p>
                      <a:pPr indent="0" algn="ctr"/>
                      <a:r>
                        <a:rPr lang="en-US" sz="800">
                          <a:solidFill>
                            <a:srgbClr val="211A16"/>
                          </a:solidFill>
                          <a:latin typeface="Microsoft YaHei UI" panose="020B0503020204020204" charset="-122"/>
                        </a:rPr>
                        <a:t>18</a:t>
                      </a:r>
                      <a:endParaRPr lang="en-US" sz="800">
                        <a:solidFill>
                          <a:srgbClr val="211A16"/>
                        </a:solidFill>
                        <a:latin typeface="Microsoft YaHei UI" panose="020B0503020204020204" charset="-122"/>
                      </a:endParaRPr>
                    </a:p>
                  </a:txBody>
                  <a:tcPr marL="0" marR="0" marT="0" marB="0" anchor="b"/>
                </a:tc>
                <a:tc hMerge="1">
                  <a:tcPr marL="0" marR="0" marT="0" marB="0"/>
                </a:tc>
              </a:tr>
              <a:tr h="161544">
                <a:tc>
                  <a:txBody>
                    <a:bodyPr>
                      <a:spAutoFit/>
                    </a:bodyPr>
                    <a:p>
                      <a:pPr indent="127000"/>
                      <a:r>
                        <a:rPr lang="en-US" sz="800">
                          <a:solidFill>
                            <a:srgbClr val="211A16"/>
                          </a:solidFill>
                          <a:latin typeface="Microsoft YaHei UI" panose="020B0503020204020204" charset="-122"/>
                        </a:rPr>
                        <a:t>Max tool length</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6670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2">
                  <a:txBody>
                    <a:bodyPr>
                      <a:spAutoFit/>
                    </a:bodyPr>
                    <a:p>
                      <a:pPr indent="0" algn="ctr"/>
                      <a:r>
                        <a:rPr lang="en-US" sz="800">
                          <a:solidFill>
                            <a:srgbClr val="211A16"/>
                          </a:solidFill>
                          <a:latin typeface="Microsoft YaHei UI" panose="020B0503020204020204" charset="-122"/>
                        </a:rPr>
                        <a:t>300</a:t>
                      </a:r>
                      <a:endParaRPr lang="en-US" sz="800">
                        <a:solidFill>
                          <a:srgbClr val="211A16"/>
                        </a:solidFill>
                        <a:latin typeface="Microsoft YaHei UI" panose="020B0503020204020204" charset="-122"/>
                      </a:endParaRPr>
                    </a:p>
                  </a:txBody>
                  <a:tcPr marL="0" marR="0" marT="0" marB="0" anchor="b"/>
                </a:tc>
                <a:tc hMerge="1">
                  <a:tcPr marL="0" marR="0" marT="0" marB="0"/>
                </a:tc>
              </a:tr>
              <a:tr h="161544">
                <a:tc>
                  <a:txBody>
                    <a:bodyPr>
                      <a:spAutoFit/>
                    </a:bodyPr>
                    <a:p>
                      <a:pPr indent="127000"/>
                      <a:r>
                        <a:rPr lang="en-US" sz="500">
                          <a:solidFill>
                            <a:srgbClr val="211A16"/>
                          </a:solidFill>
                          <a:latin typeface="Microsoft YaHei UI" panose="020B0503020204020204" charset="-122"/>
                        </a:rPr>
                        <a:t>Max tool diameter(Full tool/adjacent empty tool)</a:t>
                      </a:r>
                      <a:endParaRPr lang="en-US" sz="5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6670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2">
                  <a:txBody>
                    <a:bodyPr>
                      <a:spAutoFit/>
                    </a:bodyPr>
                    <a:p>
                      <a:pPr indent="0" algn="ctr"/>
                      <a:r>
                        <a:rPr lang="en-US" sz="800">
                          <a:solidFill>
                            <a:srgbClr val="211A16"/>
                          </a:solidFill>
                          <a:latin typeface="Microsoft YaHei UI" panose="020B0503020204020204" charset="-122"/>
                        </a:rPr>
                        <a:t>112/200</a:t>
                      </a:r>
                      <a:endParaRPr lang="en-US" sz="800">
                        <a:solidFill>
                          <a:srgbClr val="211A16"/>
                        </a:solidFill>
                        <a:latin typeface="Microsoft YaHei UI" panose="020B0503020204020204" charset="-122"/>
                      </a:endParaRPr>
                    </a:p>
                  </a:txBody>
                  <a:tcPr marL="0" marR="0" marT="0" marB="0" anchor="b"/>
                </a:tc>
                <a:tc hMerge="1">
                  <a:tcPr marL="0" marR="0" marT="0" marB="0"/>
                </a:tc>
              </a:tr>
              <a:tr h="158496">
                <a:tc>
                  <a:txBody>
                    <a:bodyPr>
                      <a:spAutoFit/>
                    </a:bodyPr>
                    <a:p>
                      <a:pPr indent="127000"/>
                      <a:r>
                        <a:rPr lang="en-US" sz="800">
                          <a:solidFill>
                            <a:srgbClr val="211A16"/>
                          </a:solidFill>
                          <a:latin typeface="Microsoft YaHei UI" panose="020B0503020204020204" charset="-122"/>
                        </a:rPr>
                        <a:t>Tool magazine form</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393700" algn="just"/>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solidFill>
                      <a:srgbClr val="D1D5D6"/>
                    </a:solidFill>
                  </a:tcPr>
                </a:tc>
                <a:tc gridSpan="2">
                  <a:txBody>
                    <a:bodyPr>
                      <a:spAutoFit/>
                    </a:bodyPr>
                    <a:p>
                      <a:pPr indent="0" algn="ctr"/>
                      <a:r>
                        <a:rPr lang="en-US" sz="800">
                          <a:solidFill>
                            <a:srgbClr val="211A16"/>
                          </a:solidFill>
                          <a:latin typeface="Microsoft YaHei UI" panose="020B0503020204020204" charset="-122"/>
                        </a:rPr>
                        <a:t>Disc(standard)</a:t>
                      </a:r>
                      <a:endParaRPr lang="en-US" sz="800">
                        <a:solidFill>
                          <a:srgbClr val="211A16"/>
                        </a:solidFill>
                        <a:latin typeface="Microsoft YaHei UI" panose="020B0503020204020204" charset="-122"/>
                      </a:endParaRPr>
                    </a:p>
                  </a:txBody>
                  <a:tcPr marL="0" marR="0" marT="0" marB="0"/>
                </a:tc>
                <a:tc hMerge="1">
                  <a:tcPr marL="0" marR="0" marT="0" marB="0"/>
                </a:tc>
              </a:tr>
              <a:tr h="161544">
                <a:tc gridSpan="4">
                  <a:txBody>
                    <a:bodyPr>
                      <a:spAutoFit/>
                    </a:bodyPr>
                    <a:p>
                      <a:pPr indent="127000"/>
                      <a:r>
                        <a:rPr lang="en-US" sz="800">
                          <a:solidFill>
                            <a:srgbClr val="211A16"/>
                          </a:solidFill>
                          <a:latin typeface="Microsoft YaHei UI" panose="020B0503020204020204" charset="-122"/>
                        </a:rPr>
                        <a:t>CNC system</a:t>
                      </a:r>
                      <a:endParaRPr lang="en-US" sz="800">
                        <a:solidFill>
                          <a:srgbClr val="211A16"/>
                        </a:solidFill>
                        <a:latin typeface="Microsoft YaHei UI"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r>
              <a:tr h="158496">
                <a:tc>
                  <a:txBody>
                    <a:bodyPr>
                      <a:spAutoFit/>
                    </a:bodyPr>
                    <a:p>
                      <a:pPr indent="127000"/>
                      <a:r>
                        <a:rPr lang="en-US" sz="800">
                          <a:solidFill>
                            <a:srgbClr val="211A16"/>
                          </a:solidFill>
                          <a:latin typeface="Microsoft YaHei UI" panose="020B0503020204020204" charset="-122"/>
                        </a:rPr>
                        <a:t>Control System</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393700" algn="just"/>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solidFill>
                      <a:srgbClr val="D1D5D6"/>
                    </a:solidFill>
                  </a:tcPr>
                </a:tc>
                <a:tc gridSpan="2">
                  <a:txBody>
                    <a:bodyPr>
                      <a:spAutoFit/>
                    </a:bodyPr>
                    <a:p>
                      <a:pPr indent="0" algn="ctr"/>
                      <a:r>
                        <a:rPr lang="en-US" sz="800">
                          <a:solidFill>
                            <a:srgbClr val="211A16"/>
                          </a:solidFill>
                          <a:latin typeface="Microsoft YaHei UI" panose="020B0503020204020204" charset="-122"/>
                        </a:rPr>
                        <a:t>FANUC 0I-MF (Mitsubishi M80A/M80B)</a:t>
                      </a:r>
                      <a:endParaRPr lang="en-US" sz="800">
                        <a:solidFill>
                          <a:srgbClr val="211A16"/>
                        </a:solidFill>
                        <a:latin typeface="Microsoft YaHei UI" panose="020B0503020204020204" charset="-122"/>
                      </a:endParaRPr>
                    </a:p>
                  </a:txBody>
                  <a:tcPr marL="0" marR="0" marT="0" marB="0"/>
                </a:tc>
                <a:tc hMerge="1">
                  <a:tcPr marL="0" marR="0" marT="0" marB="0"/>
                </a:tc>
              </a:tr>
              <a:tr h="161544">
                <a:tc>
                  <a:txBody>
                    <a:bodyPr>
                      <a:spAutoFit/>
                    </a:bodyPr>
                    <a:p>
                      <a:pPr indent="127000"/>
                      <a:r>
                        <a:rPr lang="en-US" sz="800">
                          <a:solidFill>
                            <a:srgbClr val="211A16"/>
                          </a:solidFill>
                          <a:latin typeface="Microsoft YaHei UI" panose="020B0503020204020204" charset="-122"/>
                        </a:rPr>
                        <a:t>Spindle motor power</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393700" algn="just"/>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nchor="b">
                    <a:solidFill>
                      <a:srgbClr val="D1D5D6"/>
                    </a:solidFill>
                  </a:tcPr>
                </a:tc>
                <a:tc gridSpan="2">
                  <a:txBody>
                    <a:bodyPr>
                      <a:spAutoFit/>
                    </a:bodyPr>
                    <a:p>
                      <a:pPr indent="0" algn="ctr"/>
                      <a:r>
                        <a:rPr lang="en-US" sz="800">
                          <a:solidFill>
                            <a:srgbClr val="211A16"/>
                          </a:solidFill>
                          <a:latin typeface="Microsoft YaHei UI" panose="020B0503020204020204" charset="-122"/>
                        </a:rPr>
                        <a:t>15/18.5</a:t>
                      </a:r>
                      <a:endParaRPr lang="en-US" sz="800">
                        <a:solidFill>
                          <a:srgbClr val="211A16"/>
                        </a:solidFill>
                        <a:latin typeface="Microsoft YaHei UI" panose="020B0503020204020204" charset="-122"/>
                      </a:endParaRPr>
                    </a:p>
                  </a:txBody>
                  <a:tcPr marL="0" marR="0" marT="0" marB="0" anchor="b"/>
                </a:tc>
                <a:tc hMerge="1">
                  <a:tcPr marL="0" marR="0" marT="0" marB="0"/>
                </a:tc>
              </a:tr>
              <a:tr h="158496">
                <a:tc>
                  <a:txBody>
                    <a:bodyPr>
                      <a:spAutoFit/>
                    </a:bodyPr>
                    <a:p>
                      <a:pPr indent="127000"/>
                      <a:r>
                        <a:rPr lang="en-US" sz="800">
                          <a:solidFill>
                            <a:srgbClr val="211A16"/>
                          </a:solidFill>
                          <a:latin typeface="Microsoft YaHei UI" panose="020B0503020204020204" charset="-122"/>
                        </a:rPr>
                        <a:t>Three-axis motor power</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6670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2">
                  <a:txBody>
                    <a:bodyPr>
                      <a:spAutoFit/>
                    </a:bodyPr>
                    <a:p>
                      <a:pPr indent="0" algn="ctr"/>
                      <a:r>
                        <a:rPr lang="en-US" sz="800">
                          <a:solidFill>
                            <a:srgbClr val="211A16"/>
                          </a:solidFill>
                          <a:latin typeface="Microsoft YaHei UI" panose="020B0503020204020204" charset="-122"/>
                        </a:rPr>
                        <a:t>3.0/3.0/3.0</a:t>
                      </a:r>
                      <a:endParaRPr lang="en-US" sz="800">
                        <a:solidFill>
                          <a:srgbClr val="211A16"/>
                        </a:solidFill>
                        <a:latin typeface="Microsoft YaHei UI" panose="020B0503020204020204" charset="-122"/>
                      </a:endParaRPr>
                    </a:p>
                  </a:txBody>
                  <a:tcPr marL="0" marR="0" marT="0" marB="0" anchor="b"/>
                </a:tc>
                <a:tc hMerge="1">
                  <a:tcPr marL="0" marR="0" marT="0" marB="0"/>
                </a:tc>
              </a:tr>
              <a:tr h="161544">
                <a:tc gridSpan="4">
                  <a:txBody>
                    <a:bodyPr>
                      <a:spAutoFit/>
                    </a:bodyPr>
                    <a:p>
                      <a:pPr indent="127000"/>
                      <a:r>
                        <a:rPr lang="en-US" sz="800">
                          <a:solidFill>
                            <a:srgbClr val="211A16"/>
                          </a:solidFill>
                          <a:latin typeface="Microsoft YaHei UI" panose="020B0503020204020204" charset="-122"/>
                        </a:rPr>
                        <a:t>Others</a:t>
                      </a:r>
                      <a:endParaRPr lang="en-US" sz="800">
                        <a:solidFill>
                          <a:srgbClr val="211A16"/>
                        </a:solidFill>
                        <a:latin typeface="Microsoft YaHei UI" panose="020B0503020204020204" charset="-122"/>
                      </a:endParaRPr>
                    </a:p>
                  </a:txBody>
                  <a:tcPr marL="0" marR="0" marT="0" marB="0">
                    <a:solidFill>
                      <a:srgbClr val="D1D5D6"/>
                    </a:solidFill>
                  </a:tcPr>
                </a:tc>
                <a:tc hMerge="1">
                  <a:tcPr marL="0" marR="0" marT="0" marB="0"/>
                </a:tc>
                <a:tc hMerge="1">
                  <a:tcPr marL="0" marR="0" marT="0" marB="0"/>
                </a:tc>
                <a:tc hMerge="1">
                  <a:tcPr marL="0" marR="0" marT="0" marB="0"/>
                </a:tc>
              </a:tr>
              <a:tr h="161544">
                <a:tc>
                  <a:txBody>
                    <a:bodyPr>
                      <a:spAutoFit/>
                    </a:bodyPr>
                    <a:p>
                      <a:pPr indent="127000"/>
                      <a:r>
                        <a:rPr lang="en-US" sz="800">
                          <a:solidFill>
                            <a:srgbClr val="211A16"/>
                          </a:solidFill>
                          <a:latin typeface="Microsoft YaHei UI" panose="020B0503020204020204" charset="-122"/>
                        </a:rPr>
                        <a:t>Required air pressure</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88900" algn="just"/>
                      <a:r>
                        <a:rPr lang="en-US" sz="800">
                          <a:solidFill>
                            <a:srgbClr val="211A16"/>
                          </a:solidFill>
                          <a:latin typeface="Microsoft YaHei UI" panose="020B0503020204020204" charset="-122"/>
                        </a:rPr>
                        <a:t>kgf/cm</a:t>
                      </a:r>
                      <a:r>
                        <a:rPr lang="en-US" sz="550" baseline="30000">
                          <a:solidFill>
                            <a:srgbClr val="211A16"/>
                          </a:solidFill>
                          <a:latin typeface="Times New Roman" panose="02020603050405020304"/>
                        </a:rPr>
                        <a:t>3</a:t>
                      </a:r>
                      <a:endParaRPr lang="en-US" sz="550" baseline="30000">
                        <a:solidFill>
                          <a:srgbClr val="211A16"/>
                        </a:solidFill>
                        <a:latin typeface="Times New Roman" panose="02020603050405020304"/>
                      </a:endParaRPr>
                    </a:p>
                  </a:txBody>
                  <a:tcPr marL="0" marR="0" marT="0" marB="0" anchor="b">
                    <a:solidFill>
                      <a:srgbClr val="D1D5D6"/>
                    </a:solidFill>
                  </a:tcPr>
                </a:tc>
                <a:tc gridSpan="2">
                  <a:txBody>
                    <a:bodyPr>
                      <a:spAutoFit/>
                    </a:bodyPr>
                    <a:p>
                      <a:pPr indent="0" algn="ctr"/>
                      <a:r>
                        <a:rPr lang="en-US" sz="800">
                          <a:solidFill>
                            <a:srgbClr val="211A16"/>
                          </a:solidFill>
                          <a:latin typeface="Microsoft YaHei UI" panose="020B0503020204020204" charset="-122"/>
                        </a:rPr>
                        <a:t>6</a:t>
                      </a:r>
                      <a:endParaRPr lang="en-US" sz="800">
                        <a:solidFill>
                          <a:srgbClr val="211A16"/>
                        </a:solidFill>
                        <a:latin typeface="Microsoft YaHei UI" panose="020B0503020204020204" charset="-122"/>
                      </a:endParaRPr>
                    </a:p>
                  </a:txBody>
                  <a:tcPr marL="0" marR="0" marT="0" marB="0" anchor="b"/>
                </a:tc>
                <a:tc hMerge="1">
                  <a:tcPr marL="0" marR="0" marT="0" marB="0"/>
                </a:tc>
              </a:tr>
              <a:tr h="158496">
                <a:tc>
                  <a:txBody>
                    <a:bodyPr>
                      <a:spAutoFit/>
                    </a:bodyPr>
                    <a:p>
                      <a:pPr indent="127000"/>
                      <a:r>
                        <a:rPr lang="en-US" sz="800">
                          <a:solidFill>
                            <a:srgbClr val="211A16"/>
                          </a:solidFill>
                          <a:latin typeface="Microsoft YaHei UI" panose="020B0503020204020204" charset="-122"/>
                        </a:rPr>
                        <a:t>Electricity demand</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228600"/>
                      <a:r>
                        <a:rPr lang="en-US" sz="800">
                          <a:solidFill>
                            <a:srgbClr val="211A16"/>
                          </a:solidFill>
                          <a:latin typeface="Microsoft YaHei UI" panose="020B0503020204020204" charset="-122"/>
                        </a:rPr>
                        <a:t>KVA</a:t>
                      </a:r>
                      <a:endParaRPr lang="en-US" sz="800">
                        <a:solidFill>
                          <a:srgbClr val="211A16"/>
                        </a:solidFill>
                        <a:latin typeface="Microsoft YaHei UI" panose="020B0503020204020204" charset="-122"/>
                      </a:endParaRPr>
                    </a:p>
                  </a:txBody>
                  <a:tcPr marL="0" marR="0" marT="0" marB="0">
                    <a:solidFill>
                      <a:srgbClr val="D1D5D6"/>
                    </a:solidFill>
                  </a:tcPr>
                </a:tc>
                <a:tc gridSpan="2">
                  <a:txBody>
                    <a:bodyPr>
                      <a:spAutoFit/>
                    </a:bodyPr>
                    <a:p>
                      <a:pPr indent="0" algn="ctr"/>
                      <a:r>
                        <a:rPr lang="en-US" sz="800">
                          <a:solidFill>
                            <a:srgbClr val="211A16"/>
                          </a:solidFill>
                          <a:latin typeface="Microsoft YaHei UI" panose="020B0503020204020204" charset="-122"/>
                        </a:rPr>
                        <a:t>45</a:t>
                      </a:r>
                      <a:endParaRPr lang="en-US" sz="800">
                        <a:solidFill>
                          <a:srgbClr val="211A16"/>
                        </a:solidFill>
                        <a:latin typeface="Microsoft YaHei UI" panose="020B0503020204020204" charset="-122"/>
                      </a:endParaRPr>
                    </a:p>
                  </a:txBody>
                  <a:tcPr marL="0" marR="0" marT="0" marB="0"/>
                </a:tc>
                <a:tc hMerge="1">
                  <a:tcPr marL="0" marR="0" marT="0" marB="0"/>
                </a:tc>
              </a:tr>
              <a:tr h="161544">
                <a:tc>
                  <a:txBody>
                    <a:bodyPr>
                      <a:spAutoFit/>
                    </a:bodyPr>
                    <a:p>
                      <a:pPr indent="127000"/>
                      <a:r>
                        <a:rPr lang="en-US" sz="800">
                          <a:solidFill>
                            <a:srgbClr val="211A16"/>
                          </a:solidFill>
                          <a:latin typeface="Microsoft YaHei UI" panose="020B0503020204020204" charset="-122"/>
                        </a:rPr>
                        <a:t>Net Weight</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342900" algn="just"/>
                      <a:r>
                        <a:rPr lang="en-US" sz="800">
                          <a:solidFill>
                            <a:srgbClr val="211A16"/>
                          </a:solidFill>
                          <a:latin typeface="Microsoft YaHei UI" panose="020B0503020204020204" charset="-122"/>
                        </a:rPr>
                        <a:t>kg</a:t>
                      </a:r>
                      <a:endParaRPr lang="en-US" sz="800">
                        <a:solidFill>
                          <a:srgbClr val="211A16"/>
                        </a:solidFill>
                        <a:latin typeface="Microsoft YaHei UI" panose="020B0503020204020204" charset="-122"/>
                      </a:endParaRPr>
                    </a:p>
                  </a:txBody>
                  <a:tcPr marL="0" marR="0" marT="0" marB="0" anchor="b">
                    <a:solidFill>
                      <a:srgbClr val="D1D5D6"/>
                    </a:solidFill>
                  </a:tcPr>
                </a:tc>
                <a:tc gridSpan="2">
                  <a:txBody>
                    <a:bodyPr>
                      <a:spAutoFit/>
                    </a:bodyPr>
                    <a:p>
                      <a:pPr indent="0" algn="ctr"/>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nchor="b"/>
                </a:tc>
                <a:tc hMerge="1">
                  <a:tcPr marL="0" marR="0" marT="0" marB="0"/>
                </a:tc>
              </a:tr>
              <a:tr h="158496">
                <a:tc>
                  <a:txBody>
                    <a:bodyPr>
                      <a:spAutoFit/>
                    </a:bodyPr>
                    <a:p>
                      <a:pPr indent="127000"/>
                      <a:r>
                        <a:rPr lang="en-US" sz="800">
                          <a:solidFill>
                            <a:srgbClr val="211A16"/>
                          </a:solidFill>
                          <a:latin typeface="Microsoft YaHei UI" panose="020B0503020204020204" charset="-122"/>
                        </a:rPr>
                        <a:t>Dimensions(LxWxH)</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26670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0" algn="ctr"/>
                      <a:r>
                        <a:rPr lang="en-US" sz="800">
                          <a:solidFill>
                            <a:srgbClr val="211A16"/>
                          </a:solidFill>
                          <a:latin typeface="Microsoft YaHei UI" panose="020B0503020204020204" charset="-122"/>
                        </a:rPr>
                        <a:t>5500x3100x3500</a:t>
                      </a:r>
                      <a:endParaRPr lang="en-US" sz="800">
                        <a:solidFill>
                          <a:srgbClr val="211A16"/>
                        </a:solidFill>
                        <a:latin typeface="Microsoft YaHei UI" panose="020B0503020204020204" charset="-122"/>
                      </a:endParaRPr>
                    </a:p>
                  </a:txBody>
                  <a:tcPr marL="0" marR="0" marT="0" marB="0"/>
                </a:tc>
                <a:tc>
                  <a:txBody>
                    <a:bodyPr>
                      <a:spAutoFit/>
                    </a:bodyPr>
                    <a:p>
                      <a:pPr indent="0" algn="ctr"/>
                      <a:r>
                        <a:rPr lang="en-US" sz="800">
                          <a:solidFill>
                            <a:srgbClr val="211A16"/>
                          </a:solidFill>
                          <a:latin typeface="Microsoft YaHei UI" panose="020B0503020204020204" charset="-122"/>
                        </a:rPr>
                        <a:t>6200x3700x3500</a:t>
                      </a:r>
                      <a:endParaRPr lang="en-US" sz="800">
                        <a:solidFill>
                          <a:srgbClr val="211A16"/>
                        </a:solidFill>
                        <a:latin typeface="Microsoft YaHei UI" panose="020B0503020204020204" charset="-122"/>
                      </a:endParaRPr>
                    </a:p>
                  </a:txBody>
                  <a:tcPr marL="0" marR="0" marT="0" marB="0"/>
                </a:tc>
              </a:tr>
              <a:tr h="167640">
                <a:tc gridSpan="4">
                  <a:txBody>
                    <a:bodyPr>
                      <a:spAutoFit/>
                    </a:bodyPr>
                    <a:p>
                      <a:endParaRPr sz="800"/>
                    </a:p>
                  </a:txBody>
                  <a:tcPr marL="0" marR="0" marT="0" marB="0">
                    <a:solidFill>
                      <a:srgbClr val="D1D5D6"/>
                    </a:solidFill>
                  </a:tcPr>
                </a:tc>
                <a:tc hMerge="1">
                  <a:tcPr marL="0" marR="0" marT="0" marB="0"/>
                </a:tc>
                <a:tc hMerge="1">
                  <a:tcPr marL="0" marR="0" marT="0" marB="0"/>
                </a:tc>
                <a:tc hMerge="1">
                  <a:tcPr marL="0" marR="0" marT="0" marB="0"/>
                </a:tc>
              </a:tr>
            </a:tbl>
          </a:graphicData>
        </a:graphic>
      </p:graphicFrame>
      <p:graphicFrame>
        <p:nvGraphicFramePr>
          <p:cNvPr id="9" name="表格 8"/>
          <p:cNvGraphicFramePr>
            <a:graphicFrameLocks noGrp="1"/>
          </p:cNvGraphicFramePr>
          <p:nvPr/>
        </p:nvGraphicFramePr>
        <p:xfrm>
          <a:off x="8250936" y="8455152"/>
          <a:ext cx="6275832" cy="813816"/>
        </p:xfrm>
        <a:graphic>
          <a:graphicData uri="http://schemas.openxmlformats.org/drawingml/2006/table">
            <a:tbl>
              <a:tblPr/>
              <a:tblGrid>
                <a:gridCol w="1112520"/>
                <a:gridCol w="1316736"/>
                <a:gridCol w="1331976"/>
                <a:gridCol w="844296"/>
                <a:gridCol w="710184"/>
                <a:gridCol w="960120"/>
              </a:tblGrid>
              <a:tr h="158496">
                <a:tc>
                  <a:txBody>
                    <a:bodyPr>
                      <a:spAutoFit/>
                    </a:bodyPr>
                    <a:p>
                      <a:pPr indent="114300"/>
                      <a:r>
                        <a:rPr lang="en-US" sz="850" b="1">
                          <a:solidFill>
                            <a:srgbClr val="FFFFFF"/>
                          </a:solidFill>
                          <a:latin typeface="Microsoft YaHei UI" panose="020B0503020204020204" charset="-122"/>
                        </a:rPr>
                        <a:t>OPT</a:t>
                      </a:r>
                      <a:endParaRPr lang="en-US" sz="850" b="1">
                        <a:solidFill>
                          <a:srgbClr val="FFFFFF"/>
                        </a:solidFill>
                        <a:latin typeface="Microsoft YaHei UI" panose="020B0503020204020204" charset="-122"/>
                      </a:endParaRPr>
                    </a:p>
                  </a:txBody>
                  <a:tcPr marL="0" marR="0" marT="0" marB="0" anchor="b">
                    <a:solidFill>
                      <a:srgbClr val="EF4758"/>
                    </a:solidFill>
                  </a:tcPr>
                </a:tc>
                <a:tc gridSpan="5">
                  <a:txBody>
                    <a:bodyPr>
                      <a:spAutoFit/>
                    </a:bodyPr>
                    <a:p>
                      <a:pPr indent="0" algn="ctr"/>
                      <a:r>
                        <a:rPr lang="en-US" sz="850" b="1">
                          <a:solidFill>
                            <a:srgbClr val="FFFFFF"/>
                          </a:solidFill>
                          <a:latin typeface="Microsoft YaHei UI" panose="020B0503020204020204" charset="-122"/>
                        </a:rPr>
                        <a:t>Applicable industries</a:t>
                      </a:r>
                      <a:endParaRPr lang="en-US" sz="850" b="1">
                        <a:solidFill>
                          <a:srgbClr val="FFFFFF"/>
                        </a:solidFill>
                        <a:latin typeface="Microsoft YaHei UI" panose="020B0503020204020204" charset="-122"/>
                      </a:endParaRPr>
                    </a:p>
                  </a:txBody>
                  <a:tcPr marL="0" marR="0" marT="0" marB="0" anchor="b">
                    <a:solidFill>
                      <a:srgbClr val="EF4758"/>
                    </a:solidFill>
                  </a:tcPr>
                </a:tc>
                <a:tc hMerge="1">
                  <a:tcPr marL="0" marR="0" marT="0" marB="0"/>
                </a:tc>
                <a:tc hMerge="1">
                  <a:tcPr marL="0" marR="0" marT="0" marB="0"/>
                </a:tc>
                <a:tc hMerge="1">
                  <a:tcPr marL="0" marR="0" marT="0" marB="0"/>
                </a:tc>
                <a:tc hMerge="1">
                  <a:tcPr marL="0" marR="0" marT="0" marB="0"/>
                </a:tc>
              </a:tr>
              <a:tr h="198120">
                <a:tc>
                  <a:txBody>
                    <a:bodyPr>
                      <a:spAutoFit/>
                    </a:bodyPr>
                    <a:p>
                      <a:pPr indent="114300"/>
                      <a:r>
                        <a:rPr lang="en-US" sz="600">
                          <a:solidFill>
                            <a:srgbClr val="56595B"/>
                          </a:solidFill>
                          <a:latin typeface="Microsoft YaHei UI" panose="020B0503020204020204" charset="-122"/>
                        </a:rPr>
                        <a:t>◎ Fourth axis</a:t>
                      </a:r>
                      <a:endParaRPr lang="en-US" sz="600">
                        <a:solidFill>
                          <a:srgbClr val="56595B"/>
                        </a:solidFill>
                        <a:latin typeface="Microsoft YaHei UI" panose="020B0503020204020204" charset="-122"/>
                      </a:endParaRPr>
                    </a:p>
                  </a:txBody>
                  <a:tcPr marL="0" marR="0" marT="0" marB="0" anchor="b">
                    <a:solidFill>
                      <a:srgbClr val="D1D5D6"/>
                    </a:solidFill>
                  </a:tcPr>
                </a:tc>
                <a:tc>
                  <a:txBody>
                    <a:bodyPr>
                      <a:spAutoFit/>
                    </a:bodyPr>
                    <a:p>
                      <a:pPr indent="114300"/>
                      <a:r>
                        <a:rPr lang="en-US" sz="600">
                          <a:solidFill>
                            <a:srgbClr val="56595B"/>
                          </a:solidFill>
                          <a:latin typeface="Microsoft YaHei UI" panose="020B0503020204020204" charset="-122"/>
                        </a:rPr>
                        <a:t>O Workpiece Measuring Device</a:t>
                      </a:r>
                      <a:endParaRPr lang="en-US" sz="600">
                        <a:solidFill>
                          <a:srgbClr val="56595B"/>
                        </a:solidFill>
                        <a:latin typeface="Microsoft YaHei UI" panose="020B0503020204020204" charset="-122"/>
                      </a:endParaRPr>
                    </a:p>
                  </a:txBody>
                  <a:tcPr marL="0" marR="0" marT="0" marB="0" anchor="b">
                    <a:solidFill>
                      <a:srgbClr val="D1D5D6"/>
                    </a:solidFill>
                  </a:tcPr>
                </a:tc>
                <a:tc>
                  <a:txBody>
                    <a:bodyPr>
                      <a:spAutoFit/>
                    </a:bodyPr>
                    <a:p>
                      <a:pPr indent="114300"/>
                      <a:r>
                        <a:rPr lang="en-US" sz="600">
                          <a:solidFill>
                            <a:srgbClr val="56595B"/>
                          </a:solidFill>
                          <a:latin typeface="Microsoft YaHei UI" panose="020B0503020204020204" charset="-122"/>
                        </a:rPr>
                        <a:t>O Optical scale</a:t>
                      </a:r>
                      <a:endParaRPr lang="en-US" sz="600">
                        <a:solidFill>
                          <a:srgbClr val="56595B"/>
                        </a:solidFill>
                        <a:latin typeface="Microsoft YaHei UI" panose="020B0503020204020204" charset="-122"/>
                      </a:endParaRPr>
                    </a:p>
                  </a:txBody>
                  <a:tcPr marL="0" marR="0" marT="0" marB="0" anchor="b">
                    <a:solidFill>
                      <a:srgbClr val="D1D5D6"/>
                    </a:solidFill>
                  </a:tcPr>
                </a:tc>
                <a:tc>
                  <a:txBody>
                    <a:bodyPr>
                      <a:spAutoFit/>
                    </a:bodyPr>
                    <a:p>
                      <a:pPr indent="0"/>
                      <a:r>
                        <a:rPr lang="en-US" sz="600">
                          <a:solidFill>
                            <a:srgbClr val="56595B"/>
                          </a:solidFill>
                          <a:latin typeface="Microsoft YaHei UI" panose="020B0503020204020204" charset="-122"/>
                        </a:rPr>
                        <a:t>O Mold</a:t>
                      </a:r>
                      <a:endParaRPr lang="en-US" sz="600">
                        <a:solidFill>
                          <a:srgbClr val="56595B"/>
                        </a:solidFill>
                        <a:latin typeface="Microsoft YaHei UI" panose="020B0503020204020204" charset="-122"/>
                      </a:endParaRPr>
                    </a:p>
                  </a:txBody>
                  <a:tcPr marL="0" marR="0" marT="0" marB="0" anchor="b">
                    <a:solidFill>
                      <a:srgbClr val="D1D5D6"/>
                    </a:solidFill>
                  </a:tcPr>
                </a:tc>
                <a:tc>
                  <a:txBody>
                    <a:bodyPr>
                      <a:spAutoFit/>
                    </a:bodyPr>
                    <a:p>
                      <a:pPr indent="101600"/>
                      <a:r>
                        <a:rPr lang="en-US" sz="600">
                          <a:solidFill>
                            <a:srgbClr val="56595B"/>
                          </a:solidFill>
                          <a:latin typeface="Microsoft YaHei UI" panose="020B0503020204020204" charset="-122"/>
                        </a:rPr>
                        <a:t>O Electronic</a:t>
                      </a:r>
                      <a:endParaRPr lang="en-US" sz="600">
                        <a:solidFill>
                          <a:srgbClr val="56595B"/>
                        </a:solidFill>
                        <a:latin typeface="Microsoft YaHei UI" panose="020B0503020204020204" charset="-122"/>
                      </a:endParaRPr>
                    </a:p>
                  </a:txBody>
                  <a:tcPr marL="0" marR="0" marT="0" marB="0" anchor="b">
                    <a:solidFill>
                      <a:srgbClr val="D1D5D6"/>
                    </a:solidFill>
                  </a:tcPr>
                </a:tc>
                <a:tc>
                  <a:txBody>
                    <a:bodyPr>
                      <a:spAutoFit/>
                    </a:bodyPr>
                    <a:p>
                      <a:pPr indent="88900"/>
                      <a:r>
                        <a:rPr lang="en-US" sz="600">
                          <a:solidFill>
                            <a:srgbClr val="56595B"/>
                          </a:solidFill>
                          <a:latin typeface="Microsoft YaHei UI" panose="020B0503020204020204" charset="-122"/>
                        </a:rPr>
                        <a:t>©Aerospace</a:t>
                      </a:r>
                      <a:endParaRPr lang="en-US" sz="600">
                        <a:solidFill>
                          <a:srgbClr val="56595B"/>
                        </a:solidFill>
                        <a:latin typeface="Microsoft YaHei UI" panose="020B0503020204020204" charset="-122"/>
                      </a:endParaRPr>
                    </a:p>
                  </a:txBody>
                  <a:tcPr marL="0" marR="0" marT="0" marB="0" anchor="b">
                    <a:solidFill>
                      <a:srgbClr val="D1D5D6"/>
                    </a:solidFill>
                  </a:tcPr>
                </a:tc>
              </a:tr>
              <a:tr h="0">
                <a:tc>
                  <a:txBody>
                    <a:bodyPr>
                      <a:spAutoFit/>
                    </a:bodyPr>
                    <a:p>
                      <a:pPr indent="114300"/>
                      <a:r>
                        <a:rPr lang="en-US" sz="600">
                          <a:solidFill>
                            <a:srgbClr val="56595B"/>
                          </a:solidFill>
                          <a:latin typeface="Microsoft YaHei UI" panose="020B0503020204020204" charset="-122"/>
                        </a:rPr>
                        <a:t>◎ Fifth axis</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114300"/>
                      <a:r>
                        <a:rPr lang="en-US" sz="600">
                          <a:solidFill>
                            <a:srgbClr val="56595B"/>
                          </a:solidFill>
                          <a:latin typeface="Microsoft YaHei UI" panose="020B0503020204020204" charset="-122"/>
                        </a:rPr>
                        <a:t>oTool Measuring Device</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114300"/>
                      <a:r>
                        <a:rPr lang="en-US" sz="600">
                          <a:solidFill>
                            <a:srgbClr val="56595B"/>
                          </a:solidFill>
                          <a:latin typeface="Microsoft YaHei UI" panose="020B0503020204020204" charset="-122"/>
                        </a:rPr>
                        <a:t>o 112000/15000rpm spindle</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0"/>
                      <a:r>
                        <a:rPr lang="en-US" sz="600">
                          <a:solidFill>
                            <a:srgbClr val="56595B"/>
                          </a:solidFill>
                          <a:latin typeface="Microsoft YaHei UI" panose="020B0503020204020204" charset="-122"/>
                        </a:rPr>
                        <a:t>©Transportation</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101600"/>
                      <a:r>
                        <a:rPr lang="en-US" sz="600">
                          <a:solidFill>
                            <a:srgbClr val="56595B"/>
                          </a:solidFill>
                          <a:latin typeface="Microsoft YaHei UI" panose="020B0503020204020204" charset="-122"/>
                        </a:rPr>
                        <a:t>◎ Education</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88900"/>
                      <a:r>
                        <a:rPr lang="en-US" sz="600">
                          <a:solidFill>
                            <a:srgbClr val="56595B"/>
                          </a:solidFill>
                          <a:latin typeface="Microsoft YaHei UI" panose="020B0503020204020204" charset="-122"/>
                        </a:rPr>
                        <a:t>◎ Medical</a:t>
                      </a:r>
                      <a:endParaRPr lang="en-US" sz="600">
                        <a:solidFill>
                          <a:srgbClr val="56595B"/>
                        </a:solidFill>
                        <a:latin typeface="Microsoft YaHei UI" panose="020B0503020204020204" charset="-122"/>
                      </a:endParaRPr>
                    </a:p>
                  </a:txBody>
                  <a:tcPr marL="0" marR="0" marT="0" marB="0">
                    <a:solidFill>
                      <a:srgbClr val="D1D5D6"/>
                    </a:solidFill>
                  </a:tcPr>
                </a:tc>
              </a:tr>
              <a:tr h="0">
                <a:tc gridSpan="2">
                  <a:txBody>
                    <a:bodyPr>
                      <a:spAutoFit/>
                    </a:bodyPr>
                    <a:p>
                      <a:pPr indent="139700"/>
                      <a:r>
                        <a:rPr lang="en-US" sz="600">
                          <a:solidFill>
                            <a:srgbClr val="56595B"/>
                          </a:solidFill>
                          <a:latin typeface="Microsoft YaHei UI" panose="020B0503020204020204" charset="-122"/>
                        </a:rPr>
                        <a:t>OCTS(coolant through spindle) ◎ Chip removal machine</a:t>
                      </a:r>
                      <a:endParaRPr lang="en-US" sz="600">
                        <a:solidFill>
                          <a:srgbClr val="56595B"/>
                        </a:solidFill>
                        <a:latin typeface="Microsoft YaHei UI" panose="020B0503020204020204" charset="-122"/>
                      </a:endParaRPr>
                    </a:p>
                  </a:txBody>
                  <a:tcPr marL="0" marR="0" marT="0" marB="0">
                    <a:solidFill>
                      <a:srgbClr val="D1D5D6"/>
                    </a:solidFill>
                  </a:tcPr>
                </a:tc>
                <a:tc hMerge="1">
                  <a:tcPr marL="0" marR="0" marT="0" marB="0"/>
                </a:tc>
                <a:tc>
                  <a:txBody>
                    <a:bodyPr>
                      <a:spAutoFit/>
                    </a:bodyPr>
                    <a:p>
                      <a:pPr indent="114300"/>
                      <a:r>
                        <a:rPr lang="en-US" sz="600">
                          <a:solidFill>
                            <a:srgbClr val="56595B"/>
                          </a:solidFill>
                          <a:latin typeface="Microsoft YaHei UI" panose="020B0503020204020204" charset="-122"/>
                        </a:rPr>
                        <a:t>O 30/32T tool magazine</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0"/>
                      <a:r>
                        <a:rPr lang="en-US" sz="600">
                          <a:solidFill>
                            <a:srgbClr val="56595B"/>
                          </a:solidFill>
                          <a:latin typeface="Microsoft YaHei UI" panose="020B0503020204020204" charset="-122"/>
                        </a:rPr>
                        <a:t>O Communication</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101600"/>
                      <a:r>
                        <a:rPr lang="en-US" sz="600">
                          <a:solidFill>
                            <a:srgbClr val="56595B"/>
                          </a:solidFill>
                          <a:latin typeface="Microsoft YaHei UI" panose="020B0503020204020204" charset="-122"/>
                        </a:rPr>
                        <a:t>©Automation</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88900"/>
                      <a:r>
                        <a:rPr lang="en-US" sz="600">
                          <a:solidFill>
                            <a:srgbClr val="56595B"/>
                          </a:solidFill>
                          <a:latin typeface="Microsoft YaHei UI" panose="020B0503020204020204" charset="-122"/>
                        </a:rPr>
                        <a:t>O Machine made</a:t>
                      </a:r>
                      <a:endParaRPr lang="en-US" sz="600">
                        <a:solidFill>
                          <a:srgbClr val="56595B"/>
                        </a:solidFill>
                        <a:latin typeface="Microsoft YaHei UI" panose="020B0503020204020204" charset="-122"/>
                      </a:endParaRPr>
                    </a:p>
                  </a:txBody>
                  <a:tcPr marL="0" marR="0" marT="0" marB="0">
                    <a:solidFill>
                      <a:srgbClr val="D1D5D6"/>
                    </a:solidFill>
                  </a:tcPr>
                </a:tc>
              </a:tr>
              <a:tr h="234696">
                <a:tc>
                  <a:txBody>
                    <a:bodyPr>
                      <a:spAutoFit/>
                    </a:bodyPr>
                    <a:p>
                      <a:pPr marL="192405" indent="-101600">
                        <a:lnSpc>
                          <a:spcPts val="745"/>
                        </a:lnSpc>
                      </a:pPr>
                      <a:r>
                        <a:rPr lang="en-US" sz="600">
                          <a:solidFill>
                            <a:srgbClr val="56595B"/>
                          </a:solidFill>
                          <a:latin typeface="Microsoft YaHei UI" panose="020B0503020204020204" charset="-122"/>
                        </a:rPr>
                        <a:t>©Automatic tool setting instrument</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114300"/>
                      <a:r>
                        <a:rPr lang="en-US" sz="600">
                          <a:solidFill>
                            <a:srgbClr val="56595B"/>
                          </a:solidFill>
                          <a:latin typeface="Microsoft YaHei UI" panose="020B0503020204020204" charset="-122"/>
                        </a:rPr>
                        <a:t>◎ Oil-water separation device</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114300"/>
                      <a:r>
                        <a:rPr lang="en-US" sz="600">
                          <a:solidFill>
                            <a:srgbClr val="56595B"/>
                          </a:solidFill>
                          <a:latin typeface="Microsoft YaHei UI" panose="020B0503020204020204" charset="-122"/>
                        </a:rPr>
                        <a:t>©Column heightening 200mm</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0"/>
                      <a:r>
                        <a:rPr lang="en-US" sz="600">
                          <a:solidFill>
                            <a:srgbClr val="56595B"/>
                          </a:solidFill>
                          <a:latin typeface="Microsoft YaHei UI" panose="020B0503020204020204" charset="-122"/>
                        </a:rPr>
                        <a:t>O Foood</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101600"/>
                      <a:r>
                        <a:rPr lang="en-US" sz="600">
                          <a:solidFill>
                            <a:srgbClr val="56595B"/>
                          </a:solidFill>
                          <a:latin typeface="Microsoft YaHei UI" panose="020B0503020204020204" charset="-122"/>
                        </a:rPr>
                        <a:t>O Apparel</a:t>
                      </a:r>
                      <a:endParaRPr lang="en-US" sz="600">
                        <a:solidFill>
                          <a:srgbClr val="56595B"/>
                        </a:solidFill>
                        <a:latin typeface="Microsoft YaHei UI" panose="020B0503020204020204" charset="-122"/>
                      </a:endParaRPr>
                    </a:p>
                  </a:txBody>
                  <a:tcPr marL="0" marR="0" marT="0" marB="0">
                    <a:solidFill>
                      <a:srgbClr val="D1D5D6"/>
                    </a:solidFill>
                  </a:tcPr>
                </a:tc>
                <a:tc>
                  <a:txBody>
                    <a:bodyPr>
                      <a:spAutoFit/>
                    </a:bodyPr>
                    <a:p>
                      <a:pPr indent="88900"/>
                      <a:r>
                        <a:rPr lang="en-US" sz="600">
                          <a:solidFill>
                            <a:srgbClr val="56595B"/>
                          </a:solidFill>
                          <a:latin typeface="Microsoft YaHei UI" panose="020B0503020204020204" charset="-122"/>
                        </a:rPr>
                        <a:t>O Optics</a:t>
                      </a:r>
                      <a:endParaRPr lang="en-US" sz="600">
                        <a:solidFill>
                          <a:srgbClr val="56595B"/>
                        </a:solidFill>
                        <a:latin typeface="Microsoft YaHei UI" panose="020B0503020204020204" charset="-122"/>
                      </a:endParaRPr>
                    </a:p>
                  </a:txBody>
                  <a:tcPr marL="0" marR="0" marT="0" marB="0">
                    <a:solidFill>
                      <a:srgbClr val="D1D5D6"/>
                    </a:solidFill>
                  </a:tcPr>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1883884" y="3605269"/>
            <a:ext cx="4219460" cy="3395950"/>
          </a:xfrm>
          <a:prstGeom prst="rect">
            <a:avLst/>
          </a:prstGeom>
        </p:spPr>
      </p:pic>
      <p:pic>
        <p:nvPicPr>
          <p:cNvPr id="3" name="图片 2"/>
          <p:cNvPicPr>
            <a:picLocks noChangeAspect="1"/>
          </p:cNvPicPr>
          <p:nvPr/>
        </p:nvPicPr>
        <p:blipFill>
          <a:blip r:embed="rId2"/>
          <a:stretch>
            <a:fillRect/>
          </a:stretch>
        </p:blipFill>
        <p:spPr>
          <a:xfrm>
            <a:off x="8676479" y="7758758"/>
            <a:ext cx="5527713" cy="1101687"/>
          </a:xfrm>
          <a:prstGeom prst="rect">
            <a:avLst/>
          </a:prstGeom>
        </p:spPr>
      </p:pic>
      <p:sp>
        <p:nvSpPr>
          <p:cNvPr id="4" name="矩形 3"/>
          <p:cNvSpPr/>
          <p:nvPr/>
        </p:nvSpPr>
        <p:spPr>
          <a:xfrm>
            <a:off x="333260" y="247879"/>
            <a:ext cx="5684703" cy="289193"/>
          </a:xfrm>
          <a:prstGeom prst="rect">
            <a:avLst/>
          </a:prstGeom>
          <a:solidFill>
            <a:srgbClr val="FFFFFF"/>
          </a:solidFill>
        </p:spPr>
        <p:txBody>
          <a:bodyPr wrap="none" lIns="0" tIns="0" rIns="0" bIns="0">
            <a:noAutofit/>
          </a:bodyPr>
          <a:p>
            <a:pPr indent="-7683500" algn="just"/>
            <a:r>
              <a:rPr lang="zh-TW" sz="1700" i="1">
                <a:solidFill>
                  <a:srgbClr val="EF4857"/>
                </a:solidFill>
                <a:latin typeface="Arial" panose="020B0604020202020204"/>
                <a:ea typeface="Arial" panose="020B0604020202020204"/>
              </a:rPr>
              <a:t>/ </a:t>
            </a:r>
            <a:r>
              <a:rPr lang="en-US" sz="1700" i="1">
                <a:solidFill>
                  <a:srgbClr val="EF4857"/>
                </a:solidFill>
                <a:latin typeface="Arial" panose="020B0604020202020204"/>
              </a:rPr>
              <a:t>Высокоскоростной сверлильно-фрезерный обрабатывающий центр серии T</a:t>
            </a:r>
            <a:endParaRPr lang="en-US" sz="1700" i="1">
              <a:solidFill>
                <a:srgbClr val="EF4857"/>
              </a:solidFill>
              <a:latin typeface="Arial" panose="020B0604020202020204"/>
            </a:endParaRPr>
          </a:p>
        </p:txBody>
      </p:sp>
      <p:sp>
        <p:nvSpPr>
          <p:cNvPr id="5" name="矩形 4"/>
          <p:cNvSpPr/>
          <p:nvPr/>
        </p:nvSpPr>
        <p:spPr>
          <a:xfrm>
            <a:off x="495759" y="834527"/>
            <a:ext cx="3429000" cy="275422"/>
          </a:xfrm>
          <a:prstGeom prst="rect">
            <a:avLst/>
          </a:prstGeom>
          <a:solidFill>
            <a:srgbClr val="FFFFFF"/>
          </a:solidFill>
        </p:spPr>
        <p:txBody>
          <a:bodyPr wrap="none" lIns="0" tIns="0" rIns="0" bIns="0">
            <a:noAutofit/>
          </a:bodyPr>
          <a:p>
            <a:pPr indent="-7543800"/>
            <a:endParaRPr lang="zh-TW" sz="1700">
              <a:solidFill>
                <a:srgbClr val="E9777B"/>
              </a:solidFill>
              <a:latin typeface="MingLiU"/>
              <a:ea typeface="MingLiU"/>
            </a:endParaRPr>
          </a:p>
        </p:txBody>
      </p:sp>
      <p:sp>
        <p:nvSpPr>
          <p:cNvPr id="6" name="矩形 5"/>
          <p:cNvSpPr/>
          <p:nvPr/>
        </p:nvSpPr>
        <p:spPr>
          <a:xfrm>
            <a:off x="2644048" y="7312445"/>
            <a:ext cx="2622014" cy="484742"/>
          </a:xfrm>
          <a:prstGeom prst="rect">
            <a:avLst/>
          </a:prstGeom>
          <a:solidFill>
            <a:srgbClr val="FFFFFF"/>
          </a:solidFill>
        </p:spPr>
        <p:txBody>
          <a:bodyPr lIns="0" tIns="0" rIns="0" bIns="0">
            <a:noAutofit/>
          </a:bodyPr>
          <a:p>
            <a:pPr indent="0" algn="ctr"/>
            <a:r>
              <a:rPr lang="en-US" sz="2300">
                <a:solidFill>
                  <a:srgbClr val="7D7E82"/>
                </a:solidFill>
                <a:latin typeface="Times New Roman" panose="02020603050405020304"/>
              </a:rPr>
              <a:t>T-16</a:t>
            </a:r>
            <a:endParaRPr lang="en-US" sz="2300">
              <a:solidFill>
                <a:srgbClr val="7D7E82"/>
              </a:solidFill>
              <a:latin typeface="Times New Roman" panose="02020603050405020304"/>
            </a:endParaRPr>
          </a:p>
          <a:p>
            <a:pPr indent="0" algn="ctr"/>
            <a:r>
              <a:rPr lang="en-US" sz="1200">
                <a:solidFill>
                  <a:srgbClr val="7D7E82"/>
                </a:solidFill>
                <a:latin typeface="Arial" panose="020B0604020202020204"/>
              </a:rPr>
              <a:t>High speed drilling and milling center</a:t>
            </a:r>
            <a:endParaRPr lang="en-US" sz="1200">
              <a:solidFill>
                <a:srgbClr val="7D7E82"/>
              </a:solidFill>
              <a:latin typeface="Arial" panose="020B0604020202020204"/>
            </a:endParaRPr>
          </a:p>
        </p:txBody>
      </p:sp>
      <p:sp>
        <p:nvSpPr>
          <p:cNvPr id="8" name="矩形 7"/>
          <p:cNvSpPr/>
          <p:nvPr/>
        </p:nvSpPr>
        <p:spPr>
          <a:xfrm>
            <a:off x="8896350" y="2209165"/>
            <a:ext cx="3567430" cy="545465"/>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sym typeface="+mn-ea"/>
              </a:rPr>
              <a:t>Характеристики</a:t>
            </a:r>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9" name="矩形 8"/>
          <p:cNvSpPr/>
          <p:nvPr/>
        </p:nvSpPr>
        <p:spPr>
          <a:xfrm>
            <a:off x="8887857" y="3186628"/>
            <a:ext cx="5513943" cy="1801258"/>
          </a:xfrm>
          <a:prstGeom prst="rect">
            <a:avLst/>
          </a:prstGeom>
          <a:solidFill>
            <a:srgbClr val="FFFFFF"/>
          </a:solidFill>
        </p:spPr>
        <p:txBody>
          <a:bodyPr lIns="0" tIns="0" rIns="0" bIns="0">
            <a:noAutofit/>
          </a:bodyPr>
          <a:p>
            <a:pPr marL="241935" indent="-266700">
              <a:lnSpc>
                <a:spcPct val="96000"/>
              </a:lnSpc>
            </a:pPr>
            <a:r>
              <a:rPr lang="en-US" sz="1200">
                <a:solidFill>
                  <a:srgbClr val="77787B"/>
                </a:solidFill>
                <a:latin typeface="Arial" panose="020B0604020202020204"/>
              </a:rPr>
              <a:t>■  В трехосной трансмиссии используется серводвигатель с высоким крутящим моментом, который полностью обеспечивает идеальное сочетание высокой скорости, высокой точности и большой нагрузки.</a:t>
            </a:r>
            <a:endParaRPr lang="en-US" sz="1200">
              <a:solidFill>
                <a:srgbClr val="77787B"/>
              </a:solidFill>
              <a:latin typeface="Arial" panose="020B0604020202020204"/>
            </a:endParaRPr>
          </a:p>
          <a:p>
            <a:pPr marL="241935" indent="-266700">
              <a:lnSpc>
                <a:spcPct val="96000"/>
              </a:lnSpc>
            </a:pPr>
            <a:r>
              <a:rPr lang="en-US" sz="1200">
                <a:solidFill>
                  <a:srgbClr val="77787B"/>
                </a:solidFill>
                <a:latin typeface="Arial" panose="020B0604020202020204"/>
              </a:rPr>
              <a:t>■  Основание имеет трехрельсовую опорную конструкцию, которая представляет собой сильное сочетание прочности при нагрузке и устойчивости станка.</a:t>
            </a:r>
            <a:endParaRPr lang="en-US" sz="1200">
              <a:solidFill>
                <a:srgbClr val="77787B"/>
              </a:solidFill>
              <a:latin typeface="Arial" panose="020B0604020202020204"/>
            </a:endParaRPr>
          </a:p>
          <a:p>
            <a:pPr marL="241935" indent="-266700">
              <a:lnSpc>
                <a:spcPct val="96000"/>
              </a:lnSpc>
            </a:pPr>
            <a:r>
              <a:rPr lang="en-US" sz="1200">
                <a:solidFill>
                  <a:srgbClr val="77787B"/>
                </a:solidFill>
                <a:latin typeface="Arial" panose="020B0604020202020204"/>
              </a:rPr>
              <a:t>■  Сверхбольшой ход по оси X устраняет дилемму, заключающуюся в том, что традиционные станки для сверления и нарезания резьбы не могут обрабатывать большие заготовки.</a:t>
            </a:r>
            <a:endParaRPr lang="en-US" sz="1200">
              <a:solidFill>
                <a:srgbClr val="77787B"/>
              </a:solidFill>
              <a:latin typeface="Arial" panose="020B0604020202020204"/>
            </a:endParaRPr>
          </a:p>
        </p:txBody>
      </p:sp>
      <p:sp>
        <p:nvSpPr>
          <p:cNvPr id="10" name="矩形 9"/>
          <p:cNvSpPr/>
          <p:nvPr/>
        </p:nvSpPr>
        <p:spPr>
          <a:xfrm>
            <a:off x="8838565" y="5469890"/>
            <a:ext cx="4756150" cy="584200"/>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sym typeface="+mn-ea"/>
              </a:rPr>
              <a:t>Область применения</a:t>
            </a:r>
            <a:endParaRPr lang="en-US" sz="2900" b="1">
              <a:solidFill>
                <a:srgbClr val="77787B"/>
              </a:solidFill>
              <a:latin typeface="Arial" panose="020B0604020202020204"/>
            </a:endParaRPr>
          </a:p>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1" name="矩形 10"/>
          <p:cNvSpPr/>
          <p:nvPr/>
        </p:nvSpPr>
        <p:spPr>
          <a:xfrm>
            <a:off x="8830019" y="6318173"/>
            <a:ext cx="5409282" cy="655504"/>
          </a:xfrm>
          <a:prstGeom prst="rect">
            <a:avLst/>
          </a:prstGeom>
          <a:solidFill>
            <a:srgbClr val="FFFFFF"/>
          </a:solidFill>
        </p:spPr>
        <p:txBody>
          <a:bodyPr lIns="0" tIns="0" rIns="0" bIns="0">
            <a:noAutofit/>
          </a:bodyPr>
          <a:p>
            <a:pPr indent="0" algn="just">
              <a:lnSpc>
                <a:spcPts val="1350"/>
              </a:lnSpc>
            </a:pPr>
            <a:r>
              <a:rPr lang="en-US" sz="800">
                <a:solidFill>
                  <a:srgbClr val="39393A"/>
                </a:solidFill>
                <a:latin typeface="微软雅黑" panose="020B0503020204020204" charset="-122"/>
              </a:rPr>
              <a:t>Эта серия моделей используется в автомобилях, строительной и сельскохозяйственной технике, OEM-продуктах, энергетике, медицинской промышленности и крупномасштабной обработке деталей.Он может обрабатывать прямые цилиндры, наклонные цилиндры, дуги и различные сложные детали, такие как резьба, канавки. , и червяки., Типичные детали обработки, такие как шкив сопла зубчатого вала, тормозной диск, поршень, головка фильтра, направляющая клапана, аксессуары для полной защиты и т. д.</a:t>
            </a:r>
            <a:endParaRPr lang="en-US" sz="800">
              <a:solidFill>
                <a:srgbClr val="39393A"/>
              </a:solidFill>
              <a:latin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83920" y="7123176"/>
            <a:ext cx="2740152" cy="1758696"/>
          </a:xfrm>
          <a:prstGeom prst="rect">
            <a:avLst/>
          </a:prstGeom>
        </p:spPr>
      </p:pic>
      <p:pic>
        <p:nvPicPr>
          <p:cNvPr id="3" name="图片 2"/>
          <p:cNvPicPr>
            <a:picLocks noChangeAspect="1"/>
          </p:cNvPicPr>
          <p:nvPr/>
        </p:nvPicPr>
        <p:blipFill>
          <a:blip r:embed="rId2"/>
          <a:stretch>
            <a:fillRect/>
          </a:stretch>
        </p:blipFill>
        <p:spPr>
          <a:xfrm>
            <a:off x="9610344" y="3502152"/>
            <a:ext cx="1426464" cy="1261872"/>
          </a:xfrm>
          <a:prstGeom prst="rect">
            <a:avLst/>
          </a:prstGeom>
        </p:spPr>
      </p:pic>
      <p:pic>
        <p:nvPicPr>
          <p:cNvPr id="4" name="图片 3"/>
          <p:cNvPicPr>
            <a:picLocks noChangeAspect="1"/>
          </p:cNvPicPr>
          <p:nvPr/>
        </p:nvPicPr>
        <p:blipFill>
          <a:blip r:embed="rId3"/>
          <a:stretch>
            <a:fillRect/>
          </a:stretch>
        </p:blipFill>
        <p:spPr>
          <a:xfrm>
            <a:off x="9622536" y="5230368"/>
            <a:ext cx="1466088" cy="1261872"/>
          </a:xfrm>
          <a:prstGeom prst="rect">
            <a:avLst/>
          </a:prstGeom>
        </p:spPr>
      </p:pic>
      <p:pic>
        <p:nvPicPr>
          <p:cNvPr id="5" name="图片 4"/>
          <p:cNvPicPr>
            <a:picLocks noChangeAspect="1"/>
          </p:cNvPicPr>
          <p:nvPr/>
        </p:nvPicPr>
        <p:blipFill>
          <a:blip r:embed="rId4"/>
          <a:stretch>
            <a:fillRect/>
          </a:stretch>
        </p:blipFill>
        <p:spPr>
          <a:xfrm>
            <a:off x="9622536" y="7077456"/>
            <a:ext cx="1478280" cy="1255776"/>
          </a:xfrm>
          <a:prstGeom prst="rect">
            <a:avLst/>
          </a:prstGeom>
        </p:spPr>
      </p:pic>
      <p:pic>
        <p:nvPicPr>
          <p:cNvPr id="6" name="图片 5"/>
          <p:cNvPicPr>
            <a:picLocks noChangeAspect="1"/>
          </p:cNvPicPr>
          <p:nvPr/>
        </p:nvPicPr>
        <p:blipFill>
          <a:blip r:embed="rId5"/>
          <a:stretch>
            <a:fillRect/>
          </a:stretch>
        </p:blipFill>
        <p:spPr>
          <a:xfrm>
            <a:off x="11231880" y="3502152"/>
            <a:ext cx="1420368" cy="1261872"/>
          </a:xfrm>
          <a:prstGeom prst="rect">
            <a:avLst/>
          </a:prstGeom>
        </p:spPr>
      </p:pic>
      <p:pic>
        <p:nvPicPr>
          <p:cNvPr id="7" name="图片 6"/>
          <p:cNvPicPr>
            <a:picLocks noChangeAspect="1"/>
          </p:cNvPicPr>
          <p:nvPr/>
        </p:nvPicPr>
        <p:blipFill>
          <a:blip r:embed="rId6"/>
          <a:stretch>
            <a:fillRect/>
          </a:stretch>
        </p:blipFill>
        <p:spPr>
          <a:xfrm>
            <a:off x="11244072" y="5230368"/>
            <a:ext cx="1414272" cy="1261872"/>
          </a:xfrm>
          <a:prstGeom prst="rect">
            <a:avLst/>
          </a:prstGeom>
        </p:spPr>
      </p:pic>
      <p:pic>
        <p:nvPicPr>
          <p:cNvPr id="8" name="图片 7"/>
          <p:cNvPicPr>
            <a:picLocks noChangeAspect="1"/>
          </p:cNvPicPr>
          <p:nvPr/>
        </p:nvPicPr>
        <p:blipFill>
          <a:blip r:embed="rId7"/>
          <a:stretch>
            <a:fillRect/>
          </a:stretch>
        </p:blipFill>
        <p:spPr>
          <a:xfrm>
            <a:off x="11262360" y="7077456"/>
            <a:ext cx="1435608" cy="1255776"/>
          </a:xfrm>
          <a:prstGeom prst="rect">
            <a:avLst/>
          </a:prstGeom>
        </p:spPr>
      </p:pic>
      <p:pic>
        <p:nvPicPr>
          <p:cNvPr id="9" name="图片 8"/>
          <p:cNvPicPr>
            <a:picLocks noChangeAspect="1"/>
          </p:cNvPicPr>
          <p:nvPr/>
        </p:nvPicPr>
        <p:blipFill>
          <a:blip r:embed="rId8"/>
          <a:stretch>
            <a:fillRect/>
          </a:stretch>
        </p:blipFill>
        <p:spPr>
          <a:xfrm>
            <a:off x="12850368" y="3502152"/>
            <a:ext cx="1450848" cy="1261872"/>
          </a:xfrm>
          <a:prstGeom prst="rect">
            <a:avLst/>
          </a:prstGeom>
        </p:spPr>
      </p:pic>
      <p:pic>
        <p:nvPicPr>
          <p:cNvPr id="10" name="图片 9"/>
          <p:cNvPicPr>
            <a:picLocks noChangeAspect="1"/>
          </p:cNvPicPr>
          <p:nvPr/>
        </p:nvPicPr>
        <p:blipFill>
          <a:blip r:embed="rId9"/>
          <a:stretch>
            <a:fillRect/>
          </a:stretch>
        </p:blipFill>
        <p:spPr>
          <a:xfrm>
            <a:off x="12865608" y="5230368"/>
            <a:ext cx="1435608" cy="1261872"/>
          </a:xfrm>
          <a:prstGeom prst="rect">
            <a:avLst/>
          </a:prstGeom>
        </p:spPr>
      </p:pic>
      <p:pic>
        <p:nvPicPr>
          <p:cNvPr id="11" name="图片 10"/>
          <p:cNvPicPr>
            <a:picLocks noChangeAspect="1"/>
          </p:cNvPicPr>
          <p:nvPr/>
        </p:nvPicPr>
        <p:blipFill>
          <a:blip r:embed="rId10"/>
          <a:stretch>
            <a:fillRect/>
          </a:stretch>
        </p:blipFill>
        <p:spPr>
          <a:xfrm>
            <a:off x="12871704" y="7074408"/>
            <a:ext cx="1429512" cy="1261872"/>
          </a:xfrm>
          <a:prstGeom prst="rect">
            <a:avLst/>
          </a:prstGeom>
        </p:spPr>
      </p:pic>
      <p:sp>
        <p:nvSpPr>
          <p:cNvPr id="12" name="矩形 11"/>
          <p:cNvSpPr/>
          <p:nvPr/>
        </p:nvSpPr>
        <p:spPr>
          <a:xfrm>
            <a:off x="594360" y="219456"/>
            <a:ext cx="5690616" cy="289560"/>
          </a:xfrm>
          <a:prstGeom prst="rect">
            <a:avLst/>
          </a:prstGeom>
          <a:solidFill>
            <a:srgbClr val="FFFFFF"/>
          </a:solidFill>
        </p:spPr>
        <p:txBody>
          <a:bodyPr wrap="none" lIns="0" tIns="0" rIns="0" bIns="0">
            <a:noAutofit/>
          </a:bodyPr>
          <a:p>
            <a:pPr indent="-7683500" algn="just"/>
            <a:r>
              <a:rPr lang="zh-TW" sz="1700" i="1">
                <a:solidFill>
                  <a:srgbClr val="EF4857"/>
                </a:solidFill>
                <a:latin typeface="Arial" panose="020B0604020202020204"/>
                <a:ea typeface="Arial" panose="020B0604020202020204"/>
              </a:rPr>
              <a:t>/ </a:t>
            </a:r>
            <a:r>
              <a:rPr lang="en-US" sz="1700" i="1">
                <a:solidFill>
                  <a:srgbClr val="EF4857"/>
                </a:solidFill>
                <a:latin typeface="Arial" panose="020B0604020202020204"/>
                <a:sym typeface="+mn-ea"/>
              </a:rPr>
              <a:t>Высокоскоростной сверлильно-фрезерный обрабатывающий центр серии T</a:t>
            </a:r>
            <a:endParaRPr lang="en-US" sz="1700" i="1">
              <a:solidFill>
                <a:srgbClr val="EF4857"/>
              </a:solidFill>
              <a:latin typeface="Arial" panose="020B0604020202020204"/>
            </a:endParaRPr>
          </a:p>
        </p:txBody>
      </p:sp>
      <p:sp>
        <p:nvSpPr>
          <p:cNvPr id="13" name="矩形 12"/>
          <p:cNvSpPr/>
          <p:nvPr/>
        </p:nvSpPr>
        <p:spPr>
          <a:xfrm>
            <a:off x="783590" y="1212850"/>
            <a:ext cx="5501005" cy="438785"/>
          </a:xfrm>
          <a:prstGeom prst="rect">
            <a:avLst/>
          </a:prstGeom>
          <a:solidFill>
            <a:srgbClr val="FFFFFF"/>
          </a:solidFill>
        </p:spPr>
        <p:txBody>
          <a:bodyPr lIns="0" tIns="0" rIns="0" bIns="0">
            <a:noAutofit/>
          </a:bodyPr>
          <a:p>
            <a:pPr indent="0"/>
            <a:r>
              <a:rPr lang="en-US" sz="1600" b="1">
                <a:solidFill>
                  <a:srgbClr val="48484A"/>
                </a:solidFill>
                <a:latin typeface="Tahoma" panose="020B0604030504040204"/>
              </a:rPr>
              <a:t>T10/T13/T16 </a:t>
            </a:r>
            <a:r>
              <a:rPr lang="en-US" sz="1600" b="1">
                <a:solidFill>
                  <a:srgbClr val="EF4857"/>
                </a:solidFill>
                <a:latin typeface="Tahoma" panose="020B0604030504040204"/>
              </a:rPr>
              <a:t>Экономически эффективным</a:t>
            </a:r>
            <a:endParaRPr lang="en-US" sz="1600" b="1">
              <a:solidFill>
                <a:srgbClr val="EF4857"/>
              </a:solidFill>
              <a:latin typeface="Tahoma" panose="020B0604030504040204"/>
            </a:endParaRPr>
          </a:p>
          <a:p>
            <a:pPr indent="0"/>
            <a:r>
              <a:rPr lang="en-US" sz="1200">
                <a:solidFill>
                  <a:srgbClr val="EF4857"/>
                </a:solidFill>
                <a:latin typeface="Arial" panose="020B0604020202020204"/>
              </a:rPr>
              <a:t>&gt;&gt;&gt;&gt;&gt;</a:t>
            </a:r>
            <a:endParaRPr lang="en-US" sz="1200">
              <a:solidFill>
                <a:srgbClr val="EF4857"/>
              </a:solidFill>
              <a:latin typeface="Arial" panose="020B0604020202020204"/>
            </a:endParaRPr>
          </a:p>
        </p:txBody>
      </p:sp>
      <p:sp>
        <p:nvSpPr>
          <p:cNvPr id="14" name="矩形 13"/>
          <p:cNvSpPr/>
          <p:nvPr/>
        </p:nvSpPr>
        <p:spPr>
          <a:xfrm>
            <a:off x="798576" y="1868424"/>
            <a:ext cx="5727192" cy="2307336"/>
          </a:xfrm>
          <a:prstGeom prst="rect">
            <a:avLst/>
          </a:prstGeom>
          <a:solidFill>
            <a:srgbClr val="FFFFFF"/>
          </a:solidFill>
        </p:spPr>
        <p:txBody>
          <a:bodyPr lIns="0" tIns="0" rIns="0" bIns="0">
            <a:noAutofit/>
          </a:bodyPr>
          <a:p>
            <a:pPr marL="154305" indent="-190500">
              <a:lnSpc>
                <a:spcPts val="960"/>
              </a:lnSpc>
            </a:pPr>
            <a:r>
              <a:rPr lang="en-US" sz="800">
                <a:solidFill>
                  <a:srgbClr val="68686A"/>
                </a:solidFill>
                <a:latin typeface="微软雅黑" panose="020B0503020204020204" charset="-122"/>
              </a:rPr>
              <a:t>■</a:t>
            </a:r>
            <a:r>
              <a:rPr lang="en-US" sz="900">
                <a:solidFill>
                  <a:srgbClr val="68686A"/>
                </a:solidFill>
                <a:latin typeface="Arial" panose="020B0604020202020204" pitchFamily="34" charset="0"/>
                <a:cs typeface="Arial" panose="020B0604020202020204" pitchFamily="34" charset="0"/>
              </a:rPr>
              <a:t>  </a:t>
            </a:r>
            <a:r>
              <a:rPr sz="900">
                <a:solidFill>
                  <a:srgbClr val="68686A"/>
                </a:solidFill>
                <a:latin typeface="Arial" panose="020B0604020202020204" pitchFamily="34" charset="0"/>
                <a:cs typeface="Arial" panose="020B0604020202020204" pitchFamily="34" charset="0"/>
              </a:rPr>
              <a:t>Расход материала сравним с небольшими станками для сверления и нарезания резьбы, что на 15-20% выше, чем у обычных линейных станков.</a:t>
            </a:r>
            <a:endParaRPr>
              <a:solidFill>
                <a:srgbClr val="68686A"/>
              </a:solidFill>
            </a:endParaRPr>
          </a:p>
          <a:p>
            <a:pPr indent="0">
              <a:lnSpc>
                <a:spcPts val="960"/>
              </a:lnSpc>
            </a:pPr>
            <a:r>
              <a:rPr lang="en-US" sz="800">
                <a:solidFill>
                  <a:srgbClr val="68686A"/>
                </a:solidFill>
                <a:latin typeface="微软雅黑" panose="020B0503020204020204" charset="-122"/>
              </a:rPr>
              <a:t>■ </a:t>
            </a:r>
            <a:r>
              <a:rPr lang="en-US" sz="750">
                <a:solidFill>
                  <a:srgbClr val="68686A"/>
                </a:solidFill>
                <a:latin typeface="微软雅黑" panose="020B0503020204020204" charset="-122"/>
              </a:rPr>
              <a:t> </a:t>
            </a:r>
            <a:r>
              <a:rPr lang="en-US" sz="1000">
                <a:solidFill>
                  <a:srgbClr val="68686A"/>
                </a:solidFill>
                <a:latin typeface="微软雅黑" panose="020B0503020204020204" charset="-122"/>
              </a:rPr>
              <a:t>Достаточно жесткая для обработки чугуна и стали</a:t>
            </a:r>
            <a:endParaRPr lang="en-US" sz="1000">
              <a:solidFill>
                <a:srgbClr val="68686A"/>
              </a:solidFill>
              <a:latin typeface="微软雅黑" panose="020B0503020204020204" charset="-122"/>
            </a:endParaRPr>
          </a:p>
          <a:p>
            <a:pPr indent="0">
              <a:lnSpc>
                <a:spcPts val="960"/>
              </a:lnSpc>
            </a:pPr>
            <a:r>
              <a:rPr lang="en-US" sz="800">
                <a:solidFill>
                  <a:srgbClr val="68686A"/>
                </a:solidFill>
                <a:latin typeface="Arial" panose="020B0604020202020204"/>
              </a:rPr>
              <a:t>■</a:t>
            </a:r>
            <a:r>
              <a:rPr lang="en-US" sz="900">
                <a:solidFill>
                  <a:srgbClr val="68686A"/>
                </a:solidFill>
                <a:latin typeface="Tahoma" panose="020B0604030504040204"/>
              </a:rPr>
              <a:t> Широкий спектр приложений, автозапчасти, автоматика, связь, другие детали и т. д.</a:t>
            </a:r>
            <a:endParaRPr lang="en-US" sz="900">
              <a:solidFill>
                <a:srgbClr val="68686A"/>
              </a:solidFill>
              <a:latin typeface="Tahoma" panose="020B0604030504040204"/>
            </a:endParaRPr>
          </a:p>
          <a:p>
            <a:pPr indent="0">
              <a:lnSpc>
                <a:spcPts val="960"/>
              </a:lnSpc>
            </a:pPr>
            <a:r>
              <a:rPr lang="en-US" sz="800">
                <a:solidFill>
                  <a:srgbClr val="68686A"/>
                </a:solidFill>
                <a:latin typeface="微软雅黑" panose="020B0503020204020204" charset="-122"/>
              </a:rPr>
              <a:t>■</a:t>
            </a:r>
            <a:r>
              <a:rPr lang="en-US" sz="1000">
                <a:solidFill>
                  <a:srgbClr val="68686A"/>
                </a:solidFill>
                <a:latin typeface="Arial" panose="020B0604020202020204" pitchFamily="34" charset="0"/>
                <a:cs typeface="Arial" panose="020B0604020202020204" pitchFamily="34" charset="0"/>
              </a:rPr>
              <a:t>  Мощные функции, могут быть установлены с четырьмя или пятью осями, моторизованным шпинделем, инструментом для наладки инструмента, онлайн-обнаружением и т. д.</a:t>
            </a:r>
            <a:endParaRPr lang="en-US" sz="1000">
              <a:solidFill>
                <a:srgbClr val="68686A"/>
              </a:solidFill>
              <a:latin typeface="Arial" panose="020B0604020202020204" pitchFamily="34" charset="0"/>
              <a:cs typeface="Arial" panose="020B0604020202020204" pitchFamily="34" charset="0"/>
            </a:endParaRPr>
          </a:p>
          <a:p>
            <a:pPr indent="0">
              <a:lnSpc>
                <a:spcPts val="960"/>
              </a:lnSpc>
            </a:pPr>
            <a:r>
              <a:rPr lang="en-US" sz="800">
                <a:solidFill>
                  <a:srgbClr val="68686A"/>
                </a:solidFill>
                <a:latin typeface="Arial" panose="020B0604020202020204" pitchFamily="34" charset="0"/>
                <a:cs typeface="Arial" panose="020B0604020202020204" pitchFamily="34" charset="0"/>
              </a:rPr>
              <a:t>■</a:t>
            </a:r>
            <a:r>
              <a:rPr lang="en-US" sz="1000">
                <a:solidFill>
                  <a:srgbClr val="68686A"/>
                </a:solidFill>
                <a:latin typeface="Arial" panose="020B0604020202020204" pitchFamily="34" charset="0"/>
                <a:cs typeface="Arial" panose="020B0604020202020204" pitchFamily="34" charset="0"/>
              </a:rPr>
              <a:t>  Обрабатываемый ход велик, что позволяет преодолеть ограничения по размерам крупных деталей, которые невозможно обработать на традиционных сверлильно-резьбовых станках.</a:t>
            </a:r>
            <a:endParaRPr lang="en-US" sz="1000">
              <a:solidFill>
                <a:srgbClr val="68686A"/>
              </a:solidFill>
              <a:latin typeface="Arial" panose="020B0604020202020204" pitchFamily="34" charset="0"/>
              <a:cs typeface="Arial" panose="020B0604020202020204" pitchFamily="34" charset="0"/>
            </a:endParaRPr>
          </a:p>
          <a:p>
            <a:pPr indent="0">
              <a:lnSpc>
                <a:spcPts val="960"/>
              </a:lnSpc>
            </a:pPr>
            <a:r>
              <a:rPr lang="en-US" sz="800">
                <a:solidFill>
                  <a:srgbClr val="68686A"/>
                </a:solidFill>
                <a:latin typeface="微软雅黑" panose="020B0503020204020204" charset="-122"/>
              </a:rPr>
              <a:t>■</a:t>
            </a:r>
            <a:r>
              <a:rPr lang="en-US" sz="750">
                <a:solidFill>
                  <a:srgbClr val="68686A"/>
                </a:solidFill>
                <a:latin typeface="微软雅黑" panose="020B0503020204020204" charset="-122"/>
              </a:rPr>
              <a:t> </a:t>
            </a:r>
            <a:r>
              <a:rPr lang="en-US" sz="1000">
                <a:solidFill>
                  <a:srgbClr val="68686A"/>
                </a:solidFill>
                <a:latin typeface="微软雅黑" panose="020B0503020204020204" charset="-122"/>
              </a:rPr>
              <a:t> </a:t>
            </a:r>
            <a:r>
              <a:rPr sz="1000">
                <a:solidFill>
                  <a:srgbClr val="68686A"/>
                </a:solidFill>
                <a:latin typeface="微软雅黑" panose="020B0503020204020204" charset="-122"/>
              </a:rPr>
              <a:t>Низкая цена, примерно на 25% ниже, чем у обычной линейной рельсовой машины Im.</a:t>
            </a:r>
            <a:endParaRPr sz="1000">
              <a:solidFill>
                <a:srgbClr val="68686A"/>
              </a:solidFill>
              <a:latin typeface="微软雅黑" panose="020B0503020204020204" charset="-122"/>
            </a:endParaRPr>
          </a:p>
          <a:p>
            <a:pPr indent="0">
              <a:lnSpc>
                <a:spcPts val="960"/>
              </a:lnSpc>
            </a:pPr>
            <a:r>
              <a:rPr lang="en-US" sz="800">
                <a:solidFill>
                  <a:srgbClr val="68686A"/>
                </a:solidFill>
                <a:latin typeface="微软雅黑" panose="020B0503020204020204" charset="-122"/>
              </a:rPr>
              <a:t>■</a:t>
            </a:r>
            <a:r>
              <a:rPr lang="en-US" sz="750">
                <a:solidFill>
                  <a:srgbClr val="68686A"/>
                </a:solidFill>
                <a:latin typeface="微软雅黑" panose="020B0503020204020204" charset="-122"/>
              </a:rPr>
              <a:t> </a:t>
            </a:r>
            <a:r>
              <a:rPr lang="en-US" sz="1000">
                <a:solidFill>
                  <a:srgbClr val="68686A"/>
                </a:solidFill>
                <a:latin typeface="微软雅黑" panose="020B0503020204020204" charset="-122"/>
              </a:rPr>
              <a:t>Стандартная конфигурация, скорость вращения шпинделя 12 000 об/мин, высокоскоростной инструментальный магазин с сервоприводом на 21 зуб., мощный смыв стружки, водяной пистолет высокого давления и т. д.</a:t>
            </a:r>
            <a:endParaRPr lang="en-US" sz="1000">
              <a:solidFill>
                <a:srgbClr val="68686A"/>
              </a:solidFill>
              <a:latin typeface="微软雅黑" panose="020B0503020204020204" charset="-122"/>
            </a:endParaRPr>
          </a:p>
          <a:p>
            <a:pPr indent="0"/>
            <a:r>
              <a:rPr lang="en-US" sz="1600" b="1">
                <a:solidFill>
                  <a:srgbClr val="EF4857"/>
                </a:solidFill>
                <a:latin typeface="Tahoma" panose="020B0604030504040204"/>
              </a:rPr>
              <a:t>Режущая способность </a:t>
            </a:r>
            <a:r>
              <a:rPr lang="en-US" sz="1000" b="1">
                <a:solidFill>
                  <a:srgbClr val="525254"/>
                </a:solidFill>
                <a:latin typeface="微软雅黑" panose="020B0503020204020204" charset="-122"/>
              </a:rPr>
              <a:t>Материал обработки: S45C</a:t>
            </a:r>
            <a:endParaRPr lang="en-US" sz="1000" b="1">
              <a:solidFill>
                <a:srgbClr val="525254"/>
              </a:solidFill>
              <a:latin typeface="微软雅黑" panose="020B0503020204020204" charset="-122"/>
            </a:endParaRPr>
          </a:p>
        </p:txBody>
      </p:sp>
      <p:graphicFrame>
        <p:nvGraphicFramePr>
          <p:cNvPr id="15" name="表格 14"/>
          <p:cNvGraphicFramePr>
            <a:graphicFrameLocks noGrp="1"/>
          </p:cNvGraphicFramePr>
          <p:nvPr/>
        </p:nvGraphicFramePr>
        <p:xfrm>
          <a:off x="826008" y="4575048"/>
          <a:ext cx="6038088" cy="966216"/>
        </p:xfrm>
        <a:graphic>
          <a:graphicData uri="http://schemas.openxmlformats.org/drawingml/2006/table">
            <a:tbl>
              <a:tblPr/>
              <a:tblGrid>
                <a:gridCol w="2225040"/>
                <a:gridCol w="1271016"/>
                <a:gridCol w="1267968"/>
                <a:gridCol w="1274064"/>
              </a:tblGrid>
              <a:tr h="335280">
                <a:tc>
                  <a:txBody>
                    <a:bodyPr>
                      <a:spAutoFit/>
                    </a:bodyPr>
                    <a:p>
                      <a:pPr indent="558800"/>
                      <a:r>
                        <a:rPr lang="en-US" sz="850" b="1">
                          <a:solidFill>
                            <a:srgbClr val="FFFFFF"/>
                          </a:solidFill>
                          <a:latin typeface="Arial" panose="020B0604020202020204"/>
                        </a:rPr>
                        <a:t>Tool Specifications</a:t>
                      </a:r>
                      <a:endParaRPr lang="en-US" sz="850" b="1">
                        <a:solidFill>
                          <a:srgbClr val="FFFFFF"/>
                        </a:solidFill>
                        <a:latin typeface="Arial" panose="020B0604020202020204"/>
                      </a:endParaRPr>
                    </a:p>
                  </a:txBody>
                  <a:tcPr marL="0" marR="0" marT="0" marB="0" anchor="ctr">
                    <a:solidFill>
                      <a:srgbClr val="9A9B9F"/>
                    </a:solidFill>
                  </a:tcPr>
                </a:tc>
                <a:tc>
                  <a:txBody>
                    <a:bodyPr>
                      <a:spAutoFit/>
                    </a:bodyPr>
                    <a:p>
                      <a:pPr indent="0" algn="ctr">
                        <a:lnSpc>
                          <a:spcPct val="115000"/>
                        </a:lnSpc>
                      </a:pPr>
                      <a:r>
                        <a:rPr lang="en-US" sz="850" b="1">
                          <a:solidFill>
                            <a:srgbClr val="FFFFFF"/>
                          </a:solidFill>
                          <a:latin typeface="Arial" panose="020B0604020202020204"/>
                        </a:rPr>
                        <a:t>Spindle speed min</a:t>
                      </a:r>
                      <a:r>
                        <a:rPr lang="en-US" sz="850" b="1" baseline="30000">
                          <a:solidFill>
                            <a:srgbClr val="FFFFFF"/>
                          </a:solidFill>
                          <a:latin typeface="Arial" panose="020B0604020202020204"/>
                        </a:rPr>
                        <a:t>-1</a:t>
                      </a:r>
                      <a:endParaRPr lang="en-US" sz="850" b="1" baseline="30000">
                        <a:solidFill>
                          <a:srgbClr val="FFFFFF"/>
                        </a:solidFill>
                        <a:latin typeface="Arial" panose="020B0604020202020204"/>
                      </a:endParaRPr>
                    </a:p>
                  </a:txBody>
                  <a:tcPr marL="0" marR="0" marT="0" marB="0" anchor="b">
                    <a:solidFill>
                      <a:srgbClr val="9A9B9F"/>
                    </a:solidFill>
                  </a:tcPr>
                </a:tc>
                <a:tc>
                  <a:txBody>
                    <a:bodyPr>
                      <a:spAutoFit/>
                    </a:bodyPr>
                    <a:p>
                      <a:pPr indent="0" algn="ctr">
                        <a:lnSpc>
                          <a:spcPct val="115000"/>
                        </a:lnSpc>
                      </a:pPr>
                      <a:r>
                        <a:rPr lang="en-US" sz="850" b="1">
                          <a:solidFill>
                            <a:srgbClr val="FFFFFF"/>
                          </a:solidFill>
                          <a:latin typeface="Arial" panose="020B0604020202020204"/>
                        </a:rPr>
                        <a:t>Cutting speed m/min</a:t>
                      </a:r>
                      <a:endParaRPr lang="en-US" sz="850" b="1">
                        <a:solidFill>
                          <a:srgbClr val="FFFFFF"/>
                        </a:solidFill>
                        <a:latin typeface="Arial" panose="020B0604020202020204"/>
                      </a:endParaRPr>
                    </a:p>
                  </a:txBody>
                  <a:tcPr marL="0" marR="0" marT="0" marB="0" anchor="b">
                    <a:solidFill>
                      <a:srgbClr val="9A9B9F"/>
                    </a:solidFill>
                  </a:tcPr>
                </a:tc>
                <a:tc>
                  <a:txBody>
                    <a:bodyPr>
                      <a:spAutoFit/>
                    </a:bodyPr>
                    <a:p>
                      <a:pPr indent="0" algn="ctr">
                        <a:lnSpc>
                          <a:spcPct val="112000"/>
                        </a:lnSpc>
                      </a:pPr>
                      <a:r>
                        <a:rPr lang="en-US" sz="850" b="1">
                          <a:solidFill>
                            <a:srgbClr val="FFFFFF"/>
                          </a:solidFill>
                          <a:latin typeface="Arial" panose="020B0604020202020204"/>
                        </a:rPr>
                        <a:t>Feed speed </a:t>
                      </a:r>
                      <a:r>
                        <a:rPr lang="en-US" sz="900" b="1" cap="small">
                          <a:solidFill>
                            <a:srgbClr val="FFFFFF"/>
                          </a:solidFill>
                          <a:latin typeface="Arial" panose="020B0604020202020204"/>
                        </a:rPr>
                        <a:t>mm/min</a:t>
                      </a:r>
                      <a:endParaRPr lang="en-US" sz="900" b="1" cap="small">
                        <a:solidFill>
                          <a:srgbClr val="FFFFFF"/>
                        </a:solidFill>
                        <a:latin typeface="Arial" panose="020B0604020202020204"/>
                      </a:endParaRPr>
                    </a:p>
                  </a:txBody>
                  <a:tcPr marL="0" marR="0" marT="0" marB="0" anchor="b">
                    <a:solidFill>
                      <a:srgbClr val="9A9B9F"/>
                    </a:solidFill>
                  </a:tcPr>
                </a:tc>
              </a:tr>
              <a:tr h="213360">
                <a:tc>
                  <a:txBody>
                    <a:bodyPr>
                      <a:spAutoFit/>
                    </a:bodyPr>
                    <a:p>
                      <a:pPr indent="165100"/>
                      <a:r>
                        <a:rPr lang="en-US" sz="850">
                          <a:solidFill>
                            <a:srgbClr val="040001"/>
                          </a:solidFill>
                          <a:latin typeface="Arial" panose="020B0604020202020204"/>
                        </a:rPr>
                        <a:t>25 three-edged shank side milling</a:t>
                      </a:r>
                      <a:endParaRPr lang="en-US" sz="850">
                        <a:solidFill>
                          <a:srgbClr val="040001"/>
                        </a:solidFill>
                        <a:latin typeface="Arial" panose="020B0604020202020204"/>
                      </a:endParaRPr>
                    </a:p>
                  </a:txBody>
                  <a:tcPr marL="0" marR="0" marT="0" marB="0" anchor="b"/>
                </a:tc>
                <a:tc>
                  <a:txBody>
                    <a:bodyPr>
                      <a:spAutoFit/>
                    </a:bodyPr>
                    <a:p>
                      <a:pPr indent="0" algn="ctr"/>
                      <a:r>
                        <a:rPr lang="en-US" sz="850">
                          <a:solidFill>
                            <a:srgbClr val="040001"/>
                          </a:solidFill>
                          <a:latin typeface="Arial" panose="020B0604020202020204"/>
                        </a:rPr>
                        <a:t>2000</a:t>
                      </a:r>
                      <a:endParaRPr lang="en-US" sz="850">
                        <a:solidFill>
                          <a:srgbClr val="040001"/>
                        </a:solidFill>
                        <a:latin typeface="Arial" panose="020B0604020202020204"/>
                      </a:endParaRPr>
                    </a:p>
                  </a:txBody>
                  <a:tcPr marL="0" marR="0" marT="0" marB="0" anchor="b"/>
                </a:tc>
                <a:tc>
                  <a:txBody>
                    <a:bodyPr>
                      <a:spAutoFit/>
                    </a:bodyPr>
                    <a:p>
                      <a:pPr indent="0" algn="ctr"/>
                      <a:r>
                        <a:rPr lang="en-US" sz="850">
                          <a:solidFill>
                            <a:srgbClr val="040001"/>
                          </a:solidFill>
                          <a:latin typeface="Arial" panose="020B0604020202020204"/>
                        </a:rPr>
                        <a:t>157.08</a:t>
                      </a:r>
                      <a:endParaRPr lang="en-US" sz="850">
                        <a:solidFill>
                          <a:srgbClr val="040001"/>
                        </a:solidFill>
                        <a:latin typeface="Arial" panose="020B0604020202020204"/>
                      </a:endParaRPr>
                    </a:p>
                  </a:txBody>
                  <a:tcPr marL="0" marR="0" marT="0" marB="0" anchor="b"/>
                </a:tc>
                <a:tc>
                  <a:txBody>
                    <a:bodyPr>
                      <a:spAutoFit/>
                    </a:bodyPr>
                    <a:p>
                      <a:pPr indent="0" algn="ctr"/>
                      <a:r>
                        <a:rPr lang="en-US" sz="850">
                          <a:solidFill>
                            <a:srgbClr val="040001"/>
                          </a:solidFill>
                          <a:latin typeface="Arial" panose="020B0604020202020204"/>
                        </a:rPr>
                        <a:t>2000</a:t>
                      </a:r>
                      <a:endParaRPr lang="en-US" sz="850">
                        <a:solidFill>
                          <a:srgbClr val="040001"/>
                        </a:solidFill>
                        <a:latin typeface="Arial" panose="020B0604020202020204"/>
                      </a:endParaRPr>
                    </a:p>
                  </a:txBody>
                  <a:tcPr marL="0" marR="0" marT="0" marB="0" anchor="b"/>
                </a:tc>
              </a:tr>
              <a:tr h="207264">
                <a:tc>
                  <a:txBody>
                    <a:bodyPr>
                      <a:spAutoFit/>
                    </a:bodyPr>
                    <a:p>
                      <a:pPr indent="558800"/>
                      <a:r>
                        <a:rPr lang="en-US" sz="850">
                          <a:solidFill>
                            <a:srgbClr val="040001"/>
                          </a:solidFill>
                          <a:latin typeface="Arial" panose="020B0604020202020204"/>
                        </a:rPr>
                        <a:t>30U-shaped bit</a:t>
                      </a:r>
                      <a:endParaRPr lang="en-US" sz="850">
                        <a:solidFill>
                          <a:srgbClr val="040001"/>
                        </a:solidFill>
                        <a:latin typeface="Arial" panose="020B0604020202020204"/>
                      </a:endParaRPr>
                    </a:p>
                  </a:txBody>
                  <a:tcPr marL="0" marR="0" marT="0" marB="0" anchor="b"/>
                </a:tc>
                <a:tc>
                  <a:txBody>
                    <a:bodyPr>
                      <a:spAutoFit/>
                    </a:bodyPr>
                    <a:p>
                      <a:pPr indent="0" algn="ctr"/>
                      <a:r>
                        <a:rPr lang="en-US" sz="850">
                          <a:solidFill>
                            <a:srgbClr val="040001"/>
                          </a:solidFill>
                          <a:latin typeface="Arial" panose="020B0604020202020204"/>
                        </a:rPr>
                        <a:t>1600</a:t>
                      </a:r>
                      <a:endParaRPr lang="en-US" sz="850">
                        <a:solidFill>
                          <a:srgbClr val="040001"/>
                        </a:solidFill>
                        <a:latin typeface="Arial" panose="020B0604020202020204"/>
                      </a:endParaRPr>
                    </a:p>
                  </a:txBody>
                  <a:tcPr marL="0" marR="0" marT="0" marB="0" anchor="b"/>
                </a:tc>
                <a:tc>
                  <a:txBody>
                    <a:bodyPr>
                      <a:spAutoFit/>
                    </a:bodyPr>
                    <a:p>
                      <a:pPr indent="0" algn="ctr"/>
                      <a:r>
                        <a:rPr lang="en-US" sz="850">
                          <a:solidFill>
                            <a:srgbClr val="040001"/>
                          </a:solidFill>
                          <a:latin typeface="Arial" panose="020B0604020202020204"/>
                        </a:rPr>
                        <a:t>150.8</a:t>
                      </a:r>
                      <a:endParaRPr lang="en-US" sz="850">
                        <a:solidFill>
                          <a:srgbClr val="040001"/>
                        </a:solidFill>
                        <a:latin typeface="Arial" panose="020B0604020202020204"/>
                      </a:endParaRPr>
                    </a:p>
                  </a:txBody>
                  <a:tcPr marL="0" marR="0" marT="0" marB="0" anchor="b"/>
                </a:tc>
                <a:tc>
                  <a:txBody>
                    <a:bodyPr>
                      <a:spAutoFit/>
                    </a:bodyPr>
                    <a:p>
                      <a:pPr indent="0" algn="ctr"/>
                      <a:r>
                        <a:rPr lang="en-US" sz="850">
                          <a:solidFill>
                            <a:srgbClr val="040001"/>
                          </a:solidFill>
                          <a:latin typeface="Arial" panose="020B0604020202020204"/>
                        </a:rPr>
                        <a:t>80</a:t>
                      </a:r>
                      <a:endParaRPr lang="en-US" sz="850">
                        <a:solidFill>
                          <a:srgbClr val="040001"/>
                        </a:solidFill>
                        <a:latin typeface="Arial" panose="020B0604020202020204"/>
                      </a:endParaRPr>
                    </a:p>
                  </a:txBody>
                  <a:tcPr marL="0" marR="0" marT="0" marB="0" anchor="b"/>
                </a:tc>
              </a:tr>
              <a:tr h="210312">
                <a:tc>
                  <a:txBody>
                    <a:bodyPr>
                      <a:spAutoFit/>
                    </a:bodyPr>
                    <a:p>
                      <a:pPr indent="469900"/>
                      <a:r>
                        <a:rPr lang="en-US" sz="850">
                          <a:solidFill>
                            <a:srgbClr val="040001"/>
                          </a:solidFill>
                          <a:latin typeface="Arial" panose="020B0604020202020204"/>
                        </a:rPr>
                        <a:t>M18*2.5 thread tap</a:t>
                      </a:r>
                      <a:endParaRPr lang="en-US" sz="850">
                        <a:solidFill>
                          <a:srgbClr val="040001"/>
                        </a:solidFill>
                        <a:latin typeface="Arial" panose="020B0604020202020204"/>
                      </a:endParaRPr>
                    </a:p>
                  </a:txBody>
                  <a:tcPr marL="0" marR="0" marT="0" marB="0"/>
                </a:tc>
                <a:tc>
                  <a:txBody>
                    <a:bodyPr>
                      <a:spAutoFit/>
                    </a:bodyPr>
                    <a:p>
                      <a:pPr indent="0" algn="ctr"/>
                      <a:r>
                        <a:rPr lang="en-US" sz="850">
                          <a:solidFill>
                            <a:srgbClr val="040001"/>
                          </a:solidFill>
                          <a:latin typeface="Arial" panose="020B0604020202020204"/>
                        </a:rPr>
                        <a:t>100</a:t>
                      </a:r>
                      <a:endParaRPr lang="en-US" sz="850">
                        <a:solidFill>
                          <a:srgbClr val="040001"/>
                        </a:solidFill>
                        <a:latin typeface="Arial" panose="020B0604020202020204"/>
                      </a:endParaRPr>
                    </a:p>
                  </a:txBody>
                  <a:tcPr marL="0" marR="0" marT="0" marB="0"/>
                </a:tc>
                <a:tc>
                  <a:txBody>
                    <a:bodyPr>
                      <a:spAutoFit/>
                    </a:bodyPr>
                    <a:p>
                      <a:pPr indent="0" algn="ctr"/>
                      <a:r>
                        <a:rPr lang="en-US" sz="850">
                          <a:solidFill>
                            <a:srgbClr val="040001"/>
                          </a:solidFill>
                          <a:latin typeface="Arial" panose="020B0604020202020204"/>
                        </a:rPr>
                        <a:t>5.65</a:t>
                      </a:r>
                      <a:endParaRPr lang="en-US" sz="850">
                        <a:solidFill>
                          <a:srgbClr val="040001"/>
                        </a:solidFill>
                        <a:latin typeface="Arial" panose="020B0604020202020204"/>
                      </a:endParaRPr>
                    </a:p>
                  </a:txBody>
                  <a:tcPr marL="0" marR="0" marT="0" marB="0"/>
                </a:tc>
                <a:tc>
                  <a:txBody>
                    <a:bodyPr>
                      <a:spAutoFit/>
                    </a:bodyPr>
                    <a:p>
                      <a:pPr indent="0" algn="ctr"/>
                      <a:r>
                        <a:rPr lang="en-US" sz="850">
                          <a:solidFill>
                            <a:srgbClr val="040001"/>
                          </a:solidFill>
                          <a:latin typeface="Arial" panose="020B0604020202020204"/>
                        </a:rPr>
                        <a:t>250</a:t>
                      </a:r>
                      <a:endParaRPr lang="en-US" sz="850">
                        <a:solidFill>
                          <a:srgbClr val="040001"/>
                        </a:solidFill>
                        <a:latin typeface="Arial" panose="020B0604020202020204"/>
                      </a:endParaRPr>
                    </a:p>
                  </a:txBody>
                  <a:tcPr marL="0" marR="0" marT="0" marB="0"/>
                </a:tc>
              </a:tr>
            </a:tbl>
          </a:graphicData>
        </a:graphic>
      </p:graphicFrame>
      <p:sp>
        <p:nvSpPr>
          <p:cNvPr id="16" name="矩形 15"/>
          <p:cNvSpPr/>
          <p:nvPr/>
        </p:nvSpPr>
        <p:spPr>
          <a:xfrm>
            <a:off x="850392" y="6150864"/>
            <a:ext cx="2176272" cy="286512"/>
          </a:xfrm>
          <a:prstGeom prst="rect">
            <a:avLst/>
          </a:prstGeom>
          <a:solidFill>
            <a:srgbClr val="FFFFFF"/>
          </a:solidFill>
        </p:spPr>
        <p:txBody>
          <a:bodyPr wrap="none" lIns="0" tIns="0" rIns="0" bIns="0">
            <a:noAutofit/>
          </a:bodyPr>
          <a:p>
            <a:pPr indent="0" algn="l"/>
            <a:r>
              <a:rPr lang="en-US" sz="1800" b="1">
                <a:solidFill>
                  <a:srgbClr val="EF4857"/>
                </a:solidFill>
                <a:latin typeface="Tahoma" panose="020B0604030504040204"/>
              </a:rPr>
              <a:t>Дисплей обработки</a:t>
            </a:r>
            <a:endParaRPr lang="en-US" sz="1800" b="1">
              <a:solidFill>
                <a:srgbClr val="EF4857"/>
              </a:solidFill>
              <a:latin typeface="Tahoma" panose="020B0604030504040204"/>
            </a:endParaRPr>
          </a:p>
        </p:txBody>
      </p:sp>
      <p:sp>
        <p:nvSpPr>
          <p:cNvPr id="17" name="矩形 16"/>
          <p:cNvSpPr/>
          <p:nvPr/>
        </p:nvSpPr>
        <p:spPr>
          <a:xfrm>
            <a:off x="847344" y="6492240"/>
            <a:ext cx="3870960" cy="478536"/>
          </a:xfrm>
          <a:prstGeom prst="rect">
            <a:avLst/>
          </a:prstGeom>
          <a:solidFill>
            <a:srgbClr val="FFFFFF"/>
          </a:solidFill>
        </p:spPr>
        <p:txBody>
          <a:bodyPr lIns="0" tIns="0" rIns="0" bIns="0">
            <a:noAutofit/>
          </a:bodyPr>
          <a:p>
            <a:pPr indent="0">
              <a:lnSpc>
                <a:spcPct val="106000"/>
              </a:lnSpc>
            </a:pPr>
            <a:r>
              <a:rPr lang="en-US" sz="1000">
                <a:solidFill>
                  <a:srgbClr val="77787B"/>
                </a:solidFill>
                <a:latin typeface="Arial" panose="020B0604020202020204"/>
              </a:rPr>
              <a:t>Он способен справиться с вызовами всех высокотехнологичных отраслей, от сложных задач авиационной промышленности до тонких требований медицинской технологии.</a:t>
            </a:r>
            <a:endParaRPr lang="en-US" sz="1000">
              <a:solidFill>
                <a:srgbClr val="77787B"/>
              </a:solidFill>
              <a:latin typeface="Arial" panose="020B0604020202020204"/>
            </a:endParaRPr>
          </a:p>
        </p:txBody>
      </p:sp>
      <p:sp>
        <p:nvSpPr>
          <p:cNvPr id="18" name="矩形 17"/>
          <p:cNvSpPr/>
          <p:nvPr/>
        </p:nvSpPr>
        <p:spPr>
          <a:xfrm>
            <a:off x="5363845" y="6336665"/>
            <a:ext cx="2044065" cy="570230"/>
          </a:xfrm>
          <a:prstGeom prst="rect">
            <a:avLst/>
          </a:prstGeom>
          <a:solidFill>
            <a:srgbClr val="FFFFFF"/>
          </a:solidFill>
        </p:spPr>
        <p:txBody>
          <a:bodyPr lIns="0" tIns="0" rIns="0" bIns="0">
            <a:noAutofit/>
          </a:bodyPr>
          <a:p>
            <a:pPr indent="0"/>
            <a:r>
              <a:rPr lang="en-US" sz="1800" b="1">
                <a:solidFill>
                  <a:srgbClr val="EF4857"/>
                </a:solidFill>
                <a:latin typeface="Tahoma" panose="020B0604030504040204"/>
              </a:rPr>
              <a:t>Отрасли применения</a:t>
            </a:r>
            <a:endParaRPr lang="en-US" sz="1800" b="1">
              <a:solidFill>
                <a:srgbClr val="EF4857"/>
              </a:solidFill>
              <a:latin typeface="Tahoma" panose="020B0604030504040204"/>
            </a:endParaRPr>
          </a:p>
        </p:txBody>
      </p:sp>
      <p:sp>
        <p:nvSpPr>
          <p:cNvPr id="19" name="矩形 18"/>
          <p:cNvSpPr/>
          <p:nvPr/>
        </p:nvSpPr>
        <p:spPr>
          <a:xfrm>
            <a:off x="5273040" y="7162800"/>
            <a:ext cx="2634615" cy="1429385"/>
          </a:xfrm>
          <a:prstGeom prst="rect">
            <a:avLst/>
          </a:prstGeom>
          <a:solidFill>
            <a:srgbClr val="FFFFFF"/>
          </a:solidFill>
        </p:spPr>
        <p:txBody>
          <a:bodyPr lIns="0" tIns="0" rIns="0" bIns="0">
            <a:noAutofit/>
          </a:bodyPr>
          <a:p>
            <a:pPr indent="0">
              <a:spcAft>
                <a:spcPts val="210"/>
              </a:spcAft>
            </a:pPr>
            <a:r>
              <a:rPr lang="en-US" sz="1000">
                <a:solidFill>
                  <a:srgbClr val="56595B"/>
                </a:solidFill>
                <a:latin typeface="Arial" panose="020B0604020202020204" pitchFamily="34" charset="0"/>
                <a:cs typeface="Arial" panose="020B0604020202020204" pitchFamily="34" charset="0"/>
              </a:rPr>
              <a:t>◎ Автомобильная промышленность</a:t>
            </a:r>
            <a:endParaRPr lang="en-US" sz="1000">
              <a:solidFill>
                <a:srgbClr val="56595B"/>
              </a:solidFill>
              <a:latin typeface="Arial" panose="020B0604020202020204" pitchFamily="34" charset="0"/>
              <a:cs typeface="Arial" panose="020B0604020202020204" pitchFamily="34" charset="0"/>
            </a:endParaRPr>
          </a:p>
          <a:p>
            <a:pPr indent="0">
              <a:spcAft>
                <a:spcPts val="210"/>
              </a:spcAft>
            </a:pPr>
            <a:r>
              <a:rPr lang="en-US" sz="1000">
                <a:solidFill>
                  <a:srgbClr val="56595B"/>
                </a:solidFill>
                <a:latin typeface="Arial" panose="020B0604020202020204" pitchFamily="34" charset="0"/>
                <a:cs typeface="Arial" panose="020B0604020202020204" pitchFamily="34" charset="0"/>
              </a:rPr>
              <a:t>◎ Промышленность потребительских товаров</a:t>
            </a:r>
            <a:endParaRPr lang="en-US" sz="1000">
              <a:solidFill>
                <a:srgbClr val="56595B"/>
              </a:solidFill>
              <a:latin typeface="Arial" panose="020B0604020202020204" pitchFamily="34" charset="0"/>
              <a:cs typeface="Arial" panose="020B0604020202020204" pitchFamily="34" charset="0"/>
            </a:endParaRPr>
          </a:p>
          <a:p>
            <a:pPr indent="0">
              <a:spcAft>
                <a:spcPts val="210"/>
              </a:spcAft>
            </a:pPr>
            <a:r>
              <a:rPr lang="en-US" sz="1000">
                <a:solidFill>
                  <a:srgbClr val="56595B"/>
                </a:solidFill>
                <a:latin typeface="Arial" panose="020B0604020202020204" pitchFamily="34" charset="0"/>
                <a:cs typeface="Arial" panose="020B0604020202020204" pitchFamily="34" charset="0"/>
              </a:rPr>
              <a:t>◎ Электронная технологическая промышленность</a:t>
            </a:r>
            <a:endParaRPr lang="en-US" sz="1000">
              <a:solidFill>
                <a:srgbClr val="56595B"/>
              </a:solidFill>
              <a:latin typeface="Arial" panose="020B0604020202020204" pitchFamily="34" charset="0"/>
              <a:cs typeface="Arial" panose="020B0604020202020204" pitchFamily="34" charset="0"/>
            </a:endParaRPr>
          </a:p>
          <a:p>
            <a:pPr indent="0">
              <a:spcAft>
                <a:spcPts val="210"/>
              </a:spcAft>
            </a:pPr>
            <a:r>
              <a:rPr lang="en-US" sz="1000">
                <a:solidFill>
                  <a:srgbClr val="56595B"/>
                </a:solidFill>
                <a:latin typeface="Arial" panose="020B0604020202020204" pitchFamily="34" charset="0"/>
                <a:cs typeface="Arial" panose="020B0604020202020204" pitchFamily="34" charset="0"/>
              </a:rPr>
              <a:t>◎Промышленность пневматических технологий</a:t>
            </a:r>
            <a:endParaRPr lang="en-US" sz="1000">
              <a:solidFill>
                <a:srgbClr val="56595B"/>
              </a:solidFill>
              <a:latin typeface="Arial" panose="020B0604020202020204" pitchFamily="34" charset="0"/>
              <a:cs typeface="Arial" panose="020B0604020202020204" pitchFamily="34" charset="0"/>
            </a:endParaRPr>
          </a:p>
          <a:p>
            <a:pPr indent="0">
              <a:spcAft>
                <a:spcPts val="210"/>
              </a:spcAft>
            </a:pPr>
            <a:r>
              <a:rPr lang="en-US" sz="1000">
                <a:solidFill>
                  <a:srgbClr val="56595B"/>
                </a:solidFill>
                <a:latin typeface="Arial" panose="020B0604020202020204" pitchFamily="34" charset="0"/>
                <a:cs typeface="Arial" panose="020B0604020202020204" pitchFamily="34" charset="0"/>
              </a:rPr>
              <a:t>◎ Гидравлическая промышленность</a:t>
            </a:r>
            <a:endParaRPr lang="en-US" sz="1000">
              <a:solidFill>
                <a:srgbClr val="56595B"/>
              </a:solidFill>
              <a:latin typeface="Arial" panose="020B0604020202020204" pitchFamily="34" charset="0"/>
              <a:cs typeface="Arial" panose="020B0604020202020204" pitchFamily="34" charset="0"/>
            </a:endParaRPr>
          </a:p>
          <a:p>
            <a:pPr indent="0">
              <a:spcAft>
                <a:spcPts val="210"/>
              </a:spcAft>
            </a:pPr>
            <a:r>
              <a:rPr lang="en-US" sz="1000">
                <a:solidFill>
                  <a:srgbClr val="56595B"/>
                </a:solidFill>
                <a:latin typeface="Arial" panose="020B0604020202020204" pitchFamily="34" charset="0"/>
                <a:cs typeface="Arial" panose="020B0604020202020204" pitchFamily="34" charset="0"/>
              </a:rPr>
              <a:t>◎ Авиационная индустрия</a:t>
            </a:r>
            <a:endParaRPr lang="en-US" sz="1000">
              <a:solidFill>
                <a:srgbClr val="56595B"/>
              </a:solidFill>
              <a:latin typeface="Arial" panose="020B0604020202020204" pitchFamily="34" charset="0"/>
              <a:cs typeface="Arial" panose="020B0604020202020204" pitchFamily="34" charset="0"/>
            </a:endParaRPr>
          </a:p>
          <a:p>
            <a:pPr indent="0">
              <a:spcAft>
                <a:spcPts val="210"/>
              </a:spcAft>
            </a:pPr>
            <a:r>
              <a:rPr lang="en-US" sz="1000">
                <a:solidFill>
                  <a:srgbClr val="56595B"/>
                </a:solidFill>
                <a:latin typeface="Arial" panose="020B0604020202020204" pitchFamily="34" charset="0"/>
                <a:cs typeface="Arial" panose="020B0604020202020204" pitchFamily="34" charset="0"/>
              </a:rPr>
              <a:t>◎Индустрия медицинских технологий</a:t>
            </a:r>
            <a:endParaRPr lang="en-US" sz="1000">
              <a:solidFill>
                <a:srgbClr val="56595B"/>
              </a:solidFill>
              <a:latin typeface="Arial" panose="020B0604020202020204" pitchFamily="34" charset="0"/>
              <a:cs typeface="Arial" panose="020B0604020202020204" pitchFamily="34" charset="0"/>
            </a:endParaRPr>
          </a:p>
          <a:p>
            <a:pPr indent="0">
              <a:spcAft>
                <a:spcPts val="210"/>
              </a:spcAft>
            </a:pPr>
            <a:r>
              <a:rPr lang="en-US" sz="1000">
                <a:solidFill>
                  <a:srgbClr val="56595B"/>
                </a:solidFill>
                <a:latin typeface="Arial" panose="020B0604020202020204" pitchFamily="34" charset="0"/>
                <a:cs typeface="Arial" panose="020B0604020202020204" pitchFamily="34" charset="0"/>
              </a:rPr>
              <a:t>◎ Оптическая промышленность</a:t>
            </a:r>
            <a:endParaRPr lang="en-US" sz="1000">
              <a:solidFill>
                <a:srgbClr val="56595B"/>
              </a:solidFill>
              <a:latin typeface="Arial" panose="020B0604020202020204" pitchFamily="34" charset="0"/>
              <a:cs typeface="Arial" panose="020B0604020202020204" pitchFamily="34" charset="0"/>
            </a:endParaRPr>
          </a:p>
        </p:txBody>
      </p:sp>
      <p:sp>
        <p:nvSpPr>
          <p:cNvPr id="21" name="矩形 20"/>
          <p:cNvSpPr/>
          <p:nvPr/>
        </p:nvSpPr>
        <p:spPr>
          <a:xfrm>
            <a:off x="9972675" y="2358390"/>
            <a:ext cx="5570220" cy="591185"/>
          </a:xfrm>
          <a:prstGeom prst="rect">
            <a:avLst/>
          </a:prstGeom>
          <a:solidFill>
            <a:srgbClr val="FFFFFF"/>
          </a:solidFill>
        </p:spPr>
        <p:txBody>
          <a:bodyPr lIns="0" tIns="0" rIns="0" bIns="0">
            <a:noAutofit/>
          </a:bodyPr>
          <a:p>
            <a:pPr indent="0"/>
            <a:r>
              <a:rPr lang="en-US" sz="2400" b="1">
                <a:solidFill>
                  <a:srgbClr val="484849"/>
                </a:solidFill>
                <a:latin typeface="Arial" panose="020B0604020202020204"/>
                <a:sym typeface="+mn-ea"/>
              </a:rPr>
              <a:t>ДОПОЛНИТЕЛЬНЫЕ АКСЕССУАРЫ</a:t>
            </a:r>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22" name="矩形 21"/>
          <p:cNvSpPr/>
          <p:nvPr/>
        </p:nvSpPr>
        <p:spPr>
          <a:xfrm>
            <a:off x="9610344" y="4818888"/>
            <a:ext cx="1222248" cy="359664"/>
          </a:xfrm>
          <a:prstGeom prst="rect">
            <a:avLst/>
          </a:prstGeom>
          <a:solidFill>
            <a:srgbClr val="FFFFFF"/>
          </a:solidFill>
        </p:spPr>
        <p:txBody>
          <a:bodyPr lIns="0" tIns="0" rIns="0" bIns="0">
            <a:noAutofit/>
          </a:bodyPr>
          <a:p>
            <a:pPr indent="0"/>
            <a:r>
              <a:rPr lang="en-US" sz="800" b="1">
                <a:solidFill>
                  <a:srgbClr val="39393A"/>
                </a:solidFill>
                <a:latin typeface="Arial" panose="020B0604020202020204"/>
              </a:rPr>
              <a:t>Tool setting instrument</a:t>
            </a:r>
            <a:endParaRPr lang="en-US" sz="800" b="1">
              <a:solidFill>
                <a:srgbClr val="39393A"/>
              </a:solidFill>
              <a:latin typeface="Arial" panose="020B0604020202020204"/>
            </a:endParaRPr>
          </a:p>
          <a:p>
            <a:pPr indent="0">
              <a:lnSpc>
                <a:spcPts val="815"/>
              </a:lnSpc>
            </a:pPr>
            <a:r>
              <a:rPr lang="en-US" sz="500">
                <a:solidFill>
                  <a:srgbClr val="39393A"/>
                </a:solidFill>
                <a:latin typeface="微软雅黑" panose="020B0503020204020204" charset="-122"/>
              </a:rPr>
              <a:t>Reduce manual work, easy to operate</a:t>
            </a:r>
            <a:endParaRPr lang="en-US" sz="500">
              <a:solidFill>
                <a:srgbClr val="39393A"/>
              </a:solidFill>
              <a:latin typeface="微软雅黑" panose="020B0503020204020204" charset="-122"/>
            </a:endParaRPr>
          </a:p>
        </p:txBody>
      </p:sp>
      <p:sp>
        <p:nvSpPr>
          <p:cNvPr id="23" name="矩形 22"/>
          <p:cNvSpPr/>
          <p:nvPr/>
        </p:nvSpPr>
        <p:spPr>
          <a:xfrm>
            <a:off x="9619488" y="6547104"/>
            <a:ext cx="1380744" cy="259080"/>
          </a:xfrm>
          <a:prstGeom prst="rect">
            <a:avLst/>
          </a:prstGeom>
          <a:solidFill>
            <a:srgbClr val="FFFFFF"/>
          </a:solidFill>
        </p:spPr>
        <p:txBody>
          <a:bodyPr lIns="0" tIns="0" rIns="0" bIns="0">
            <a:noAutofit/>
          </a:bodyPr>
          <a:p>
            <a:pPr indent="0"/>
            <a:r>
              <a:rPr lang="en-US" sz="800" b="1">
                <a:solidFill>
                  <a:srgbClr val="39393A"/>
                </a:solidFill>
                <a:latin typeface="Arial" panose="020B0604020202020204"/>
              </a:rPr>
              <a:t>Fourth axis</a:t>
            </a:r>
            <a:endParaRPr lang="en-US" sz="800" b="1">
              <a:solidFill>
                <a:srgbClr val="39393A"/>
              </a:solidFill>
              <a:latin typeface="Arial" panose="020B0604020202020204"/>
            </a:endParaRPr>
          </a:p>
          <a:p>
            <a:pPr indent="0"/>
            <a:r>
              <a:rPr lang="en-US" sz="500">
                <a:solidFill>
                  <a:srgbClr val="39393A"/>
                </a:solidFill>
                <a:latin typeface="微软雅黑" panose="020B0503020204020204" charset="-122"/>
              </a:rPr>
              <a:t>Machining of complex workpieces possible.</a:t>
            </a:r>
            <a:endParaRPr lang="en-US" sz="500">
              <a:solidFill>
                <a:srgbClr val="39393A"/>
              </a:solidFill>
              <a:latin typeface="微软雅黑" panose="020B0503020204020204" charset="-122"/>
            </a:endParaRPr>
          </a:p>
        </p:txBody>
      </p:sp>
      <p:sp>
        <p:nvSpPr>
          <p:cNvPr id="24" name="矩形 23"/>
          <p:cNvSpPr/>
          <p:nvPr/>
        </p:nvSpPr>
        <p:spPr>
          <a:xfrm>
            <a:off x="9607296" y="8400288"/>
            <a:ext cx="1493520" cy="341376"/>
          </a:xfrm>
          <a:prstGeom prst="rect">
            <a:avLst/>
          </a:prstGeom>
          <a:solidFill>
            <a:srgbClr val="FFFFFF"/>
          </a:solidFill>
        </p:spPr>
        <p:txBody>
          <a:bodyPr lIns="0" tIns="0" rIns="0" bIns="0">
            <a:noAutofit/>
          </a:bodyPr>
          <a:p>
            <a:pPr indent="0"/>
            <a:r>
              <a:rPr lang="en-US" sz="800" b="1">
                <a:solidFill>
                  <a:srgbClr val="39393A"/>
                </a:solidFill>
                <a:latin typeface="Arial" panose="020B0604020202020204"/>
              </a:rPr>
              <a:t>Chip conveyor</a:t>
            </a:r>
            <a:endParaRPr lang="en-US" sz="800" b="1">
              <a:solidFill>
                <a:srgbClr val="39393A"/>
              </a:solidFill>
              <a:latin typeface="Arial" panose="020B0604020202020204"/>
            </a:endParaRPr>
          </a:p>
          <a:p>
            <a:pPr indent="0">
              <a:lnSpc>
                <a:spcPts val="815"/>
              </a:lnSpc>
            </a:pPr>
            <a:r>
              <a:rPr lang="en-US" sz="500">
                <a:solidFill>
                  <a:srgbClr val="39393A"/>
                </a:solidFill>
                <a:latin typeface="微软雅黑" panose="020B0503020204020204" charset="-122"/>
              </a:rPr>
              <a:t>Automatic chip removal, reducing labor intensity of workers.</a:t>
            </a:r>
            <a:endParaRPr lang="en-US" sz="500">
              <a:solidFill>
                <a:srgbClr val="39393A"/>
              </a:solidFill>
              <a:latin typeface="微软雅黑" panose="020B0503020204020204" charset="-122"/>
            </a:endParaRPr>
          </a:p>
        </p:txBody>
      </p:sp>
      <p:sp>
        <p:nvSpPr>
          <p:cNvPr id="25" name="矩形 24"/>
          <p:cNvSpPr/>
          <p:nvPr/>
        </p:nvSpPr>
        <p:spPr>
          <a:xfrm>
            <a:off x="11222736" y="4818888"/>
            <a:ext cx="1423416" cy="359664"/>
          </a:xfrm>
          <a:prstGeom prst="rect">
            <a:avLst/>
          </a:prstGeom>
          <a:solidFill>
            <a:srgbClr val="FFFFFF"/>
          </a:solidFill>
        </p:spPr>
        <p:txBody>
          <a:bodyPr lIns="0" tIns="0" rIns="0" bIns="0">
            <a:noAutofit/>
          </a:bodyPr>
          <a:p>
            <a:pPr indent="0"/>
            <a:r>
              <a:rPr lang="en-US" sz="800" b="1">
                <a:solidFill>
                  <a:srgbClr val="39393A"/>
                </a:solidFill>
                <a:latin typeface="Arial" panose="020B0604020202020204"/>
              </a:rPr>
              <a:t>Online measurement system</a:t>
            </a:r>
            <a:endParaRPr lang="en-US" sz="800" b="1">
              <a:solidFill>
                <a:srgbClr val="39393A"/>
              </a:solidFill>
              <a:latin typeface="Arial" panose="020B0604020202020204"/>
            </a:endParaRPr>
          </a:p>
          <a:p>
            <a:pPr indent="0">
              <a:lnSpc>
                <a:spcPts val="815"/>
              </a:lnSpc>
            </a:pPr>
            <a:r>
              <a:rPr lang="en-US" sz="500" cap="small">
                <a:solidFill>
                  <a:srgbClr val="39393A"/>
                </a:solidFill>
                <a:latin typeface="Arial" panose="020B0604020202020204"/>
              </a:rPr>
              <a:t>Reduce defective products and improve </a:t>
            </a:r>
            <a:r>
              <a:rPr lang="en-US" sz="500">
                <a:solidFill>
                  <a:srgbClr val="39393A"/>
                </a:solidFill>
                <a:latin typeface="微软雅黑" panose="020B0503020204020204" charset="-122"/>
              </a:rPr>
              <a:t>process control</a:t>
            </a:r>
            <a:endParaRPr lang="en-US" sz="500">
              <a:solidFill>
                <a:srgbClr val="39393A"/>
              </a:solidFill>
              <a:latin typeface="微软雅黑" panose="020B0503020204020204" charset="-122"/>
            </a:endParaRPr>
          </a:p>
        </p:txBody>
      </p:sp>
      <p:sp>
        <p:nvSpPr>
          <p:cNvPr id="26" name="矩形 25"/>
          <p:cNvSpPr/>
          <p:nvPr/>
        </p:nvSpPr>
        <p:spPr>
          <a:xfrm>
            <a:off x="11222736" y="6547104"/>
            <a:ext cx="1438656" cy="359664"/>
          </a:xfrm>
          <a:prstGeom prst="rect">
            <a:avLst/>
          </a:prstGeom>
          <a:solidFill>
            <a:srgbClr val="FFFFFF"/>
          </a:solidFill>
        </p:spPr>
        <p:txBody>
          <a:bodyPr lIns="0" tIns="0" rIns="0" bIns="0">
            <a:noAutofit/>
          </a:bodyPr>
          <a:p>
            <a:pPr indent="0"/>
            <a:r>
              <a:rPr lang="en-US" sz="700" b="1" cap="small">
                <a:solidFill>
                  <a:srgbClr val="39393A"/>
                </a:solidFill>
                <a:latin typeface="Arial" panose="020B0604020202020204"/>
              </a:rPr>
              <a:t>oil extractor</a:t>
            </a:r>
            <a:endParaRPr lang="en-US" sz="700" b="1" cap="small">
              <a:solidFill>
                <a:srgbClr val="39393A"/>
              </a:solidFill>
              <a:latin typeface="Arial" panose="020B0604020202020204"/>
            </a:endParaRPr>
          </a:p>
          <a:p>
            <a:pPr indent="0">
              <a:lnSpc>
                <a:spcPts val="790"/>
              </a:lnSpc>
            </a:pPr>
            <a:r>
              <a:rPr lang="en-US" sz="500">
                <a:solidFill>
                  <a:srgbClr val="39393A"/>
                </a:solidFill>
                <a:latin typeface="微软雅黑" panose="020B0503020204020204" charset="-122"/>
              </a:rPr>
              <a:t>Slick oil and water are effectively separated to ensure the quality of cutting fluid.</a:t>
            </a:r>
            <a:endParaRPr lang="en-US" sz="500">
              <a:solidFill>
                <a:srgbClr val="39393A"/>
              </a:solidFill>
              <a:latin typeface="微软雅黑" panose="020B0503020204020204" charset="-122"/>
            </a:endParaRPr>
          </a:p>
        </p:txBody>
      </p:sp>
      <p:sp>
        <p:nvSpPr>
          <p:cNvPr id="27" name="矩形 26"/>
          <p:cNvSpPr/>
          <p:nvPr/>
        </p:nvSpPr>
        <p:spPr>
          <a:xfrm>
            <a:off x="11216640" y="8400288"/>
            <a:ext cx="1493520" cy="359664"/>
          </a:xfrm>
          <a:prstGeom prst="rect">
            <a:avLst/>
          </a:prstGeom>
          <a:solidFill>
            <a:srgbClr val="FFFFFF"/>
          </a:solidFill>
        </p:spPr>
        <p:txBody>
          <a:bodyPr lIns="0" tIns="0" rIns="0" bIns="0">
            <a:noAutofit/>
          </a:bodyPr>
          <a:p>
            <a:pPr indent="0"/>
            <a:r>
              <a:rPr lang="en-US" sz="700" b="1" cap="small">
                <a:solidFill>
                  <a:srgbClr val="39393A"/>
                </a:solidFill>
                <a:latin typeface="Arial" panose="020B0604020202020204"/>
              </a:rPr>
              <a:t>Column extension</a:t>
            </a:r>
            <a:endParaRPr lang="en-US" sz="700" b="1" cap="small">
              <a:solidFill>
                <a:srgbClr val="39393A"/>
              </a:solidFill>
              <a:latin typeface="Arial" panose="020B0604020202020204"/>
            </a:endParaRPr>
          </a:p>
          <a:p>
            <a:pPr indent="0">
              <a:lnSpc>
                <a:spcPts val="815"/>
              </a:lnSpc>
            </a:pPr>
            <a:r>
              <a:rPr lang="en-US" sz="500">
                <a:solidFill>
                  <a:srgbClr val="39393A"/>
                </a:solidFill>
                <a:latin typeface="微软雅黑" panose="020B0503020204020204" charset="-122"/>
              </a:rPr>
              <a:t>Increase the space above and below the z-axis to meet special workpiece processing.</a:t>
            </a:r>
            <a:endParaRPr lang="en-US" sz="500">
              <a:solidFill>
                <a:srgbClr val="39393A"/>
              </a:solidFill>
              <a:latin typeface="微软雅黑" panose="020B0503020204020204" charset="-122"/>
            </a:endParaRPr>
          </a:p>
        </p:txBody>
      </p:sp>
      <p:sp>
        <p:nvSpPr>
          <p:cNvPr id="28" name="矩形 27"/>
          <p:cNvSpPr/>
          <p:nvPr/>
        </p:nvSpPr>
        <p:spPr>
          <a:xfrm>
            <a:off x="12844272" y="4837176"/>
            <a:ext cx="1484376" cy="219456"/>
          </a:xfrm>
          <a:prstGeom prst="rect">
            <a:avLst/>
          </a:prstGeom>
          <a:solidFill>
            <a:srgbClr val="FFFFFF"/>
          </a:solidFill>
        </p:spPr>
        <p:txBody>
          <a:bodyPr lIns="0" tIns="0" rIns="0" bIns="0">
            <a:noAutofit/>
          </a:bodyPr>
          <a:p>
            <a:pPr indent="0"/>
            <a:r>
              <a:rPr lang="en-US" sz="800" b="1">
                <a:solidFill>
                  <a:srgbClr val="39393A"/>
                </a:solidFill>
                <a:latin typeface="Arial" panose="020B0604020202020204"/>
              </a:rPr>
              <a:t>Broken tool monitoring system</a:t>
            </a:r>
            <a:endParaRPr lang="en-US" sz="800" b="1">
              <a:solidFill>
                <a:srgbClr val="39393A"/>
              </a:solidFill>
              <a:latin typeface="Arial" panose="020B0604020202020204"/>
            </a:endParaRPr>
          </a:p>
          <a:p>
            <a:pPr indent="0"/>
            <a:r>
              <a:rPr lang="en-US" sz="500">
                <a:solidFill>
                  <a:srgbClr val="39393A"/>
                </a:solidFill>
                <a:latin typeface="微软雅黑" panose="020B0503020204020204" charset="-122"/>
              </a:rPr>
              <a:t>Effective detection of tool status</a:t>
            </a:r>
            <a:endParaRPr lang="en-US" sz="500">
              <a:solidFill>
                <a:srgbClr val="39393A"/>
              </a:solidFill>
              <a:latin typeface="微软雅黑" panose="020B0503020204020204" charset="-122"/>
            </a:endParaRPr>
          </a:p>
        </p:txBody>
      </p:sp>
      <p:sp>
        <p:nvSpPr>
          <p:cNvPr id="29" name="矩形 28"/>
          <p:cNvSpPr/>
          <p:nvPr/>
        </p:nvSpPr>
        <p:spPr>
          <a:xfrm>
            <a:off x="12841224" y="6547104"/>
            <a:ext cx="1307592" cy="463296"/>
          </a:xfrm>
          <a:prstGeom prst="rect">
            <a:avLst/>
          </a:prstGeom>
          <a:solidFill>
            <a:srgbClr val="FFFFFF"/>
          </a:solidFill>
        </p:spPr>
        <p:txBody>
          <a:bodyPr lIns="0" tIns="0" rIns="0" bIns="0">
            <a:noAutofit/>
          </a:bodyPr>
          <a:p>
            <a:pPr indent="0" algn="just"/>
            <a:r>
              <a:rPr lang="en-US" sz="800" b="1">
                <a:solidFill>
                  <a:srgbClr val="39393A"/>
                </a:solidFill>
                <a:latin typeface="Arial" panose="020B0604020202020204"/>
              </a:rPr>
              <a:t>Oil dirt collector</a:t>
            </a:r>
            <a:endParaRPr lang="en-US" sz="800" b="1">
              <a:solidFill>
                <a:srgbClr val="39393A"/>
              </a:solidFill>
              <a:latin typeface="Arial" panose="020B0604020202020204"/>
            </a:endParaRPr>
          </a:p>
          <a:p>
            <a:pPr indent="0" algn="just">
              <a:lnSpc>
                <a:spcPts val="805"/>
              </a:lnSpc>
            </a:pPr>
            <a:r>
              <a:rPr lang="en-US" sz="500">
                <a:solidFill>
                  <a:srgbClr val="39393A"/>
                </a:solidFill>
                <a:latin typeface="微软雅黑" panose="020B0503020204020204" charset="-122"/>
              </a:rPr>
              <a:t>Environmental protection, improving the workshop environment, reducing the harm of oil pollution to the human body.</a:t>
            </a:r>
            <a:endParaRPr lang="en-US" sz="500">
              <a:solidFill>
                <a:srgbClr val="39393A"/>
              </a:solidFill>
              <a:latin typeface="微软雅黑" panose="020B0503020204020204" charset="-122"/>
            </a:endParaRPr>
          </a:p>
        </p:txBody>
      </p:sp>
      <p:sp>
        <p:nvSpPr>
          <p:cNvPr id="30" name="矩形 29"/>
          <p:cNvSpPr/>
          <p:nvPr/>
        </p:nvSpPr>
        <p:spPr>
          <a:xfrm>
            <a:off x="12844272" y="8400288"/>
            <a:ext cx="1188720" cy="359664"/>
          </a:xfrm>
          <a:prstGeom prst="rect">
            <a:avLst/>
          </a:prstGeom>
          <a:solidFill>
            <a:srgbClr val="FFFFFF"/>
          </a:solidFill>
        </p:spPr>
        <p:txBody>
          <a:bodyPr lIns="0" tIns="0" rIns="0" bIns="0">
            <a:noAutofit/>
          </a:bodyPr>
          <a:p>
            <a:pPr indent="0"/>
            <a:r>
              <a:rPr lang="en-US" sz="800" b="1">
                <a:solidFill>
                  <a:srgbClr val="39393A"/>
                </a:solidFill>
                <a:latin typeface="Arial" panose="020B0604020202020204"/>
              </a:rPr>
              <a:t>Manipulator</a:t>
            </a:r>
            <a:endParaRPr lang="en-US" sz="800" b="1">
              <a:solidFill>
                <a:srgbClr val="39393A"/>
              </a:solidFill>
              <a:latin typeface="Arial" panose="020B0604020202020204"/>
            </a:endParaRPr>
          </a:p>
          <a:p>
            <a:pPr indent="0">
              <a:lnSpc>
                <a:spcPts val="815"/>
              </a:lnSpc>
            </a:pPr>
            <a:r>
              <a:rPr lang="en-US" sz="500">
                <a:solidFill>
                  <a:srgbClr val="39393A"/>
                </a:solidFill>
                <a:latin typeface="微软雅黑" panose="020B0503020204020204" charset="-122"/>
              </a:rPr>
              <a:t>High degree of automation, reducing </a:t>
            </a:r>
            <a:r>
              <a:rPr lang="en-US" sz="500" cap="small">
                <a:solidFill>
                  <a:srgbClr val="39393A"/>
                </a:solidFill>
                <a:latin typeface="Arial" panose="020B0604020202020204"/>
              </a:rPr>
              <a:t>management costs.</a:t>
            </a:r>
            <a:endParaRPr lang="en-US" sz="500" cap="small">
              <a:solidFill>
                <a:srgbClr val="39393A"/>
              </a:solidFill>
              <a:latin typeface="Arial" panose="020B0604020202020204"/>
            </a:endParaRP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577072" y="7537704"/>
            <a:ext cx="2849880" cy="1682496"/>
          </a:xfrm>
          <a:prstGeom prst="rect">
            <a:avLst/>
          </a:prstGeom>
        </p:spPr>
      </p:pic>
      <p:pic>
        <p:nvPicPr>
          <p:cNvPr id="3" name="图片 2"/>
          <p:cNvPicPr>
            <a:picLocks noChangeAspect="1"/>
          </p:cNvPicPr>
          <p:nvPr/>
        </p:nvPicPr>
        <p:blipFill>
          <a:blip r:embed="rId2"/>
          <a:stretch>
            <a:fillRect/>
          </a:stretch>
        </p:blipFill>
        <p:spPr>
          <a:xfrm>
            <a:off x="11558016" y="7559040"/>
            <a:ext cx="2813304" cy="1609344"/>
          </a:xfrm>
          <a:prstGeom prst="rect">
            <a:avLst/>
          </a:prstGeom>
        </p:spPr>
      </p:pic>
      <p:sp>
        <p:nvSpPr>
          <p:cNvPr id="4" name="矩形 3"/>
          <p:cNvSpPr/>
          <p:nvPr/>
        </p:nvSpPr>
        <p:spPr>
          <a:xfrm>
            <a:off x="594360" y="219456"/>
            <a:ext cx="5690616" cy="289560"/>
          </a:xfrm>
          <a:prstGeom prst="rect">
            <a:avLst/>
          </a:prstGeom>
          <a:solidFill>
            <a:srgbClr val="FFFFFF"/>
          </a:solidFill>
        </p:spPr>
        <p:txBody>
          <a:bodyPr wrap="none" lIns="0" tIns="0" rIns="0" bIns="0">
            <a:noAutofit/>
          </a:bodyPr>
          <a:p>
            <a:pPr indent="0" algn="l"/>
            <a:r>
              <a:rPr lang="zh-TW" sz="1700" i="1">
                <a:solidFill>
                  <a:srgbClr val="EF4857"/>
                </a:solidFill>
                <a:latin typeface="Arial" panose="020B0604020202020204"/>
                <a:ea typeface="Arial" panose="020B0604020202020204"/>
              </a:rPr>
              <a:t>/ </a:t>
            </a:r>
            <a:r>
              <a:rPr lang="en-US" sz="1700" i="1">
                <a:solidFill>
                  <a:srgbClr val="EF4857"/>
                </a:solidFill>
                <a:latin typeface="Arial" panose="020B0604020202020204"/>
              </a:rPr>
              <a:t>Высокоскоростной сверлильно-фрезерный обрабатывающий центр серии T</a:t>
            </a:r>
            <a:endParaRPr lang="en-US" sz="1700" i="1">
              <a:solidFill>
                <a:srgbClr val="EF4857"/>
              </a:solidFill>
              <a:latin typeface="Arial" panose="020B0604020202020204"/>
            </a:endParaRPr>
          </a:p>
        </p:txBody>
      </p:sp>
      <p:graphicFrame>
        <p:nvGraphicFramePr>
          <p:cNvPr id="5" name="表格 4"/>
          <p:cNvGraphicFramePr>
            <a:graphicFrameLocks noGrp="1"/>
          </p:cNvGraphicFramePr>
          <p:nvPr/>
        </p:nvGraphicFramePr>
        <p:xfrm>
          <a:off x="688848" y="1456944"/>
          <a:ext cx="3096768" cy="6937248"/>
        </p:xfrm>
        <a:graphic>
          <a:graphicData uri="http://schemas.openxmlformats.org/drawingml/2006/table">
            <a:tbl>
              <a:tblPr/>
              <a:tblGrid>
                <a:gridCol w="1453896"/>
                <a:gridCol w="1642872"/>
              </a:tblGrid>
              <a:tr h="134112">
                <a:tc>
                  <a:txBody>
                    <a:bodyPr>
                      <a:spAutoFit/>
                    </a:bodyPr>
                    <a:p>
                      <a:pPr indent="0"/>
                      <a:r>
                        <a:rPr lang="en-US" sz="750">
                          <a:solidFill>
                            <a:srgbClr val="424143"/>
                          </a:solidFill>
                          <a:latin typeface="Tahoma" panose="020B0604030504040204"/>
                        </a:rPr>
                        <a:t>Axis control</a:t>
                      </a:r>
                      <a:endParaRPr lang="en-US" sz="750">
                        <a:solidFill>
                          <a:srgbClr val="424143"/>
                        </a:solidFill>
                        <a:latin typeface="Tahoma" panose="020B0604030504040204"/>
                      </a:endParaRPr>
                    </a:p>
                  </a:txBody>
                  <a:tcPr marL="0" marR="0" marT="0" marB="0"/>
                </a:tc>
                <a:tc>
                  <a:txBody>
                    <a:bodyPr>
                      <a:spAutoFit/>
                    </a:bodyPr>
                    <a:p>
                      <a:endParaRPr sz="700"/>
                    </a:p>
                  </a:txBody>
                  <a:tcPr marL="0" marR="0" marT="0" marB="0"/>
                </a:tc>
              </a:tr>
              <a:tr h="131064">
                <a:tc>
                  <a:txBody>
                    <a:bodyPr>
                      <a:spAutoFit/>
                    </a:bodyPr>
                    <a:p>
                      <a:pPr indent="0"/>
                      <a:r>
                        <a:rPr lang="en-US" sz="500">
                          <a:solidFill>
                            <a:srgbClr val="424143"/>
                          </a:solidFill>
                          <a:latin typeface="Microsoft YaHei UI" panose="020B0503020204020204" charset="-122"/>
                        </a:rPr>
                        <a:t>Number of synchronous control axes</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3 axis (X/Y/Z)</a:t>
                      </a:r>
                      <a:endParaRPr lang="en-US" sz="500">
                        <a:solidFill>
                          <a:srgbClr val="424143"/>
                        </a:solidFill>
                        <a:latin typeface="Microsoft YaHei UI" panose="020B0503020204020204" charset="-122"/>
                      </a:endParaRPr>
                    </a:p>
                  </a:txBody>
                  <a:tcPr marL="0" marR="0" marT="0" marB="0" anchor="b">
                    <a:solidFill>
                      <a:srgbClr val="D1D5D6"/>
                    </a:solidFill>
                  </a:tcPr>
                </a:tc>
              </a:tr>
              <a:tr h="173736">
                <a:tc>
                  <a:txBody>
                    <a:bodyPr>
                      <a:spAutoFit/>
                    </a:bodyPr>
                    <a:p>
                      <a:pPr indent="0"/>
                      <a:r>
                        <a:rPr lang="en-US" sz="500">
                          <a:solidFill>
                            <a:srgbClr val="424143"/>
                          </a:solidFill>
                          <a:latin typeface="Microsoft YaHei UI" panose="020B0503020204020204" charset="-122"/>
                        </a:rPr>
                        <a:t>Minimum instruction increment</a:t>
                      </a:r>
                      <a:endParaRPr lang="en-US" sz="500">
                        <a:solidFill>
                          <a:srgbClr val="424143"/>
                        </a:solidFill>
                        <a:latin typeface="Microsoft YaHei UI" panose="020B0503020204020204" charset="-122"/>
                      </a:endParaRPr>
                    </a:p>
                  </a:txBody>
                  <a:tcPr marL="0" marR="0" marT="0" marB="0" anchor="ctr">
                    <a:solidFill>
                      <a:srgbClr val="D1D5D6"/>
                    </a:solidFill>
                  </a:tcPr>
                </a:tc>
                <a:tc>
                  <a:txBody>
                    <a:bodyPr>
                      <a:spAutoFit/>
                    </a:bodyPr>
                    <a:p>
                      <a:pPr indent="0"/>
                      <a:r>
                        <a:rPr lang="en-US" sz="500">
                          <a:solidFill>
                            <a:srgbClr val="424143"/>
                          </a:solidFill>
                          <a:latin typeface="Microsoft YaHei UI" panose="020B0503020204020204" charset="-122"/>
                        </a:rPr>
                        <a:t>0.001min(0.000039</a:t>
                      </a:r>
                      <a:r>
                        <a:rPr lang="en-US" sz="450" baseline="30000">
                          <a:solidFill>
                            <a:srgbClr val="424143"/>
                          </a:solidFill>
                          <a:latin typeface="宋体" panose="02010600030101010101" pitchFamily="2" charset="-122"/>
                        </a:rPr>
                        <a:t>,</a:t>
                      </a:r>
                      <a:r>
                        <a:rPr lang="en-US" sz="500">
                          <a:solidFill>
                            <a:srgbClr val="424143"/>
                          </a:solidFill>
                          <a:latin typeface="Microsoft YaHei UI" panose="020B0503020204020204" charset="-122"/>
                        </a:rPr>
                        <a:t>)</a:t>
                      </a:r>
                      <a:endParaRPr lang="en-US" sz="500">
                        <a:solidFill>
                          <a:srgbClr val="424143"/>
                        </a:solidFill>
                        <a:latin typeface="Microsoft YaHei UI" panose="020B0503020204020204" charset="-122"/>
                      </a:endParaRPr>
                    </a:p>
                  </a:txBody>
                  <a:tcPr marL="0" marR="0" marT="0" marB="0" anchor="ctr">
                    <a:solidFill>
                      <a:srgbClr val="D1D5D6"/>
                    </a:solidFill>
                  </a:tcPr>
                </a:tc>
              </a:tr>
              <a:tr h="128016">
                <a:tc>
                  <a:txBody>
                    <a:bodyPr>
                      <a:spAutoFit/>
                    </a:bodyPr>
                    <a:p>
                      <a:pPr indent="0"/>
                      <a:r>
                        <a:rPr lang="en-US" sz="500">
                          <a:solidFill>
                            <a:srgbClr val="424143"/>
                          </a:solidFill>
                          <a:latin typeface="Microsoft YaHei UI" panose="020B0503020204020204" charset="-122"/>
                        </a:rPr>
                        <a:t>Minimum input increment</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0.001min(0.000039</a:t>
                      </a:r>
                      <a:r>
                        <a:rPr lang="en-US" sz="450" baseline="30000">
                          <a:solidFill>
                            <a:srgbClr val="424143"/>
                          </a:solidFill>
                          <a:latin typeface="宋体" panose="02010600030101010101" pitchFamily="2" charset="-122"/>
                        </a:rPr>
                        <a:t>,</a:t>
                      </a:r>
                      <a:r>
                        <a:rPr lang="en-US" sz="500">
                          <a:solidFill>
                            <a:srgbClr val="424143"/>
                          </a:solidFill>
                          <a:latin typeface="Microsoft YaHei UI" panose="020B0503020204020204" charset="-122"/>
                        </a:rPr>
                        <a:t>)</a:t>
                      </a:r>
                      <a:endParaRPr lang="en-US" sz="500">
                        <a:solidFill>
                          <a:srgbClr val="424143"/>
                        </a:solidFill>
                        <a:latin typeface="Microsoft YaHei UI" panose="020B0503020204020204" charset="-122"/>
                      </a:endParaRPr>
                    </a:p>
                  </a:txBody>
                  <a:tcPr marL="0" marR="0" marT="0" marB="0" anchor="b">
                    <a:solidFill>
                      <a:srgbClr val="D1D5D6"/>
                    </a:solidFill>
                  </a:tcPr>
                </a:tc>
              </a:tr>
              <a:tr h="131064">
                <a:tc>
                  <a:txBody>
                    <a:bodyPr>
                      <a:spAutoFit/>
                    </a:bodyPr>
                    <a:p>
                      <a:pPr indent="0"/>
                      <a:r>
                        <a:rPr lang="en-US" sz="500">
                          <a:solidFill>
                            <a:srgbClr val="424143"/>
                          </a:solidFill>
                          <a:latin typeface="Microsoft YaHei UI" panose="020B0503020204020204" charset="-122"/>
                        </a:rPr>
                        <a:t>Absolute increment</a:t>
                      </a:r>
                      <a:endParaRPr lang="en-US" sz="500">
                        <a:solidFill>
                          <a:srgbClr val="424143"/>
                        </a:solidFill>
                        <a:latin typeface="Microsoft YaHei UI" panose="020B0503020204020204" charset="-122"/>
                      </a:endParaRPr>
                    </a:p>
                  </a:txBody>
                  <a:tcPr marL="0" marR="0" marT="0" marB="0">
                    <a:solidFill>
                      <a:srgbClr val="D1D5D6"/>
                    </a:solidFill>
                  </a:tcPr>
                </a:tc>
                <a:tc>
                  <a:txBody>
                    <a:bodyPr>
                      <a:spAutoFit/>
                    </a:bodyPr>
                    <a:p>
                      <a:endParaRPr sz="700"/>
                    </a:p>
                  </a:txBody>
                  <a:tcPr marL="0" marR="0" marT="0" marB="0">
                    <a:solidFill>
                      <a:srgbClr val="D1D5D6"/>
                    </a:solidFill>
                  </a:tcPr>
                </a:tc>
              </a:tr>
              <a:tr h="185928">
                <a:tc>
                  <a:txBody>
                    <a:bodyPr>
                      <a:spAutoFit/>
                    </a:bodyPr>
                    <a:p>
                      <a:pPr indent="0"/>
                      <a:r>
                        <a:rPr lang="en-US" sz="500">
                          <a:solidFill>
                            <a:srgbClr val="424143"/>
                          </a:solidFill>
                          <a:latin typeface="Microsoft YaHei UI" panose="020B0503020204020204" charset="-122"/>
                        </a:rPr>
                        <a:t>Inch/Metric switch</a:t>
                      </a:r>
                      <a:endParaRPr lang="en-US" sz="500">
                        <a:solidFill>
                          <a:srgbClr val="424143"/>
                        </a:solidFill>
                        <a:latin typeface="Microsoft YaHei UI" panose="020B0503020204020204" charset="-122"/>
                      </a:endParaRPr>
                    </a:p>
                  </a:txBody>
                  <a:tcPr marL="0" marR="0" marT="0" marB="0" anchor="ctr">
                    <a:solidFill>
                      <a:srgbClr val="D1D5D6"/>
                    </a:solidFill>
                  </a:tcPr>
                </a:tc>
                <a:tc>
                  <a:txBody>
                    <a:bodyPr>
                      <a:spAutoFit/>
                    </a:bodyPr>
                    <a:p>
                      <a:pPr indent="0"/>
                      <a:r>
                        <a:rPr lang="en-US" sz="500">
                          <a:solidFill>
                            <a:srgbClr val="424143"/>
                          </a:solidFill>
                          <a:latin typeface="Microsoft YaHei UI" panose="020B0503020204020204" charset="-122"/>
                        </a:rPr>
                        <a:t>G20,G21</a:t>
                      </a:r>
                      <a:endParaRPr lang="en-US" sz="500">
                        <a:solidFill>
                          <a:srgbClr val="424143"/>
                        </a:solidFill>
                        <a:latin typeface="Microsoft YaHei UI" panose="020B0503020204020204" charset="-122"/>
                      </a:endParaRPr>
                    </a:p>
                  </a:txBody>
                  <a:tcPr marL="0" marR="0" marT="0" marB="0" anchor="ctr">
                    <a:solidFill>
                      <a:srgbClr val="D1D5D6"/>
                    </a:solidFill>
                  </a:tcPr>
                </a:tc>
              </a:tr>
              <a:tr h="131064">
                <a:tc>
                  <a:txBody>
                    <a:bodyPr>
                      <a:spAutoFit/>
                    </a:bodyPr>
                    <a:p>
                      <a:pPr indent="0"/>
                      <a:r>
                        <a:rPr lang="en-US" sz="750">
                          <a:solidFill>
                            <a:srgbClr val="424143"/>
                          </a:solidFill>
                          <a:latin typeface="Tahoma" panose="020B0604030504040204"/>
                        </a:rPr>
                        <a:t>Check up</a:t>
                      </a:r>
                      <a:endParaRPr lang="en-US" sz="750">
                        <a:solidFill>
                          <a:srgbClr val="424143"/>
                        </a:solidFill>
                        <a:latin typeface="Tahoma" panose="020B0604030504040204"/>
                      </a:endParaRPr>
                    </a:p>
                  </a:txBody>
                  <a:tcPr marL="0" marR="0" marT="0" marB="0" anchor="b"/>
                </a:tc>
                <a:tc>
                  <a:txBody>
                    <a:bodyPr>
                      <a:spAutoFit/>
                    </a:bodyPr>
                    <a:p>
                      <a:endParaRPr sz="700"/>
                    </a:p>
                  </a:txBody>
                  <a:tcPr marL="0" marR="0" marT="0" marB="0"/>
                </a:tc>
              </a:tr>
              <a:tr h="131064">
                <a:tc>
                  <a:txBody>
                    <a:bodyPr>
                      <a:spAutoFit/>
                    </a:bodyPr>
                    <a:p>
                      <a:pPr indent="0"/>
                      <a:r>
                        <a:rPr lang="en-US" sz="500">
                          <a:solidFill>
                            <a:srgbClr val="424143"/>
                          </a:solidFill>
                          <a:latin typeface="Microsoft YaHei UI" panose="020B0503020204020204" charset="-122"/>
                        </a:rPr>
                        <a:t>Position</a:t>
                      </a:r>
                      <a:endParaRPr lang="en-US" sz="500">
                        <a:solidFill>
                          <a:srgbClr val="424143"/>
                        </a:solidFill>
                        <a:latin typeface="Microsoft YaHei UI" panose="020B0503020204020204" charset="-122"/>
                      </a:endParaRPr>
                    </a:p>
                  </a:txBody>
                  <a:tcPr marL="0" marR="0" marT="0" marB="0">
                    <a:solidFill>
                      <a:srgbClr val="D1D5D6"/>
                    </a:solidFill>
                  </a:tcPr>
                </a:tc>
                <a:tc>
                  <a:txBody>
                    <a:bodyPr>
                      <a:spAutoFit/>
                    </a:bodyPr>
                    <a:p>
                      <a:pPr indent="0"/>
                      <a:r>
                        <a:rPr lang="en-US" sz="500">
                          <a:solidFill>
                            <a:srgbClr val="424143"/>
                          </a:solidFill>
                          <a:latin typeface="Microsoft YaHei UI" panose="020B0503020204020204" charset="-122"/>
                        </a:rPr>
                        <a:t>G00</a:t>
                      </a:r>
                      <a:endParaRPr lang="en-US" sz="500">
                        <a:solidFill>
                          <a:srgbClr val="424143"/>
                        </a:solidFill>
                        <a:latin typeface="Microsoft YaHei UI" panose="020B0503020204020204" charset="-122"/>
                      </a:endParaRPr>
                    </a:p>
                  </a:txBody>
                  <a:tcPr marL="0" marR="0" marT="0" marB="0">
                    <a:solidFill>
                      <a:srgbClr val="D1D5D6"/>
                    </a:solidFill>
                  </a:tcPr>
                </a:tc>
              </a:tr>
              <a:tr h="128016">
                <a:tc>
                  <a:txBody>
                    <a:bodyPr>
                      <a:spAutoFit/>
                    </a:bodyPr>
                    <a:p>
                      <a:pPr indent="0"/>
                      <a:r>
                        <a:rPr lang="en-US" sz="500">
                          <a:solidFill>
                            <a:srgbClr val="424143"/>
                          </a:solidFill>
                          <a:latin typeface="Microsoft YaHei UI" panose="020B0503020204020204" charset="-122"/>
                        </a:rPr>
                        <a:t>Linear interpolation</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G01</a:t>
                      </a:r>
                      <a:endParaRPr lang="en-US" sz="500">
                        <a:solidFill>
                          <a:srgbClr val="424143"/>
                        </a:solidFill>
                        <a:latin typeface="Microsoft YaHei UI" panose="020B0503020204020204" charset="-122"/>
                      </a:endParaRPr>
                    </a:p>
                  </a:txBody>
                  <a:tcPr marL="0" marR="0" marT="0" marB="0" anchor="b">
                    <a:solidFill>
                      <a:srgbClr val="D1D5D6"/>
                    </a:solidFill>
                  </a:tcPr>
                </a:tc>
              </a:tr>
              <a:tr h="131064">
                <a:tc>
                  <a:txBody>
                    <a:bodyPr>
                      <a:spAutoFit/>
                    </a:bodyPr>
                    <a:p>
                      <a:pPr indent="0"/>
                      <a:r>
                        <a:rPr lang="en-US" sz="500">
                          <a:solidFill>
                            <a:srgbClr val="424143"/>
                          </a:solidFill>
                          <a:latin typeface="Microsoft YaHei UI" panose="020B0503020204020204" charset="-122"/>
                        </a:rPr>
                        <a:t>Circular interpolation</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G02, G03</a:t>
                      </a:r>
                      <a:endParaRPr lang="en-US" sz="500">
                        <a:solidFill>
                          <a:srgbClr val="424143"/>
                        </a:solidFill>
                        <a:latin typeface="Microsoft YaHei UI" panose="020B0503020204020204" charset="-122"/>
                      </a:endParaRPr>
                    </a:p>
                  </a:txBody>
                  <a:tcPr marL="0" marR="0" marT="0" marB="0" anchor="b">
                    <a:solidFill>
                      <a:srgbClr val="D1D5D6"/>
                    </a:solidFill>
                  </a:tcPr>
                </a:tc>
              </a:tr>
              <a:tr h="131064">
                <a:tc>
                  <a:txBody>
                    <a:bodyPr>
                      <a:spAutoFit/>
                    </a:bodyPr>
                    <a:p>
                      <a:pPr indent="0"/>
                      <a:r>
                        <a:rPr lang="en-US" sz="750">
                          <a:solidFill>
                            <a:srgbClr val="424143"/>
                          </a:solidFill>
                          <a:latin typeface="Tahoma" panose="020B0604030504040204"/>
                        </a:rPr>
                        <a:t>Feed function</a:t>
                      </a:r>
                      <a:endParaRPr lang="en-US" sz="750">
                        <a:solidFill>
                          <a:srgbClr val="424143"/>
                        </a:solidFill>
                        <a:latin typeface="Tahoma" panose="020B0604030504040204"/>
                      </a:endParaRPr>
                    </a:p>
                  </a:txBody>
                  <a:tcPr marL="0" marR="0" marT="0" marB="0"/>
                </a:tc>
                <a:tc>
                  <a:txBody>
                    <a:bodyPr>
                      <a:spAutoFit/>
                    </a:bodyPr>
                    <a:p>
                      <a:endParaRPr sz="700"/>
                    </a:p>
                  </a:txBody>
                  <a:tcPr marL="0" marR="0" marT="0" marB="0"/>
                </a:tc>
              </a:tr>
              <a:tr h="128016">
                <a:tc>
                  <a:txBody>
                    <a:bodyPr>
                      <a:spAutoFit/>
                    </a:bodyPr>
                    <a:p>
                      <a:pPr indent="0"/>
                      <a:r>
                        <a:rPr lang="en-US" sz="500">
                          <a:solidFill>
                            <a:srgbClr val="424143"/>
                          </a:solidFill>
                          <a:latin typeface="Microsoft YaHei UI" panose="020B0503020204020204" charset="-122"/>
                        </a:rPr>
                        <a:t>Stagnation</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G04</a:t>
                      </a:r>
                      <a:endParaRPr lang="en-US" sz="500">
                        <a:solidFill>
                          <a:srgbClr val="424143"/>
                        </a:solidFill>
                        <a:latin typeface="Microsoft YaHei UI" panose="020B0503020204020204" charset="-122"/>
                      </a:endParaRPr>
                    </a:p>
                  </a:txBody>
                  <a:tcPr marL="0" marR="0" marT="0" marB="0" anchor="b">
                    <a:solidFill>
                      <a:srgbClr val="D1D5D6"/>
                    </a:solidFill>
                  </a:tcPr>
                </a:tc>
              </a:tr>
              <a:tr h="131064">
                <a:tc rowSpan="2">
                  <a:txBody>
                    <a:bodyPr>
                      <a:spAutoFit/>
                    </a:bodyPr>
                    <a:p>
                      <a:pPr indent="0"/>
                      <a:r>
                        <a:rPr lang="en-US" sz="500">
                          <a:solidFill>
                            <a:srgbClr val="424143"/>
                          </a:solidFill>
                          <a:latin typeface="Microsoft YaHei UI" panose="020B0503020204020204" charset="-122"/>
                        </a:rPr>
                        <a:t>Manual input feed rate</a:t>
                      </a:r>
                      <a:endParaRPr lang="en-US" sz="500">
                        <a:solidFill>
                          <a:srgbClr val="424143"/>
                        </a:solidFill>
                        <a:latin typeface="Microsoft YaHei UI" panose="020B0503020204020204" charset="-122"/>
                      </a:endParaRPr>
                    </a:p>
                  </a:txBody>
                  <a:tcPr marL="0" marR="0" marT="0" marB="0" anchor="ctr">
                    <a:solidFill>
                      <a:srgbClr val="D1D5D6"/>
                    </a:solidFill>
                  </a:tcPr>
                </a:tc>
                <a:tc>
                  <a:txBody>
                    <a:bodyPr>
                      <a:spAutoFit/>
                    </a:bodyPr>
                    <a:p>
                      <a:pPr indent="0"/>
                      <a:r>
                        <a:rPr lang="en-US" sz="500">
                          <a:solidFill>
                            <a:srgbClr val="424143"/>
                          </a:solidFill>
                          <a:latin typeface="Microsoft YaHei UI" panose="020B0503020204020204" charset="-122"/>
                        </a:rPr>
                        <a:t>0.001/0.01/0.1mm</a:t>
                      </a:r>
                      <a:endParaRPr lang="en-US" sz="500">
                        <a:solidFill>
                          <a:srgbClr val="424143"/>
                        </a:solidFill>
                        <a:latin typeface="Microsoft YaHei UI" panose="020B0503020204020204" charset="-122"/>
                      </a:endParaRPr>
                    </a:p>
                  </a:txBody>
                  <a:tcPr marL="0" marR="0" marT="0" marB="0" anchor="b">
                    <a:solidFill>
                      <a:srgbClr val="D1D5D6"/>
                    </a:solidFill>
                  </a:tcPr>
                </a:tc>
              </a:tr>
              <a:tr h="195072">
                <a:tc vMerge="1">
                  <a:tcPr marL="0" marR="0" marT="0" marB="0"/>
                </a:tc>
                <a:tc>
                  <a:txBody>
                    <a:bodyPr>
                      <a:spAutoFit/>
                    </a:bodyPr>
                    <a:p>
                      <a:pPr indent="0"/>
                      <a:r>
                        <a:rPr lang="en-US" sz="500">
                          <a:solidFill>
                            <a:srgbClr val="424143"/>
                          </a:solidFill>
                          <a:latin typeface="Microsoft YaHei UI" panose="020B0503020204020204" charset="-122"/>
                        </a:rPr>
                        <a:t>0.000039，/0.000039，/0.000039，</a:t>
                      </a:r>
                      <a:endParaRPr lang="en-US" sz="500">
                        <a:solidFill>
                          <a:srgbClr val="424143"/>
                        </a:solidFill>
                        <a:latin typeface="Microsoft YaHei UI" panose="020B0503020204020204" charset="-122"/>
                      </a:endParaRPr>
                    </a:p>
                  </a:txBody>
                  <a:tcPr marL="0" marR="0" marT="0" marB="0" anchor="ctr">
                    <a:solidFill>
                      <a:srgbClr val="D1D5D6"/>
                    </a:solidFill>
                  </a:tcPr>
                </a:tc>
              </a:tr>
              <a:tr h="131064">
                <a:tc>
                  <a:txBody>
                    <a:bodyPr>
                      <a:spAutoFit/>
                    </a:bodyPr>
                    <a:p>
                      <a:pPr indent="0"/>
                      <a:r>
                        <a:rPr lang="en-US" sz="500">
                          <a:solidFill>
                            <a:srgbClr val="424143"/>
                          </a:solidFill>
                          <a:latin typeface="Microsoft YaHei UI" panose="020B0503020204020204" charset="-122"/>
                        </a:rPr>
                        <a:t>Rapid traverse override</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F0.25, 50, </a:t>
                      </a:r>
                      <a:r>
                        <a:rPr lang="zh-CN" sz="500">
                          <a:solidFill>
                            <a:srgbClr val="424143"/>
                          </a:solidFill>
                          <a:latin typeface="Microsoft YaHei UI" panose="020B0503020204020204" charset="-122"/>
                          <a:ea typeface="Microsoft YaHei UI" panose="020B0503020204020204" charset="-122"/>
                        </a:rPr>
                        <a:t>100%</a:t>
                      </a:r>
                      <a:endParaRPr lang="zh-CN" sz="500">
                        <a:solidFill>
                          <a:srgbClr val="424143"/>
                        </a:solidFill>
                        <a:latin typeface="Microsoft YaHei UI" panose="020B0503020204020204" charset="-122"/>
                        <a:ea typeface="Microsoft YaHei UI" panose="020B0503020204020204" charset="-122"/>
                      </a:endParaRPr>
                    </a:p>
                  </a:txBody>
                  <a:tcPr marL="0" marR="0" marT="0" marB="0" anchor="b">
                    <a:solidFill>
                      <a:srgbClr val="D1D5D6"/>
                    </a:solidFill>
                  </a:tcPr>
                </a:tc>
              </a:tr>
              <a:tr h="128016">
                <a:tc>
                  <a:txBody>
                    <a:bodyPr>
                      <a:spAutoFit/>
                    </a:bodyPr>
                    <a:p>
                      <a:pPr indent="0"/>
                      <a:r>
                        <a:rPr lang="en-US" sz="500">
                          <a:solidFill>
                            <a:srgbClr val="424143"/>
                          </a:solidFill>
                          <a:latin typeface="Microsoft YaHei UI" panose="020B0503020204020204" charset="-122"/>
                        </a:rPr>
                        <a:t>Feed override</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0-200% </a:t>
                      </a:r>
                      <a:r>
                        <a:rPr lang="zh-CN" sz="500">
                          <a:solidFill>
                            <a:srgbClr val="424143"/>
                          </a:solidFill>
                          <a:latin typeface="Microsoft YaHei UI" panose="020B0503020204020204" charset="-122"/>
                          <a:ea typeface="Microsoft YaHei UI" panose="020B0503020204020204" charset="-122"/>
                        </a:rPr>
                        <a:t>(10% </a:t>
                      </a:r>
                      <a:r>
                        <a:rPr lang="en-US" sz="500">
                          <a:solidFill>
                            <a:srgbClr val="424143"/>
                          </a:solidFill>
                          <a:latin typeface="Microsoft YaHei UI" panose="020B0503020204020204" charset="-122"/>
                        </a:rPr>
                        <a:t>unit)</a:t>
                      </a:r>
                      <a:endParaRPr lang="en-US" sz="500">
                        <a:solidFill>
                          <a:srgbClr val="424143"/>
                        </a:solidFill>
                        <a:latin typeface="Microsoft YaHei UI" panose="020B0503020204020204" charset="-122"/>
                      </a:endParaRPr>
                    </a:p>
                  </a:txBody>
                  <a:tcPr marL="0" marR="0" marT="0" marB="0" anchor="b">
                    <a:solidFill>
                      <a:srgbClr val="D1D5D6"/>
                    </a:solidFill>
                  </a:tcPr>
                </a:tc>
              </a:tr>
              <a:tr h="131064">
                <a:tc>
                  <a:txBody>
                    <a:bodyPr>
                      <a:spAutoFit/>
                    </a:bodyPr>
                    <a:p>
                      <a:pPr indent="0"/>
                      <a:r>
                        <a:rPr lang="en-US" sz="500">
                          <a:solidFill>
                            <a:srgbClr val="424143"/>
                          </a:solidFill>
                          <a:latin typeface="Microsoft YaHei UI" panose="020B0503020204020204" charset="-122"/>
                        </a:rPr>
                        <a:t>JOG magnification</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0-6000mm/min(196.9ipm)(20steps)</a:t>
                      </a:r>
                      <a:endParaRPr lang="en-US" sz="500">
                        <a:solidFill>
                          <a:srgbClr val="424143"/>
                        </a:solidFill>
                        <a:latin typeface="Microsoft YaHei UI" panose="020B0503020204020204" charset="-122"/>
                      </a:endParaRPr>
                    </a:p>
                  </a:txBody>
                  <a:tcPr marL="0" marR="0" marT="0" marB="0" anchor="b">
                    <a:solidFill>
                      <a:srgbClr val="D1D5D6"/>
                    </a:solidFill>
                  </a:tcPr>
                </a:tc>
              </a:tr>
              <a:tr h="128016">
                <a:tc rowSpan="2">
                  <a:txBody>
                    <a:bodyPr>
                      <a:spAutoFit/>
                    </a:bodyPr>
                    <a:p>
                      <a:pPr indent="0"/>
                      <a:r>
                        <a:rPr lang="en-US" sz="500">
                          <a:solidFill>
                            <a:srgbClr val="424143"/>
                          </a:solidFill>
                          <a:latin typeface="Microsoft YaHei UI" panose="020B0503020204020204" charset="-122"/>
                        </a:rPr>
                        <a:t>Automatic acceleration and deceleration</a:t>
                      </a:r>
                      <a:endParaRPr lang="en-US" sz="500">
                        <a:solidFill>
                          <a:srgbClr val="424143"/>
                        </a:solidFill>
                        <a:latin typeface="Microsoft YaHei UI" panose="020B0503020204020204" charset="-122"/>
                      </a:endParaRPr>
                    </a:p>
                  </a:txBody>
                  <a:tcPr marL="0" marR="0" marT="0" marB="0" anchor="ctr">
                    <a:solidFill>
                      <a:srgbClr val="D1D5D6"/>
                    </a:solidFill>
                  </a:tcPr>
                </a:tc>
                <a:tc>
                  <a:txBody>
                    <a:bodyPr>
                      <a:spAutoFit/>
                    </a:bodyPr>
                    <a:p>
                      <a:pPr indent="0"/>
                      <a:r>
                        <a:rPr lang="en-US" sz="500">
                          <a:solidFill>
                            <a:srgbClr val="424143"/>
                          </a:solidFill>
                          <a:latin typeface="Microsoft YaHei UI" panose="020B0503020204020204" charset="-122"/>
                        </a:rPr>
                        <a:t>Rapid travel: linear</a:t>
                      </a:r>
                      <a:endParaRPr lang="en-US" sz="500">
                        <a:solidFill>
                          <a:srgbClr val="424143"/>
                        </a:solidFill>
                        <a:latin typeface="Microsoft YaHei UI" panose="020B0503020204020204" charset="-122"/>
                      </a:endParaRPr>
                    </a:p>
                  </a:txBody>
                  <a:tcPr marL="0" marR="0" marT="0" marB="0" anchor="b">
                    <a:solidFill>
                      <a:srgbClr val="D1D5D6"/>
                    </a:solidFill>
                  </a:tcPr>
                </a:tc>
              </a:tr>
              <a:tr h="131064">
                <a:tc vMerge="1">
                  <a:tcPr marL="0" marR="0" marT="0" marB="0"/>
                </a:tc>
                <a:tc>
                  <a:txBody>
                    <a:bodyPr>
                      <a:spAutoFit/>
                    </a:bodyPr>
                    <a:p>
                      <a:pPr indent="0"/>
                      <a:r>
                        <a:rPr lang="en-US" sz="500">
                          <a:solidFill>
                            <a:srgbClr val="424143"/>
                          </a:solidFill>
                          <a:latin typeface="Microsoft YaHei UI" panose="020B0503020204020204" charset="-122"/>
                        </a:rPr>
                        <a:t>Cutting feed: exponential soft over treavel</a:t>
                      </a:r>
                      <a:endParaRPr lang="en-US" sz="500">
                        <a:solidFill>
                          <a:srgbClr val="424143"/>
                        </a:solidFill>
                        <a:latin typeface="Microsoft YaHei UI" panose="020B0503020204020204" charset="-122"/>
                      </a:endParaRPr>
                    </a:p>
                  </a:txBody>
                  <a:tcPr marL="0" marR="0" marT="0" marB="0" anchor="b">
                    <a:solidFill>
                      <a:srgbClr val="D1D5D6"/>
                    </a:solidFill>
                  </a:tcPr>
                </a:tc>
              </a:tr>
              <a:tr h="131064">
                <a:tc>
                  <a:txBody>
                    <a:bodyPr>
                      <a:spAutoFit/>
                    </a:bodyPr>
                    <a:p>
                      <a:pPr indent="0"/>
                      <a:r>
                        <a:rPr lang="en-US" sz="750">
                          <a:solidFill>
                            <a:srgbClr val="424143"/>
                          </a:solidFill>
                          <a:latin typeface="Tahoma" panose="020B0604030504040204"/>
                        </a:rPr>
                        <a:t>Program/edit</a:t>
                      </a:r>
                      <a:endParaRPr lang="en-US" sz="750">
                        <a:solidFill>
                          <a:srgbClr val="424143"/>
                        </a:solidFill>
                        <a:latin typeface="Tahoma" panose="020B0604030504040204"/>
                      </a:endParaRPr>
                    </a:p>
                  </a:txBody>
                  <a:tcPr marL="0" marR="0" marT="0" marB="0" anchor="b"/>
                </a:tc>
                <a:tc>
                  <a:txBody>
                    <a:bodyPr>
                      <a:spAutoFit/>
                    </a:bodyPr>
                    <a:p>
                      <a:endParaRPr sz="700"/>
                    </a:p>
                  </a:txBody>
                  <a:tcPr marL="0" marR="0" marT="0" marB="0"/>
                </a:tc>
              </a:tr>
              <a:tr h="128016">
                <a:tc>
                  <a:txBody>
                    <a:bodyPr>
                      <a:spAutoFit/>
                    </a:bodyPr>
                    <a:p>
                      <a:pPr indent="0"/>
                      <a:r>
                        <a:rPr lang="en-US" sz="500">
                          <a:solidFill>
                            <a:srgbClr val="424143"/>
                          </a:solidFill>
                          <a:latin typeface="Microsoft YaHei UI" panose="020B0503020204020204" charset="-122"/>
                        </a:rPr>
                        <a:t>Program memory length</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600m</a:t>
                      </a:r>
                      <a:endParaRPr lang="en-US" sz="500">
                        <a:solidFill>
                          <a:srgbClr val="424143"/>
                        </a:solidFill>
                        <a:latin typeface="Microsoft YaHei UI" panose="020B0503020204020204" charset="-122"/>
                      </a:endParaRPr>
                    </a:p>
                  </a:txBody>
                  <a:tcPr marL="0" marR="0" marT="0" marB="0" anchor="b">
                    <a:solidFill>
                      <a:srgbClr val="D1D5D6"/>
                    </a:solidFill>
                  </a:tcPr>
                </a:tc>
              </a:tr>
              <a:tr h="131064">
                <a:tc>
                  <a:txBody>
                    <a:bodyPr>
                      <a:spAutoFit/>
                    </a:bodyPr>
                    <a:p>
                      <a:pPr indent="0"/>
                      <a:r>
                        <a:rPr lang="en-US" sz="500">
                          <a:solidFill>
                            <a:srgbClr val="424143"/>
                          </a:solidFill>
                          <a:latin typeface="Microsoft YaHei UI" panose="020B0503020204020204" charset="-122"/>
                        </a:rPr>
                        <a:t>Program memory quantity</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400EA</a:t>
                      </a:r>
                      <a:endParaRPr lang="en-US" sz="500">
                        <a:solidFill>
                          <a:srgbClr val="424143"/>
                        </a:solidFill>
                        <a:latin typeface="Microsoft YaHei UI" panose="020B0503020204020204" charset="-122"/>
                      </a:endParaRPr>
                    </a:p>
                  </a:txBody>
                  <a:tcPr marL="0" marR="0" marT="0" marB="0" anchor="b">
                    <a:solidFill>
                      <a:srgbClr val="D1D5D6"/>
                    </a:solidFill>
                  </a:tcPr>
                </a:tc>
              </a:tr>
              <a:tr h="131064">
                <a:tc>
                  <a:txBody>
                    <a:bodyPr>
                      <a:spAutoFit/>
                    </a:bodyPr>
                    <a:p>
                      <a:pPr indent="0"/>
                      <a:r>
                        <a:rPr lang="en-US" sz="500">
                          <a:solidFill>
                            <a:srgbClr val="424143"/>
                          </a:solidFill>
                          <a:latin typeface="Microsoft YaHei UI" panose="020B0503020204020204" charset="-122"/>
                        </a:rPr>
                        <a:t>Program editor</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Del, Ins. Protect</a:t>
                      </a:r>
                      <a:endParaRPr lang="en-US" sz="500">
                        <a:solidFill>
                          <a:srgbClr val="424143"/>
                        </a:solidFill>
                        <a:latin typeface="Microsoft YaHei UI" panose="020B0503020204020204" charset="-122"/>
                      </a:endParaRPr>
                    </a:p>
                  </a:txBody>
                  <a:tcPr marL="0" marR="0" marT="0" marB="0" anchor="b">
                    <a:solidFill>
                      <a:srgbClr val="D1D5D6"/>
                    </a:solidFill>
                  </a:tcPr>
                </a:tc>
              </a:tr>
              <a:tr h="128016">
                <a:tc>
                  <a:txBody>
                    <a:bodyPr>
                      <a:spAutoFit/>
                    </a:bodyPr>
                    <a:p>
                      <a:pPr indent="0"/>
                      <a:r>
                        <a:rPr lang="en-US" sz="500">
                          <a:solidFill>
                            <a:srgbClr val="424143"/>
                          </a:solidFill>
                          <a:latin typeface="Microsoft YaHei UI" panose="020B0503020204020204" charset="-122"/>
                        </a:rPr>
                        <a:t>Program number search</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Program name</a:t>
                      </a:r>
                      <a:endParaRPr lang="en-US" sz="500">
                        <a:solidFill>
                          <a:srgbClr val="424143"/>
                        </a:solidFill>
                        <a:latin typeface="Microsoft YaHei UI" panose="020B0503020204020204" charset="-122"/>
                      </a:endParaRPr>
                    </a:p>
                  </a:txBody>
                  <a:tcPr marL="0" marR="0" marT="0" marB="0" anchor="b">
                    <a:solidFill>
                      <a:srgbClr val="D1D5D6"/>
                    </a:solidFill>
                  </a:tcPr>
                </a:tc>
              </a:tr>
              <a:tr h="131064">
                <a:tc>
                  <a:txBody>
                    <a:bodyPr>
                      <a:spAutoFit/>
                    </a:bodyPr>
                    <a:p>
                      <a:pPr indent="0"/>
                      <a:r>
                        <a:rPr lang="en-US" sz="500">
                          <a:solidFill>
                            <a:srgbClr val="424143"/>
                          </a:solidFill>
                          <a:latin typeface="Microsoft YaHei UI" panose="020B0503020204020204" charset="-122"/>
                        </a:rPr>
                        <a:t>Serial number retrieval</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N4 Digits</a:t>
                      </a:r>
                      <a:endParaRPr lang="en-US" sz="500">
                        <a:solidFill>
                          <a:srgbClr val="424143"/>
                        </a:solidFill>
                        <a:latin typeface="Microsoft YaHei UI" panose="020B0503020204020204" charset="-122"/>
                      </a:endParaRPr>
                    </a:p>
                  </a:txBody>
                  <a:tcPr marL="0" marR="0" marT="0" marB="0" anchor="b">
                    <a:solidFill>
                      <a:srgbClr val="D1D5D6"/>
                    </a:solidFill>
                  </a:tcPr>
                </a:tc>
              </a:tr>
              <a:tr h="131064">
                <a:tc>
                  <a:txBody>
                    <a:bodyPr>
                      <a:spAutoFit/>
                    </a:bodyPr>
                    <a:p>
                      <a:pPr indent="0"/>
                      <a:r>
                        <a:rPr lang="en-US" sz="500">
                          <a:solidFill>
                            <a:srgbClr val="424143"/>
                          </a:solidFill>
                          <a:latin typeface="Microsoft YaHei UI" panose="020B0503020204020204" charset="-122"/>
                        </a:rPr>
                        <a:t>Program data entry</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G10</a:t>
                      </a:r>
                      <a:endParaRPr lang="en-US" sz="500">
                        <a:solidFill>
                          <a:srgbClr val="424143"/>
                        </a:solidFill>
                        <a:latin typeface="Microsoft YaHei UI" panose="020B0503020204020204" charset="-122"/>
                      </a:endParaRPr>
                    </a:p>
                  </a:txBody>
                  <a:tcPr marL="0" marR="0" marT="0" marB="0" anchor="b">
                    <a:solidFill>
                      <a:srgbClr val="D1D5D6"/>
                    </a:solidFill>
                  </a:tcPr>
                </a:tc>
              </a:tr>
              <a:tr h="128016">
                <a:tc rowSpan="2">
                  <a:txBody>
                    <a:bodyPr>
                      <a:spAutoFit/>
                    </a:bodyPr>
                    <a:p>
                      <a:pPr indent="0"/>
                      <a:r>
                        <a:rPr lang="en-US" sz="500">
                          <a:solidFill>
                            <a:srgbClr val="424143"/>
                          </a:solidFill>
                          <a:latin typeface="Microsoft YaHei UI" panose="020B0503020204020204" charset="-122"/>
                        </a:rPr>
                        <a:t>Background editing</a:t>
                      </a:r>
                      <a:endParaRPr lang="en-US" sz="500">
                        <a:solidFill>
                          <a:srgbClr val="424143"/>
                        </a:solidFill>
                        <a:latin typeface="Microsoft YaHei UI" panose="020B0503020204020204" charset="-122"/>
                      </a:endParaRPr>
                    </a:p>
                    <a:p>
                      <a:pPr indent="0"/>
                      <a:r>
                        <a:rPr lang="en-US" sz="500">
                          <a:solidFill>
                            <a:srgbClr val="424143"/>
                          </a:solidFill>
                          <a:latin typeface="Microsoft YaHei UI" panose="020B0503020204020204" charset="-122"/>
                        </a:rPr>
                        <a:t>Manual data entry/rigid tapping</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endParaRPr sz="700"/>
                    </a:p>
                  </a:txBody>
                  <a:tcPr marL="0" marR="0" marT="0" marB="0">
                    <a:solidFill>
                      <a:srgbClr val="D1D5D6"/>
                    </a:solidFill>
                  </a:tcPr>
                </a:tc>
              </a:tr>
              <a:tr h="131064">
                <a:tc vMerge="1">
                  <a:tcPr marL="0" marR="0" marT="0" marB="0"/>
                </a:tc>
                <a:tc>
                  <a:txBody>
                    <a:bodyPr>
                      <a:spAutoFit/>
                    </a:bodyPr>
                    <a:p>
                      <a:endParaRPr sz="700"/>
                    </a:p>
                  </a:txBody>
                  <a:tcPr marL="0" marR="0" marT="0" marB="0">
                    <a:solidFill>
                      <a:srgbClr val="D1D5D6"/>
                    </a:solidFill>
                  </a:tcPr>
                </a:tc>
              </a:tr>
              <a:tr h="128016">
                <a:tc>
                  <a:txBody>
                    <a:bodyPr>
                      <a:spAutoFit/>
                    </a:bodyPr>
                    <a:p>
                      <a:pPr indent="0"/>
                      <a:r>
                        <a:rPr lang="en-US" sz="750">
                          <a:solidFill>
                            <a:srgbClr val="424143"/>
                          </a:solidFill>
                          <a:latin typeface="Tahoma" panose="020B0604030504040204"/>
                        </a:rPr>
                        <a:t>Screen tips</a:t>
                      </a:r>
                      <a:endParaRPr lang="en-US" sz="750">
                        <a:solidFill>
                          <a:srgbClr val="424143"/>
                        </a:solidFill>
                        <a:latin typeface="Tahoma" panose="020B0604030504040204"/>
                      </a:endParaRPr>
                    </a:p>
                  </a:txBody>
                  <a:tcPr marL="0" marR="0" marT="0" marB="0" anchor="b"/>
                </a:tc>
                <a:tc>
                  <a:txBody>
                    <a:bodyPr>
                      <a:spAutoFit/>
                    </a:bodyPr>
                    <a:p>
                      <a:endParaRPr sz="700"/>
                    </a:p>
                  </a:txBody>
                  <a:tcPr marL="0" marR="0" marT="0" marB="0"/>
                </a:tc>
              </a:tr>
              <a:tr h="131064">
                <a:tc>
                  <a:txBody>
                    <a:bodyPr>
                      <a:spAutoFit/>
                    </a:bodyPr>
                    <a:p>
                      <a:pPr indent="0"/>
                      <a:r>
                        <a:rPr lang="en-US" sz="500">
                          <a:solidFill>
                            <a:srgbClr val="424143"/>
                          </a:solidFill>
                          <a:latin typeface="Microsoft YaHei UI" panose="020B0503020204020204" charset="-122"/>
                        </a:rPr>
                        <a:t>Operation panel</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8.4 Color LCD</a:t>
                      </a:r>
                      <a:endParaRPr lang="en-US" sz="500">
                        <a:solidFill>
                          <a:srgbClr val="424143"/>
                        </a:solidFill>
                        <a:latin typeface="Microsoft YaHei UI" panose="020B0503020204020204" charset="-122"/>
                      </a:endParaRPr>
                    </a:p>
                  </a:txBody>
                  <a:tcPr marL="0" marR="0" marT="0" marB="0" anchor="b">
                    <a:solidFill>
                      <a:srgbClr val="D1D5D6"/>
                    </a:solidFill>
                  </a:tcPr>
                </a:tc>
              </a:tr>
              <a:tr h="131064">
                <a:tc>
                  <a:txBody>
                    <a:bodyPr>
                      <a:spAutoFit/>
                    </a:bodyPr>
                    <a:p>
                      <a:pPr indent="0"/>
                      <a:r>
                        <a:rPr lang="en-US" sz="500">
                          <a:solidFill>
                            <a:srgbClr val="424143"/>
                          </a:solidFill>
                          <a:latin typeface="Microsoft YaHei UI" panose="020B0503020204020204" charset="-122"/>
                        </a:rPr>
                        <a:t>Language</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English/Korean/Chinese/EU</a:t>
                      </a:r>
                      <a:endParaRPr lang="en-US" sz="500">
                        <a:solidFill>
                          <a:srgbClr val="424143"/>
                        </a:solidFill>
                        <a:latin typeface="Microsoft YaHei UI" panose="020B0503020204020204" charset="-122"/>
                      </a:endParaRPr>
                    </a:p>
                  </a:txBody>
                  <a:tcPr marL="0" marR="0" marT="0" marB="0" anchor="b">
                    <a:solidFill>
                      <a:srgbClr val="D1D5D6"/>
                    </a:solidFill>
                  </a:tcPr>
                </a:tc>
              </a:tr>
              <a:tr h="128016">
                <a:tc>
                  <a:txBody>
                    <a:bodyPr>
                      <a:spAutoFit/>
                    </a:bodyPr>
                    <a:p>
                      <a:pPr indent="0"/>
                      <a:r>
                        <a:rPr lang="en-US" sz="750">
                          <a:solidFill>
                            <a:srgbClr val="424143"/>
                          </a:solidFill>
                          <a:latin typeface="Tahoma" panose="020B0604030504040204"/>
                        </a:rPr>
                        <a:t>Interface</a:t>
                      </a:r>
                      <a:endParaRPr lang="en-US" sz="750">
                        <a:solidFill>
                          <a:srgbClr val="424143"/>
                        </a:solidFill>
                        <a:latin typeface="Tahoma" panose="020B0604030504040204"/>
                      </a:endParaRPr>
                    </a:p>
                  </a:txBody>
                  <a:tcPr marL="0" marR="0" marT="0" marB="0"/>
                </a:tc>
                <a:tc>
                  <a:txBody>
                    <a:bodyPr>
                      <a:spAutoFit/>
                    </a:bodyPr>
                    <a:p>
                      <a:endParaRPr sz="700"/>
                    </a:p>
                  </a:txBody>
                  <a:tcPr marL="0" marR="0" marT="0" marB="0"/>
                </a:tc>
              </a:tr>
              <a:tr h="131064">
                <a:tc>
                  <a:txBody>
                    <a:bodyPr>
                      <a:spAutoFit/>
                    </a:bodyPr>
                    <a:p>
                      <a:pPr indent="0"/>
                      <a:r>
                        <a:rPr lang="en-US" sz="500">
                          <a:solidFill>
                            <a:srgbClr val="424143"/>
                          </a:solidFill>
                          <a:latin typeface="Microsoft YaHei UI" panose="020B0503020204020204" charset="-122"/>
                        </a:rPr>
                        <a:t>Data input/output interface</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RS-232C</a:t>
                      </a:r>
                      <a:endParaRPr lang="en-US" sz="500">
                        <a:solidFill>
                          <a:srgbClr val="424143"/>
                        </a:solidFill>
                        <a:latin typeface="Microsoft YaHei UI" panose="020B0503020204020204" charset="-122"/>
                      </a:endParaRPr>
                    </a:p>
                  </a:txBody>
                  <a:tcPr marL="0" marR="0" marT="0" marB="0" anchor="b">
                    <a:solidFill>
                      <a:srgbClr val="D1D5D6"/>
                    </a:solidFill>
                  </a:tcPr>
                </a:tc>
              </a:tr>
              <a:tr h="131064">
                <a:tc>
                  <a:txBody>
                    <a:bodyPr>
                      <a:spAutoFit/>
                    </a:bodyPr>
                    <a:p>
                      <a:pPr indent="0"/>
                      <a:r>
                        <a:rPr lang="en-US" sz="500">
                          <a:solidFill>
                            <a:srgbClr val="424143"/>
                          </a:solidFill>
                          <a:latin typeface="Microsoft YaHei UI" panose="020B0503020204020204" charset="-122"/>
                        </a:rPr>
                        <a:t>TAPE code</a:t>
                      </a:r>
                      <a:endParaRPr lang="en-US" sz="500">
                        <a:solidFill>
                          <a:srgbClr val="424143"/>
                        </a:solidFill>
                        <a:latin typeface="Microsoft YaHei UI" panose="020B0503020204020204" charset="-122"/>
                      </a:endParaRPr>
                    </a:p>
                  </a:txBody>
                  <a:tcPr marL="0" marR="0" marT="0" marB="0">
                    <a:solidFill>
                      <a:srgbClr val="D1D5D6"/>
                    </a:solidFill>
                  </a:tcPr>
                </a:tc>
                <a:tc>
                  <a:txBody>
                    <a:bodyPr>
                      <a:spAutoFit/>
                    </a:bodyPr>
                    <a:p>
                      <a:pPr indent="0"/>
                      <a:r>
                        <a:rPr lang="en-US" sz="500">
                          <a:solidFill>
                            <a:srgbClr val="424143"/>
                          </a:solidFill>
                          <a:latin typeface="Microsoft YaHei UI" panose="020B0503020204020204" charset="-122"/>
                        </a:rPr>
                        <a:t>CFCARD</a:t>
                      </a:r>
                      <a:endParaRPr lang="en-US" sz="500">
                        <a:solidFill>
                          <a:srgbClr val="424143"/>
                        </a:solidFill>
                        <a:latin typeface="Microsoft YaHei UI" panose="020B0503020204020204" charset="-122"/>
                      </a:endParaRPr>
                    </a:p>
                  </a:txBody>
                  <a:tcPr marL="0" marR="0" marT="0" marB="0">
                    <a:solidFill>
                      <a:srgbClr val="D1D5D6"/>
                    </a:solidFill>
                  </a:tcPr>
                </a:tc>
              </a:tr>
              <a:tr h="128016">
                <a:tc>
                  <a:txBody>
                    <a:bodyPr>
                      <a:spAutoFit/>
                    </a:bodyPr>
                    <a:p>
                      <a:pPr indent="0"/>
                      <a:r>
                        <a:rPr lang="en-US" sz="750">
                          <a:solidFill>
                            <a:srgbClr val="424143"/>
                          </a:solidFill>
                          <a:latin typeface="Tahoma" panose="020B0604030504040204"/>
                        </a:rPr>
                        <a:t>STM function</a:t>
                      </a:r>
                      <a:endParaRPr lang="en-US" sz="750">
                        <a:solidFill>
                          <a:srgbClr val="424143"/>
                        </a:solidFill>
                        <a:latin typeface="Tahoma" panose="020B0604030504040204"/>
                      </a:endParaRPr>
                    </a:p>
                  </a:txBody>
                  <a:tcPr marL="0" marR="0" marT="0" marB="0"/>
                </a:tc>
                <a:tc>
                  <a:txBody>
                    <a:bodyPr>
                      <a:spAutoFit/>
                    </a:bodyPr>
                    <a:p>
                      <a:endParaRPr sz="700"/>
                    </a:p>
                  </a:txBody>
                  <a:tcPr marL="0" marR="0" marT="0" marB="0"/>
                </a:tc>
              </a:tr>
              <a:tr h="131064">
                <a:tc>
                  <a:txBody>
                    <a:bodyPr>
                      <a:spAutoFit/>
                    </a:bodyPr>
                    <a:p>
                      <a:pPr indent="0"/>
                      <a:r>
                        <a:rPr lang="en-US" sz="500">
                          <a:solidFill>
                            <a:srgbClr val="424143"/>
                          </a:solidFill>
                          <a:latin typeface="Microsoft YaHei UI" panose="020B0503020204020204" charset="-122"/>
                        </a:rPr>
                        <a:t>Spindle speed function</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S5 digit</a:t>
                      </a:r>
                      <a:endParaRPr lang="en-US" sz="500">
                        <a:solidFill>
                          <a:srgbClr val="424143"/>
                        </a:solidFill>
                        <a:latin typeface="Microsoft YaHei UI" panose="020B0503020204020204" charset="-122"/>
                      </a:endParaRPr>
                    </a:p>
                  </a:txBody>
                  <a:tcPr marL="0" marR="0" marT="0" marB="0" anchor="b">
                    <a:solidFill>
                      <a:srgbClr val="D1D5D6"/>
                    </a:solidFill>
                  </a:tcPr>
                </a:tc>
              </a:tr>
              <a:tr h="131064">
                <a:tc>
                  <a:txBody>
                    <a:bodyPr>
                      <a:spAutoFit/>
                    </a:bodyPr>
                    <a:p>
                      <a:pPr indent="0"/>
                      <a:r>
                        <a:rPr lang="en-US" sz="500">
                          <a:solidFill>
                            <a:srgbClr val="424143"/>
                          </a:solidFill>
                          <a:latin typeface="Microsoft YaHei UI" panose="020B0503020204020204" charset="-122"/>
                        </a:rPr>
                        <a:t>Tool</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T2digit</a:t>
                      </a:r>
                      <a:endParaRPr lang="en-US" sz="500">
                        <a:solidFill>
                          <a:srgbClr val="424143"/>
                        </a:solidFill>
                        <a:latin typeface="Microsoft YaHei UI" panose="020B0503020204020204" charset="-122"/>
                      </a:endParaRPr>
                    </a:p>
                  </a:txBody>
                  <a:tcPr marL="0" marR="0" marT="0" marB="0" anchor="b">
                    <a:solidFill>
                      <a:srgbClr val="D1D5D6"/>
                    </a:solidFill>
                  </a:tcPr>
                </a:tc>
              </a:tr>
              <a:tr h="128016">
                <a:tc>
                  <a:txBody>
                    <a:bodyPr>
                      <a:spAutoFit/>
                    </a:bodyPr>
                    <a:p>
                      <a:pPr indent="0"/>
                      <a:r>
                        <a:rPr lang="en-US" sz="500">
                          <a:solidFill>
                            <a:srgbClr val="424143"/>
                          </a:solidFill>
                          <a:latin typeface="Microsoft YaHei UI" panose="020B0503020204020204" charset="-122"/>
                        </a:rPr>
                        <a:t>MB function</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M2. B2 digit</a:t>
                      </a:r>
                      <a:endParaRPr lang="en-US" sz="500">
                        <a:solidFill>
                          <a:srgbClr val="424143"/>
                        </a:solidFill>
                        <a:latin typeface="Microsoft YaHei UI" panose="020B0503020204020204" charset="-122"/>
                      </a:endParaRPr>
                    </a:p>
                  </a:txBody>
                  <a:tcPr marL="0" marR="0" marT="0" marB="0" anchor="b">
                    <a:solidFill>
                      <a:srgbClr val="D1D5D6"/>
                    </a:solidFill>
                  </a:tcPr>
                </a:tc>
              </a:tr>
              <a:tr h="131064">
                <a:tc>
                  <a:txBody>
                    <a:bodyPr>
                      <a:spAutoFit/>
                    </a:bodyPr>
                    <a:p>
                      <a:pPr indent="0"/>
                      <a:r>
                        <a:rPr lang="en-US" sz="750">
                          <a:solidFill>
                            <a:srgbClr val="424143"/>
                          </a:solidFill>
                          <a:latin typeface="Tahoma" panose="020B0604030504040204"/>
                        </a:rPr>
                        <a:t>Tool function</a:t>
                      </a:r>
                      <a:endParaRPr lang="en-US" sz="750">
                        <a:solidFill>
                          <a:srgbClr val="424143"/>
                        </a:solidFill>
                        <a:latin typeface="Tahoma" panose="020B0604030504040204"/>
                      </a:endParaRPr>
                    </a:p>
                  </a:txBody>
                  <a:tcPr marL="0" marR="0" marT="0" marB="0"/>
                </a:tc>
                <a:tc>
                  <a:txBody>
                    <a:bodyPr>
                      <a:spAutoFit/>
                    </a:bodyPr>
                    <a:p>
                      <a:endParaRPr sz="700"/>
                    </a:p>
                  </a:txBody>
                  <a:tcPr marL="0" marR="0" marT="0" marB="0"/>
                </a:tc>
              </a:tr>
              <a:tr h="128016">
                <a:tc>
                  <a:txBody>
                    <a:bodyPr>
                      <a:spAutoFit/>
                    </a:bodyPr>
                    <a:p>
                      <a:pPr indent="0"/>
                      <a:r>
                        <a:rPr lang="en-US" sz="500">
                          <a:solidFill>
                            <a:srgbClr val="424143"/>
                          </a:solidFill>
                          <a:latin typeface="Microsoft YaHei UI" panose="020B0503020204020204" charset="-122"/>
                        </a:rPr>
                        <a:t>Tool Length Compensation</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endParaRPr sz="700"/>
                    </a:p>
                  </a:txBody>
                  <a:tcPr marL="0" marR="0" marT="0" marB="0">
                    <a:solidFill>
                      <a:srgbClr val="D1D5D6"/>
                    </a:solidFill>
                  </a:tcPr>
                </a:tc>
              </a:tr>
              <a:tr h="131064">
                <a:tc>
                  <a:txBody>
                    <a:bodyPr>
                      <a:spAutoFit/>
                    </a:bodyPr>
                    <a:p>
                      <a:pPr indent="0"/>
                      <a:r>
                        <a:rPr lang="en-US" sz="500">
                          <a:solidFill>
                            <a:srgbClr val="424143"/>
                          </a:solidFill>
                          <a:latin typeface="Microsoft YaHei UI" panose="020B0503020204020204" charset="-122"/>
                        </a:rPr>
                        <a:t>Tool diameter compensation</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endParaRPr sz="700"/>
                    </a:p>
                  </a:txBody>
                  <a:tcPr marL="0" marR="0" marT="0" marB="0">
                    <a:solidFill>
                      <a:srgbClr val="D1D5D6"/>
                    </a:solidFill>
                  </a:tcPr>
                </a:tc>
              </a:tr>
              <a:tr h="131064">
                <a:tc>
                  <a:txBody>
                    <a:bodyPr>
                      <a:spAutoFit/>
                    </a:bodyPr>
                    <a:p>
                      <a:pPr indent="0"/>
                      <a:r>
                        <a:rPr lang="en-US" sz="500">
                          <a:solidFill>
                            <a:srgbClr val="424143"/>
                          </a:solidFill>
                          <a:latin typeface="Microsoft YaHei UI" panose="020B0503020204020204" charset="-122"/>
                        </a:rPr>
                        <a:t>Tool compensation amount</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400</a:t>
                      </a:r>
                      <a:endParaRPr lang="en-US" sz="500">
                        <a:solidFill>
                          <a:srgbClr val="424143"/>
                        </a:solidFill>
                        <a:latin typeface="Microsoft YaHei UI" panose="020B0503020204020204" charset="-122"/>
                      </a:endParaRPr>
                    </a:p>
                  </a:txBody>
                  <a:tcPr marL="0" marR="0" marT="0" marB="0" anchor="b">
                    <a:solidFill>
                      <a:srgbClr val="D1D5D6"/>
                    </a:solidFill>
                  </a:tcPr>
                </a:tc>
              </a:tr>
              <a:tr h="128016">
                <a:tc>
                  <a:txBody>
                    <a:bodyPr>
                      <a:spAutoFit/>
                    </a:bodyPr>
                    <a:p>
                      <a:pPr indent="0"/>
                      <a:r>
                        <a:rPr lang="en-US" sz="750">
                          <a:solidFill>
                            <a:srgbClr val="424143"/>
                          </a:solidFill>
                          <a:latin typeface="Tahoma" panose="020B0604030504040204"/>
                        </a:rPr>
                        <a:t>Coordinate System</a:t>
                      </a:r>
                      <a:endParaRPr lang="en-US" sz="750">
                        <a:solidFill>
                          <a:srgbClr val="424143"/>
                        </a:solidFill>
                        <a:latin typeface="Tahoma" panose="020B0604030504040204"/>
                      </a:endParaRPr>
                    </a:p>
                  </a:txBody>
                  <a:tcPr marL="0" marR="0" marT="0" marB="0" anchor="b"/>
                </a:tc>
                <a:tc>
                  <a:txBody>
                    <a:bodyPr>
                      <a:spAutoFit/>
                    </a:bodyPr>
                    <a:p>
                      <a:endParaRPr sz="700"/>
                    </a:p>
                  </a:txBody>
                  <a:tcPr marL="0" marR="0" marT="0" marB="0"/>
                </a:tc>
              </a:tr>
              <a:tr h="131064">
                <a:tc>
                  <a:txBody>
                    <a:bodyPr>
                      <a:spAutoFit/>
                    </a:bodyPr>
                    <a:p>
                      <a:pPr indent="0"/>
                      <a:r>
                        <a:rPr lang="en-US" sz="500">
                          <a:solidFill>
                            <a:srgbClr val="424143"/>
                          </a:solidFill>
                          <a:latin typeface="Microsoft YaHei UI" panose="020B0503020204020204" charset="-122"/>
                        </a:rPr>
                        <a:t>Automatic origin return</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G28</a:t>
                      </a:r>
                      <a:endParaRPr lang="en-US" sz="500">
                        <a:solidFill>
                          <a:srgbClr val="424143"/>
                        </a:solidFill>
                        <a:latin typeface="Microsoft YaHei UI" panose="020B0503020204020204" charset="-122"/>
                      </a:endParaRPr>
                    </a:p>
                  </a:txBody>
                  <a:tcPr marL="0" marR="0" marT="0" marB="0" anchor="b">
                    <a:solidFill>
                      <a:srgbClr val="D1D5D6"/>
                    </a:solidFill>
                  </a:tcPr>
                </a:tc>
              </a:tr>
              <a:tr h="131064">
                <a:tc>
                  <a:txBody>
                    <a:bodyPr>
                      <a:spAutoFit/>
                    </a:bodyPr>
                    <a:p>
                      <a:pPr indent="0"/>
                      <a:r>
                        <a:rPr lang="en-US" sz="500">
                          <a:solidFill>
                            <a:srgbClr val="424143"/>
                          </a:solidFill>
                          <a:latin typeface="Microsoft YaHei UI" panose="020B0503020204020204" charset="-122"/>
                        </a:rPr>
                        <a:t>Return to origin OK</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G27</a:t>
                      </a:r>
                      <a:endParaRPr lang="en-US" sz="500">
                        <a:solidFill>
                          <a:srgbClr val="424143"/>
                        </a:solidFill>
                        <a:latin typeface="Microsoft YaHei UI" panose="020B0503020204020204" charset="-122"/>
                      </a:endParaRPr>
                    </a:p>
                  </a:txBody>
                  <a:tcPr marL="0" marR="0" marT="0" marB="0" anchor="b">
                    <a:solidFill>
                      <a:srgbClr val="D1D5D6"/>
                    </a:solidFill>
                  </a:tcPr>
                </a:tc>
              </a:tr>
              <a:tr h="128016">
                <a:tc>
                  <a:txBody>
                    <a:bodyPr>
                      <a:spAutoFit/>
                    </a:bodyPr>
                    <a:p>
                      <a:pPr indent="0"/>
                      <a:r>
                        <a:rPr lang="en-US" sz="500">
                          <a:solidFill>
                            <a:srgbClr val="424143"/>
                          </a:solidFill>
                          <a:latin typeface="Microsoft YaHei UI" panose="020B0503020204020204" charset="-122"/>
                        </a:rPr>
                        <a:t>Automatic job coordinates</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endParaRPr sz="700"/>
                    </a:p>
                  </a:txBody>
                  <a:tcPr marL="0" marR="0" marT="0" marB="0">
                    <a:solidFill>
                      <a:srgbClr val="D1D5D6"/>
                    </a:solidFill>
                  </a:tcPr>
                </a:tc>
              </a:tr>
              <a:tr h="131064">
                <a:tc>
                  <a:txBody>
                    <a:bodyPr>
                      <a:spAutoFit/>
                    </a:bodyPr>
                    <a:p>
                      <a:pPr indent="0"/>
                      <a:r>
                        <a:rPr lang="en-US" sz="500">
                          <a:solidFill>
                            <a:srgbClr val="424143"/>
                          </a:solidFill>
                          <a:latin typeface="Microsoft YaHei UI" panose="020B0503020204020204" charset="-122"/>
                        </a:rPr>
                        <a:t>Work Coordinate System</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G53(machine). G54-G59</a:t>
                      </a:r>
                      <a:endParaRPr lang="en-US" sz="500">
                        <a:solidFill>
                          <a:srgbClr val="424143"/>
                        </a:solidFill>
                        <a:latin typeface="Microsoft YaHei UI" panose="020B0503020204020204" charset="-122"/>
                      </a:endParaRPr>
                    </a:p>
                  </a:txBody>
                  <a:tcPr marL="0" marR="0" marT="0" marB="0" anchor="b">
                    <a:solidFill>
                      <a:srgbClr val="D1D5D6"/>
                    </a:solidFill>
                  </a:tcPr>
                </a:tc>
              </a:tr>
              <a:tr h="131064">
                <a:tc>
                  <a:txBody>
                    <a:bodyPr>
                      <a:spAutoFit/>
                    </a:bodyPr>
                    <a:p>
                      <a:pPr indent="0"/>
                      <a:r>
                        <a:rPr lang="en-US" sz="750">
                          <a:solidFill>
                            <a:srgbClr val="424143"/>
                          </a:solidFill>
                          <a:latin typeface="Tahoma" panose="020B0604030504040204"/>
                        </a:rPr>
                        <a:t>Program Accessibility</a:t>
                      </a:r>
                      <a:endParaRPr lang="en-US" sz="750">
                        <a:solidFill>
                          <a:srgbClr val="424143"/>
                        </a:solidFill>
                        <a:latin typeface="Tahoma" panose="020B0604030504040204"/>
                      </a:endParaRPr>
                    </a:p>
                  </a:txBody>
                  <a:tcPr marL="0" marR="0" marT="0" marB="0" anchor="b"/>
                </a:tc>
                <a:tc>
                  <a:txBody>
                    <a:bodyPr>
                      <a:spAutoFit/>
                    </a:bodyPr>
                    <a:p>
                      <a:endParaRPr sz="700"/>
                    </a:p>
                  </a:txBody>
                  <a:tcPr marL="0" marR="0" marT="0" marB="0"/>
                </a:tc>
              </a:tr>
              <a:tr h="128016">
                <a:tc>
                  <a:txBody>
                    <a:bodyPr>
                      <a:spAutoFit/>
                    </a:bodyPr>
                    <a:p>
                      <a:pPr indent="0"/>
                      <a:r>
                        <a:rPr lang="en-US" sz="500">
                          <a:solidFill>
                            <a:srgbClr val="424143"/>
                          </a:solidFill>
                          <a:latin typeface="Microsoft YaHei UI" panose="020B0503020204020204" charset="-122"/>
                        </a:rPr>
                        <a:t>Program Accessibility</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pPr indent="0"/>
                      <a:r>
                        <a:rPr lang="en-US" sz="500">
                          <a:solidFill>
                            <a:srgbClr val="424143"/>
                          </a:solidFill>
                          <a:latin typeface="Microsoft YaHei UI" panose="020B0503020204020204" charset="-122"/>
                        </a:rPr>
                        <a:t>m</a:t>
                      </a:r>
                      <a:endParaRPr lang="en-US" sz="500">
                        <a:solidFill>
                          <a:srgbClr val="424143"/>
                        </a:solidFill>
                        <a:latin typeface="Microsoft YaHei UI" panose="020B0503020204020204" charset="-122"/>
                      </a:endParaRPr>
                    </a:p>
                  </a:txBody>
                  <a:tcPr marL="0" marR="0" marT="0" marB="0" anchor="b">
                    <a:solidFill>
                      <a:srgbClr val="D1D5D6"/>
                    </a:solidFill>
                  </a:tcPr>
                </a:tc>
              </a:tr>
              <a:tr h="131064">
                <a:tc>
                  <a:txBody>
                    <a:bodyPr>
                      <a:spAutoFit/>
                    </a:bodyPr>
                    <a:p>
                      <a:pPr indent="0"/>
                      <a:r>
                        <a:rPr lang="en-US" sz="500">
                          <a:solidFill>
                            <a:srgbClr val="424143"/>
                          </a:solidFill>
                          <a:latin typeface="Microsoft YaHei UI" panose="020B0503020204020204" charset="-122"/>
                        </a:rPr>
                        <a:t>Drilling function</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endParaRPr sz="700"/>
                    </a:p>
                  </a:txBody>
                  <a:tcPr marL="0" marR="0" marT="0" marB="0">
                    <a:solidFill>
                      <a:srgbClr val="D1D5D6"/>
                    </a:solidFill>
                  </a:tcPr>
                </a:tc>
              </a:tr>
              <a:tr h="131064">
                <a:tc>
                  <a:txBody>
                    <a:bodyPr>
                      <a:spAutoFit/>
                    </a:bodyPr>
                    <a:p>
                      <a:pPr indent="0"/>
                      <a:r>
                        <a:rPr lang="en-US" sz="500">
                          <a:solidFill>
                            <a:srgbClr val="424143"/>
                          </a:solidFill>
                          <a:latin typeface="Microsoft YaHei UI" panose="020B0503020204020204" charset="-122"/>
                        </a:rPr>
                        <a:t>Mirror image</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endParaRPr sz="700"/>
                    </a:p>
                  </a:txBody>
                  <a:tcPr marL="0" marR="0" marT="0" marB="0">
                    <a:solidFill>
                      <a:srgbClr val="D1D5D6"/>
                    </a:solidFill>
                  </a:tcPr>
                </a:tc>
              </a:tr>
              <a:tr h="137160">
                <a:tc>
                  <a:txBody>
                    <a:bodyPr>
                      <a:spAutoFit/>
                    </a:bodyPr>
                    <a:p>
                      <a:pPr indent="0"/>
                      <a:r>
                        <a:rPr lang="en-US" sz="500">
                          <a:solidFill>
                            <a:srgbClr val="424143"/>
                          </a:solidFill>
                          <a:latin typeface="Microsoft YaHei UI" panose="020B0503020204020204" charset="-122"/>
                        </a:rPr>
                        <a:t>Program restart</a:t>
                      </a:r>
                      <a:endParaRPr lang="en-US" sz="500">
                        <a:solidFill>
                          <a:srgbClr val="424143"/>
                        </a:solidFill>
                        <a:latin typeface="Microsoft YaHei UI" panose="020B0503020204020204" charset="-122"/>
                      </a:endParaRPr>
                    </a:p>
                  </a:txBody>
                  <a:tcPr marL="0" marR="0" marT="0" marB="0" anchor="b">
                    <a:solidFill>
                      <a:srgbClr val="D1D5D6"/>
                    </a:solidFill>
                  </a:tcPr>
                </a:tc>
                <a:tc>
                  <a:txBody>
                    <a:bodyPr>
                      <a:spAutoFit/>
                    </a:bodyPr>
                    <a:p>
                      <a:endParaRPr sz="700"/>
                    </a:p>
                  </a:txBody>
                  <a:tcPr marL="0" marR="0" marT="0" marB="0">
                    <a:solidFill>
                      <a:srgbClr val="D1D5D6"/>
                    </a:solidFill>
                  </a:tcPr>
                </a:tc>
              </a:tr>
            </a:tbl>
          </a:graphicData>
        </a:graphic>
      </p:graphicFrame>
      <p:graphicFrame>
        <p:nvGraphicFramePr>
          <p:cNvPr id="6" name="表格 5"/>
          <p:cNvGraphicFramePr>
            <a:graphicFrameLocks noGrp="1"/>
          </p:cNvGraphicFramePr>
          <p:nvPr/>
        </p:nvGraphicFramePr>
        <p:xfrm>
          <a:off x="4002024" y="1456944"/>
          <a:ext cx="3038856" cy="5736336"/>
        </p:xfrm>
        <a:graphic>
          <a:graphicData uri="http://schemas.openxmlformats.org/drawingml/2006/table">
            <a:tbl>
              <a:tblPr/>
              <a:tblGrid>
                <a:gridCol w="1286256"/>
                <a:gridCol w="1752600"/>
              </a:tblGrid>
              <a:tr h="143256">
                <a:tc>
                  <a:txBody>
                    <a:bodyPr>
                      <a:spAutoFit/>
                    </a:bodyPr>
                    <a:p>
                      <a:pPr indent="0"/>
                      <a:r>
                        <a:rPr lang="en-US" sz="800">
                          <a:solidFill>
                            <a:srgbClr val="424143"/>
                          </a:solidFill>
                          <a:latin typeface="Tahoma" panose="020B0604030504040204"/>
                        </a:rPr>
                        <a:t>Control function</a:t>
                      </a:r>
                      <a:endParaRPr lang="en-US" sz="800">
                        <a:solidFill>
                          <a:srgbClr val="424143"/>
                        </a:solidFill>
                        <a:latin typeface="Tahoma" panose="020B0604030504040204"/>
                      </a:endParaRPr>
                    </a:p>
                  </a:txBody>
                  <a:tcPr marL="0" marR="0" marT="0" marB="0"/>
                </a:tc>
                <a:tc>
                  <a:txBody>
                    <a:bodyPr>
                      <a:spAutoFit/>
                    </a:bodyPr>
                    <a:p>
                      <a:endParaRPr sz="700"/>
                    </a:p>
                  </a:txBody>
                  <a:tcPr marL="0" marR="0" marT="0" marB="0"/>
                </a:tc>
              </a:tr>
              <a:tr h="137160">
                <a:tc>
                  <a:txBody>
                    <a:bodyPr>
                      <a:spAutoFit/>
                    </a:bodyPr>
                    <a:p>
                      <a:pPr indent="0"/>
                      <a:r>
                        <a:rPr lang="en-US" sz="550">
                          <a:solidFill>
                            <a:srgbClr val="424143"/>
                          </a:solidFill>
                          <a:latin typeface="微软雅黑" panose="020B0503020204020204" charset="-122"/>
                        </a:rPr>
                        <a:t>Number of control axes</a:t>
                      </a:r>
                      <a:endParaRPr lang="en-US" sz="550">
                        <a:solidFill>
                          <a:srgbClr val="424143"/>
                        </a:solidFill>
                        <a:latin typeface="微软雅黑" panose="020B0503020204020204" charset="-122"/>
                      </a:endParaRPr>
                    </a:p>
                  </a:txBody>
                  <a:tcPr marL="0" marR="0" marT="0" marB="0">
                    <a:solidFill>
                      <a:srgbClr val="D1D5D6"/>
                    </a:solidFill>
                  </a:tcPr>
                </a:tc>
                <a:tc>
                  <a:txBody>
                    <a:bodyPr>
                      <a:spAutoFit/>
                    </a:bodyPr>
                    <a:p>
                      <a:pPr indent="0"/>
                      <a:r>
                        <a:rPr lang="en-US" sz="550">
                          <a:solidFill>
                            <a:srgbClr val="424143"/>
                          </a:solidFill>
                          <a:latin typeface="微软雅黑" panose="020B0503020204020204" charset="-122"/>
                        </a:rPr>
                        <a:t>The maximum number of control transfer axes</a:t>
                      </a:r>
                      <a:endParaRPr lang="en-US" sz="550">
                        <a:solidFill>
                          <a:srgbClr val="424143"/>
                        </a:solidFill>
                        <a:latin typeface="微软雅黑" panose="020B0503020204020204" charset="-122"/>
                      </a:endParaRPr>
                    </a:p>
                  </a:txBody>
                  <a:tcPr marL="0" marR="0" marT="0" marB="0">
                    <a:solidFill>
                      <a:srgbClr val="D1D5D6"/>
                    </a:solidFill>
                  </a:tcPr>
                </a:tc>
              </a:tr>
              <a:tr h="185928">
                <a:tc>
                  <a:txBody>
                    <a:bodyPr>
                      <a:spAutoFit/>
                    </a:bodyPr>
                    <a:p>
                      <a:pPr indent="0"/>
                      <a:r>
                        <a:rPr lang="en-US" sz="450">
                          <a:solidFill>
                            <a:srgbClr val="424143"/>
                          </a:solidFill>
                          <a:latin typeface="微软雅黑" panose="020B0503020204020204" charset="-122"/>
                        </a:rPr>
                        <a:t>Number of synchronous control axes</a:t>
                      </a:r>
                      <a:endParaRPr lang="en-US" sz="450">
                        <a:solidFill>
                          <a:srgbClr val="424143"/>
                        </a:solidFill>
                        <a:latin typeface="微软雅黑" panose="020B0503020204020204" charset="-122"/>
                      </a:endParaRPr>
                    </a:p>
                  </a:txBody>
                  <a:tcPr marL="0" marR="0" marT="0" marB="0" anchor="ctr">
                    <a:solidFill>
                      <a:srgbClr val="D1D5D6"/>
                    </a:solidFill>
                  </a:tcPr>
                </a:tc>
                <a:tc>
                  <a:txBody>
                    <a:bodyPr>
                      <a:spAutoFit/>
                    </a:bodyPr>
                    <a:p>
                      <a:pPr indent="0"/>
                      <a:r>
                        <a:rPr lang="en-US" sz="550">
                          <a:solidFill>
                            <a:srgbClr val="424143"/>
                          </a:solidFill>
                          <a:latin typeface="微软雅黑" panose="020B0503020204020204" charset="-122"/>
                        </a:rPr>
                        <a:t>3 sleeves (G00&amp;G01: 3 axes, G02&amp;G03: 2 axes)</a:t>
                      </a:r>
                      <a:endParaRPr lang="en-US" sz="550">
                        <a:solidFill>
                          <a:srgbClr val="424143"/>
                        </a:solidFill>
                        <a:latin typeface="微软雅黑" panose="020B0503020204020204" charset="-122"/>
                      </a:endParaRPr>
                    </a:p>
                  </a:txBody>
                  <a:tcPr marL="0" marR="0" marT="0" marB="0" anchor="ctr">
                    <a:solidFill>
                      <a:srgbClr val="D1D5D6"/>
                    </a:solidFill>
                  </a:tcPr>
                </a:tc>
              </a:tr>
              <a:tr h="140208">
                <a:tc rowSpan="3">
                  <a:txBody>
                    <a:bodyPr>
                      <a:spAutoFit/>
                    </a:bodyPr>
                    <a:p>
                      <a:pPr indent="0"/>
                      <a:r>
                        <a:rPr lang="en-US" sz="550">
                          <a:solidFill>
                            <a:srgbClr val="424143"/>
                          </a:solidFill>
                          <a:latin typeface="微软雅黑" panose="020B0503020204020204" charset="-122"/>
                        </a:rPr>
                        <a:t>Minimum setting unit </a:t>
                      </a:r>
                      <a:r>
                        <a:rPr lang="en-US" sz="650" cap="small">
                          <a:solidFill>
                            <a:srgbClr val="424143"/>
                          </a:solidFill>
                          <a:latin typeface="Arial" panose="020B0604020202020204"/>
                        </a:rPr>
                        <a:t>(</a:t>
                      </a:r>
                      <a:r>
                        <a:rPr lang="en-US" sz="600" cap="small">
                          <a:solidFill>
                            <a:srgbClr val="333434"/>
                          </a:solidFill>
                          <a:latin typeface="Arial" panose="020B0604020202020204"/>
                        </a:rPr>
                        <a:t>x/y/</a:t>
                      </a:r>
                      <a:r>
                        <a:rPr lang="en-US" sz="650" cap="small">
                          <a:solidFill>
                            <a:srgbClr val="424143"/>
                          </a:solidFill>
                          <a:latin typeface="Arial" panose="020B0604020202020204"/>
                        </a:rPr>
                        <a:t>z)</a:t>
                      </a:r>
                      <a:endParaRPr lang="en-US" sz="650" cap="small">
                        <a:solidFill>
                          <a:srgbClr val="424143"/>
                        </a:solidFill>
                        <a:latin typeface="Arial" panose="020B0604020202020204"/>
                      </a:endParaRPr>
                    </a:p>
                  </a:txBody>
                  <a:tcPr marL="0" marR="0" marT="0" marB="0" anchor="ctr">
                    <a:solidFill>
                      <a:srgbClr val="D1D5D6"/>
                    </a:solidFill>
                  </a:tcPr>
                </a:tc>
                <a:tc>
                  <a:txBody>
                    <a:bodyPr>
                      <a:spAutoFit/>
                    </a:bodyPr>
                    <a:p>
                      <a:pPr indent="0"/>
                      <a:r>
                        <a:rPr lang="en-US" sz="550">
                          <a:solidFill>
                            <a:srgbClr val="424143"/>
                          </a:solidFill>
                          <a:latin typeface="微软雅黑" panose="020B0503020204020204" charset="-122"/>
                        </a:rPr>
                        <a:t>X axis: 0.001 mm (0.000")</a:t>
                      </a:r>
                      <a:endParaRPr lang="en-US" sz="550">
                        <a:solidFill>
                          <a:srgbClr val="424143"/>
                        </a:solidFill>
                        <a:latin typeface="微软雅黑" panose="020B0503020204020204" charset="-122"/>
                      </a:endParaRPr>
                    </a:p>
                  </a:txBody>
                  <a:tcPr marL="0" marR="0" marT="0" marB="0" anchor="b">
                    <a:solidFill>
                      <a:srgbClr val="D1D5D6"/>
                    </a:solidFill>
                  </a:tcPr>
                </a:tc>
              </a:tr>
              <a:tr h="137160">
                <a:tc vMerge="1">
                  <a:tcPr marL="0" marR="0" marT="0" marB="0"/>
                </a:tc>
                <a:tc>
                  <a:txBody>
                    <a:bodyPr>
                      <a:spAutoFit/>
                    </a:bodyPr>
                    <a:p>
                      <a:pPr indent="0"/>
                      <a:r>
                        <a:rPr lang="en-US" sz="550">
                          <a:solidFill>
                            <a:srgbClr val="424143"/>
                          </a:solidFill>
                          <a:latin typeface="微软雅黑" panose="020B0503020204020204" charset="-122"/>
                        </a:rPr>
                        <a:t>Y-axis: 0.001 mm (0.000")</a:t>
                      </a:r>
                      <a:endParaRPr lang="en-US" sz="550">
                        <a:solidFill>
                          <a:srgbClr val="424143"/>
                        </a:solidFill>
                        <a:latin typeface="微软雅黑" panose="020B0503020204020204" charset="-122"/>
                      </a:endParaRPr>
                    </a:p>
                  </a:txBody>
                  <a:tcPr marL="0" marR="0" marT="0" marB="0" anchor="b">
                    <a:solidFill>
                      <a:srgbClr val="D1D5D6"/>
                    </a:solidFill>
                  </a:tcPr>
                </a:tc>
              </a:tr>
              <a:tr h="201168">
                <a:tc vMerge="1">
                  <a:tcPr marL="0" marR="0" marT="0" marB="0"/>
                </a:tc>
                <a:tc>
                  <a:txBody>
                    <a:bodyPr>
                      <a:spAutoFit/>
                    </a:bodyPr>
                    <a:p>
                      <a:pPr indent="0"/>
                      <a:r>
                        <a:rPr lang="en-US" sz="550">
                          <a:solidFill>
                            <a:srgbClr val="424143"/>
                          </a:solidFill>
                          <a:latin typeface="微软雅黑" panose="020B0503020204020204" charset="-122"/>
                        </a:rPr>
                        <a:t>Z axis: 0.001mm(0.000")</a:t>
                      </a:r>
                      <a:endParaRPr lang="en-US" sz="550">
                        <a:solidFill>
                          <a:srgbClr val="424143"/>
                        </a:solidFill>
                        <a:latin typeface="微软雅黑" panose="020B0503020204020204" charset="-122"/>
                      </a:endParaRPr>
                    </a:p>
                  </a:txBody>
                  <a:tcPr marL="0" marR="0" marT="0" marB="0" anchor="ctr">
                    <a:solidFill>
                      <a:srgbClr val="D1D5D6"/>
                    </a:solidFill>
                  </a:tcPr>
                </a:tc>
              </a:tr>
              <a:tr h="137160">
                <a:tc rowSpan="3">
                  <a:txBody>
                    <a:bodyPr>
                      <a:spAutoFit/>
                    </a:bodyPr>
                    <a:p>
                      <a:pPr indent="0"/>
                      <a:r>
                        <a:rPr lang="en-US" sz="550">
                          <a:solidFill>
                            <a:srgbClr val="424143"/>
                          </a:solidFill>
                          <a:latin typeface="微软雅黑" panose="020B0503020204020204" charset="-122"/>
                        </a:rPr>
                        <a:t>The smallest unit of movement</a:t>
                      </a:r>
                      <a:endParaRPr lang="en-US" sz="550">
                        <a:solidFill>
                          <a:srgbClr val="424143"/>
                        </a:solidFill>
                        <a:latin typeface="微软雅黑" panose="020B0503020204020204" charset="-122"/>
                      </a:endParaRPr>
                    </a:p>
                    <a:p>
                      <a:pPr indent="355600"/>
                      <a:r>
                        <a:rPr lang="en-US" sz="650" cap="small">
                          <a:solidFill>
                            <a:srgbClr val="424143"/>
                          </a:solidFill>
                          <a:latin typeface="Arial" panose="020B0604020202020204"/>
                        </a:rPr>
                        <a:t>(</a:t>
                      </a:r>
                      <a:r>
                        <a:rPr lang="en-US" sz="600" cap="small">
                          <a:solidFill>
                            <a:srgbClr val="333434"/>
                          </a:solidFill>
                          <a:latin typeface="Arial" panose="020B0604020202020204"/>
                        </a:rPr>
                        <a:t>X/y/</a:t>
                      </a:r>
                      <a:r>
                        <a:rPr lang="en-US" sz="650" cap="small">
                          <a:solidFill>
                            <a:srgbClr val="424143"/>
                          </a:solidFill>
                          <a:latin typeface="Arial" panose="020B0604020202020204"/>
                        </a:rPr>
                        <a:t>z)</a:t>
                      </a:r>
                      <a:endParaRPr lang="en-US" sz="650" cap="small">
                        <a:solidFill>
                          <a:srgbClr val="424143"/>
                        </a:solidFill>
                        <a:latin typeface="Arial" panose="020B0604020202020204"/>
                      </a:endParaRPr>
                    </a:p>
                  </a:txBody>
                  <a:tcPr marL="0" marR="0" marT="0" marB="0" anchor="ctr">
                    <a:solidFill>
                      <a:srgbClr val="D1D5D6"/>
                    </a:solidFill>
                  </a:tcPr>
                </a:tc>
                <a:tc>
                  <a:txBody>
                    <a:bodyPr>
                      <a:spAutoFit/>
                    </a:bodyPr>
                    <a:p>
                      <a:pPr indent="0"/>
                      <a:r>
                        <a:rPr lang="en-US" sz="550">
                          <a:solidFill>
                            <a:srgbClr val="424143"/>
                          </a:solidFill>
                          <a:latin typeface="微软雅黑" panose="020B0503020204020204" charset="-122"/>
                        </a:rPr>
                        <a:t>X axis: 0.001 mm (0.000")</a:t>
                      </a:r>
                      <a:endParaRPr lang="en-US" sz="550">
                        <a:solidFill>
                          <a:srgbClr val="424143"/>
                        </a:solidFill>
                        <a:latin typeface="微软雅黑" panose="020B0503020204020204" charset="-122"/>
                      </a:endParaRPr>
                    </a:p>
                  </a:txBody>
                  <a:tcPr marL="0" marR="0" marT="0" marB="0" anchor="b">
                    <a:solidFill>
                      <a:srgbClr val="D1D5D6"/>
                    </a:solidFill>
                  </a:tcPr>
                </a:tc>
              </a:tr>
              <a:tr h="140208">
                <a:tc vMerge="1">
                  <a:tcPr marL="0" marR="0" marT="0" marB="0"/>
                </a:tc>
                <a:tc>
                  <a:txBody>
                    <a:bodyPr>
                      <a:spAutoFit/>
                    </a:bodyPr>
                    <a:p>
                      <a:pPr indent="0"/>
                      <a:r>
                        <a:rPr lang="en-US" sz="550">
                          <a:solidFill>
                            <a:srgbClr val="424143"/>
                          </a:solidFill>
                          <a:latin typeface="微软雅黑" panose="020B0503020204020204" charset="-122"/>
                        </a:rPr>
                        <a:t>Y-axis: 0.001 mm (0.000")</a:t>
                      </a:r>
                      <a:endParaRPr lang="en-US" sz="550">
                        <a:solidFill>
                          <a:srgbClr val="424143"/>
                        </a:solidFill>
                        <a:latin typeface="微软雅黑" panose="020B0503020204020204" charset="-122"/>
                      </a:endParaRPr>
                    </a:p>
                  </a:txBody>
                  <a:tcPr marL="0" marR="0" marT="0" marB="0" anchor="b">
                    <a:solidFill>
                      <a:srgbClr val="D1D5D6"/>
                    </a:solidFill>
                  </a:tcPr>
                </a:tc>
              </a:tr>
              <a:tr h="137160">
                <a:tc vMerge="1">
                  <a:tcPr marL="0" marR="0" marT="0" marB="0"/>
                </a:tc>
                <a:tc>
                  <a:txBody>
                    <a:bodyPr>
                      <a:spAutoFit/>
                    </a:bodyPr>
                    <a:p>
                      <a:pPr indent="0"/>
                      <a:r>
                        <a:rPr lang="en-US" sz="550">
                          <a:solidFill>
                            <a:srgbClr val="424143"/>
                          </a:solidFill>
                          <a:latin typeface="微软雅黑" panose="020B0503020204020204" charset="-122"/>
                        </a:rPr>
                        <a:t>Z axis: 0.001 mm (0.000")</a:t>
                      </a:r>
                      <a:endParaRPr lang="en-US" sz="550">
                        <a:solidFill>
                          <a:srgbClr val="424143"/>
                        </a:solidFill>
                        <a:latin typeface="微软雅黑" panose="020B0503020204020204" charset="-122"/>
                      </a:endParaRPr>
                    </a:p>
                  </a:txBody>
                  <a:tcPr marL="0" marR="0" marT="0" marB="0" anchor="b">
                    <a:solidFill>
                      <a:srgbClr val="D1D5D6"/>
                    </a:solidFill>
                  </a:tcPr>
                </a:tc>
              </a:tr>
              <a:tr h="140208">
                <a:tc>
                  <a:txBody>
                    <a:bodyPr>
                      <a:spAutoFit/>
                    </a:bodyPr>
                    <a:p>
                      <a:pPr indent="0"/>
                      <a:r>
                        <a:rPr lang="en-US" sz="550">
                          <a:solidFill>
                            <a:srgbClr val="424143"/>
                          </a:solidFill>
                          <a:latin typeface="微软雅黑" panose="020B0503020204020204" charset="-122"/>
                        </a:rPr>
                        <a:t>Inch/Metric switch</a:t>
                      </a:r>
                      <a:endParaRPr lang="en-US" sz="550">
                        <a:solidFill>
                          <a:srgbClr val="424143"/>
                        </a:solidFill>
                        <a:latin typeface="微软雅黑" panose="020B0503020204020204" charset="-122"/>
                      </a:endParaRPr>
                    </a:p>
                  </a:txBody>
                  <a:tcPr marL="0" marR="0" marT="0" marB="0" anchor="b">
                    <a:solidFill>
                      <a:srgbClr val="D1D5D6"/>
                    </a:solidFill>
                  </a:tcPr>
                </a:tc>
                <a:tc>
                  <a:txBody>
                    <a:bodyPr>
                      <a:spAutoFit/>
                    </a:bodyPr>
                    <a:p>
                      <a:pPr indent="0"/>
                      <a:r>
                        <a:rPr lang="en-US" sz="550">
                          <a:solidFill>
                            <a:srgbClr val="424143"/>
                          </a:solidFill>
                          <a:latin typeface="微软雅黑" panose="020B0503020204020204" charset="-122"/>
                        </a:rPr>
                        <a:t>G20, G21</a:t>
                      </a:r>
                      <a:endParaRPr lang="en-US" sz="550">
                        <a:solidFill>
                          <a:srgbClr val="424143"/>
                        </a:solidFill>
                        <a:latin typeface="微软雅黑" panose="020B0503020204020204" charset="-122"/>
                      </a:endParaRPr>
                    </a:p>
                  </a:txBody>
                  <a:tcPr marL="0" marR="0" marT="0" marB="0" anchor="b">
                    <a:solidFill>
                      <a:srgbClr val="D1D5D6"/>
                    </a:solidFill>
                  </a:tcPr>
                </a:tc>
              </a:tr>
              <a:tr h="137160">
                <a:tc>
                  <a:txBody>
                    <a:bodyPr>
                      <a:spAutoFit/>
                    </a:bodyPr>
                    <a:p>
                      <a:pPr indent="0"/>
                      <a:r>
                        <a:rPr lang="en-US" sz="550">
                          <a:solidFill>
                            <a:srgbClr val="424143"/>
                          </a:solidFill>
                          <a:latin typeface="微软雅黑" panose="020B0503020204020204" charset="-122"/>
                        </a:rPr>
                        <a:t>Interlock</a:t>
                      </a:r>
                      <a:endParaRPr lang="en-US" sz="550">
                        <a:solidFill>
                          <a:srgbClr val="424143"/>
                        </a:solidFill>
                        <a:latin typeface="微软雅黑" panose="020B0503020204020204" charset="-122"/>
                      </a:endParaRPr>
                    </a:p>
                  </a:txBody>
                  <a:tcPr marL="0" marR="0" marT="0" marB="0" anchor="b">
                    <a:solidFill>
                      <a:srgbClr val="D1D5D6"/>
                    </a:solidFill>
                  </a:tcPr>
                </a:tc>
                <a:tc>
                  <a:txBody>
                    <a:bodyPr>
                      <a:spAutoFit/>
                    </a:bodyPr>
                    <a:p>
                      <a:pPr indent="0"/>
                      <a:r>
                        <a:rPr lang="en-US" sz="550">
                          <a:solidFill>
                            <a:srgbClr val="424143"/>
                          </a:solidFill>
                          <a:latin typeface="微软雅黑" panose="020B0503020204020204" charset="-122"/>
                        </a:rPr>
                        <a:t>Each axis/all axes</a:t>
                      </a:r>
                      <a:endParaRPr lang="en-US" sz="550">
                        <a:solidFill>
                          <a:srgbClr val="424143"/>
                        </a:solidFill>
                        <a:latin typeface="微软雅黑" panose="020B0503020204020204" charset="-122"/>
                      </a:endParaRPr>
                    </a:p>
                  </a:txBody>
                  <a:tcPr marL="0" marR="0" marT="0" marB="0" anchor="b">
                    <a:solidFill>
                      <a:srgbClr val="D1D5D6"/>
                    </a:solidFill>
                  </a:tcPr>
                </a:tc>
              </a:tr>
              <a:tr h="140208">
                <a:tc>
                  <a:txBody>
                    <a:bodyPr>
                      <a:spAutoFit/>
                    </a:bodyPr>
                    <a:p>
                      <a:pPr indent="0"/>
                      <a:r>
                        <a:rPr lang="en-US" sz="550">
                          <a:solidFill>
                            <a:srgbClr val="424143"/>
                          </a:solidFill>
                          <a:latin typeface="微软雅黑" panose="020B0503020204020204" charset="-122"/>
                        </a:rPr>
                        <a:t>Mechanical lock</a:t>
                      </a:r>
                      <a:endParaRPr lang="en-US" sz="550">
                        <a:solidFill>
                          <a:srgbClr val="424143"/>
                        </a:solidFill>
                        <a:latin typeface="微软雅黑" panose="020B0503020204020204" charset="-122"/>
                      </a:endParaRPr>
                    </a:p>
                  </a:txBody>
                  <a:tcPr marL="0" marR="0" marT="0" marB="0">
                    <a:solidFill>
                      <a:srgbClr val="D1D5D6"/>
                    </a:solidFill>
                  </a:tcPr>
                </a:tc>
                <a:tc>
                  <a:txBody>
                    <a:bodyPr>
                      <a:spAutoFit/>
                    </a:bodyPr>
                    <a:p>
                      <a:pPr indent="0"/>
                      <a:r>
                        <a:rPr lang="en-US" sz="550">
                          <a:solidFill>
                            <a:srgbClr val="424143"/>
                          </a:solidFill>
                          <a:latin typeface="微软雅黑" panose="020B0503020204020204" charset="-122"/>
                        </a:rPr>
                        <a:t>All axes</a:t>
                      </a:r>
                      <a:endParaRPr lang="en-US" sz="550">
                        <a:solidFill>
                          <a:srgbClr val="424143"/>
                        </a:solidFill>
                        <a:latin typeface="微软雅黑" panose="020B0503020204020204" charset="-122"/>
                      </a:endParaRPr>
                    </a:p>
                  </a:txBody>
                  <a:tcPr marL="0" marR="0" marT="0" marB="0">
                    <a:solidFill>
                      <a:srgbClr val="D1D5D6"/>
                    </a:solidFill>
                  </a:tcPr>
                </a:tc>
              </a:tr>
              <a:tr h="137160">
                <a:tc>
                  <a:txBody>
                    <a:bodyPr>
                      <a:spAutoFit/>
                    </a:bodyPr>
                    <a:p>
                      <a:pPr indent="0"/>
                      <a:r>
                        <a:rPr lang="en-US" sz="550">
                          <a:solidFill>
                            <a:srgbClr val="424143"/>
                          </a:solidFill>
                          <a:latin typeface="微软雅黑" panose="020B0503020204020204" charset="-122"/>
                        </a:rPr>
                        <a:t>Emergency stop</a:t>
                      </a:r>
                      <a:endParaRPr lang="en-US" sz="550">
                        <a:solidFill>
                          <a:srgbClr val="424143"/>
                        </a:solidFill>
                        <a:latin typeface="微软雅黑" panose="020B0503020204020204" charset="-122"/>
                      </a:endParaRPr>
                    </a:p>
                  </a:txBody>
                  <a:tcPr marL="0" marR="0" marT="0" marB="0" anchor="b">
                    <a:solidFill>
                      <a:srgbClr val="D1D5D6"/>
                    </a:solidFill>
                  </a:tcPr>
                </a:tc>
                <a:tc>
                  <a:txBody>
                    <a:bodyPr>
                      <a:spAutoFit/>
                    </a:bodyPr>
                    <a:p>
                      <a:endParaRPr sz="700"/>
                    </a:p>
                  </a:txBody>
                  <a:tcPr marL="0" marR="0" marT="0" marB="0">
                    <a:solidFill>
                      <a:srgbClr val="D1D5D6"/>
                    </a:solidFill>
                  </a:tcPr>
                </a:tc>
              </a:tr>
              <a:tr h="210312">
                <a:tc>
                  <a:txBody>
                    <a:bodyPr>
                      <a:spAutoFit/>
                    </a:bodyPr>
                    <a:p>
                      <a:pPr indent="0"/>
                      <a:r>
                        <a:rPr lang="en-US" sz="550">
                          <a:solidFill>
                            <a:srgbClr val="424143"/>
                          </a:solidFill>
                          <a:latin typeface="微软雅黑" panose="020B0503020204020204" charset="-122"/>
                        </a:rPr>
                        <a:t>Travel detection 1, 2, 3</a:t>
                      </a:r>
                      <a:endParaRPr lang="en-US" sz="550">
                        <a:solidFill>
                          <a:srgbClr val="424143"/>
                        </a:solidFill>
                        <a:latin typeface="微软雅黑" panose="020B0503020204020204" charset="-122"/>
                      </a:endParaRPr>
                    </a:p>
                  </a:txBody>
                  <a:tcPr marL="0" marR="0" marT="0" marB="0" anchor="ctr">
                    <a:solidFill>
                      <a:srgbClr val="D1D5D6"/>
                    </a:solidFill>
                  </a:tcPr>
                </a:tc>
                <a:tc>
                  <a:txBody>
                    <a:bodyPr>
                      <a:spAutoFit/>
                    </a:bodyPr>
                    <a:p>
                      <a:endParaRPr sz="1000"/>
                    </a:p>
                  </a:txBody>
                  <a:tcPr marL="0" marR="0" marT="0" marB="0">
                    <a:solidFill>
                      <a:srgbClr val="D1D5D6"/>
                    </a:solidFill>
                  </a:tcPr>
                </a:tc>
              </a:tr>
              <a:tr h="137160">
                <a:tc>
                  <a:txBody>
                    <a:bodyPr>
                      <a:spAutoFit/>
                    </a:bodyPr>
                    <a:p>
                      <a:pPr indent="0"/>
                      <a:r>
                        <a:rPr lang="en-US" sz="550">
                          <a:solidFill>
                            <a:srgbClr val="424143"/>
                          </a:solidFill>
                          <a:latin typeface="微软雅黑" panose="020B0503020204020204" charset="-122"/>
                        </a:rPr>
                        <a:t>Mirror image</a:t>
                      </a:r>
                      <a:endParaRPr lang="en-US" sz="550">
                        <a:solidFill>
                          <a:srgbClr val="424143"/>
                        </a:solidFill>
                        <a:latin typeface="微软雅黑" panose="020B0503020204020204" charset="-122"/>
                      </a:endParaRPr>
                    </a:p>
                  </a:txBody>
                  <a:tcPr marL="0" marR="0" marT="0" marB="0" anchor="b">
                    <a:solidFill>
                      <a:srgbClr val="D1D5D6"/>
                    </a:solidFill>
                  </a:tcPr>
                </a:tc>
                <a:tc>
                  <a:txBody>
                    <a:bodyPr>
                      <a:spAutoFit/>
                    </a:bodyPr>
                    <a:p>
                      <a:endParaRPr sz="700"/>
                    </a:p>
                  </a:txBody>
                  <a:tcPr marL="0" marR="0" marT="0" marB="0">
                    <a:solidFill>
                      <a:srgbClr val="D1D5D6"/>
                    </a:solidFill>
                  </a:tcPr>
                </a:tc>
              </a:tr>
              <a:tr h="140208">
                <a:tc>
                  <a:txBody>
                    <a:bodyPr>
                      <a:spAutoFit/>
                    </a:bodyPr>
                    <a:p>
                      <a:pPr indent="0"/>
                      <a:r>
                        <a:rPr lang="en-US" sz="550">
                          <a:solidFill>
                            <a:srgbClr val="424143"/>
                          </a:solidFill>
                          <a:latin typeface="微软雅黑" panose="020B0503020204020204" charset="-122"/>
                        </a:rPr>
                        <a:t>Locationtracking</a:t>
                      </a:r>
                      <a:endParaRPr lang="en-US" sz="550">
                        <a:solidFill>
                          <a:srgbClr val="424143"/>
                        </a:solidFill>
                        <a:latin typeface="微软雅黑" panose="020B0503020204020204" charset="-122"/>
                      </a:endParaRPr>
                    </a:p>
                  </a:txBody>
                  <a:tcPr marL="0" marR="0" marT="0" marB="0" anchor="b">
                    <a:solidFill>
                      <a:srgbClr val="D1D5D6"/>
                    </a:solidFill>
                  </a:tcPr>
                </a:tc>
                <a:tc>
                  <a:txBody>
                    <a:bodyPr>
                      <a:spAutoFit/>
                    </a:bodyPr>
                    <a:p>
                      <a:endParaRPr sz="700"/>
                    </a:p>
                  </a:txBody>
                  <a:tcPr marL="0" marR="0" marT="0" marB="0">
                    <a:solidFill>
                      <a:srgbClr val="D1D5D6"/>
                    </a:solidFill>
                  </a:tcPr>
                </a:tc>
              </a:tr>
              <a:tr h="137160">
                <a:tc>
                  <a:txBody>
                    <a:bodyPr>
                      <a:spAutoFit/>
                    </a:bodyPr>
                    <a:p>
                      <a:pPr indent="0"/>
                      <a:r>
                        <a:rPr lang="en-US" sz="550">
                          <a:solidFill>
                            <a:srgbClr val="424143"/>
                          </a:solidFill>
                          <a:latin typeface="微软雅黑" panose="020B0503020204020204" charset="-122"/>
                        </a:rPr>
                        <a:t>Servo Intermittent</a:t>
                      </a:r>
                      <a:endParaRPr lang="en-US" sz="550">
                        <a:solidFill>
                          <a:srgbClr val="424143"/>
                        </a:solidFill>
                        <a:latin typeface="微软雅黑" panose="020B0503020204020204" charset="-122"/>
                      </a:endParaRPr>
                    </a:p>
                  </a:txBody>
                  <a:tcPr marL="0" marR="0" marT="0" marB="0">
                    <a:solidFill>
                      <a:srgbClr val="D1D5D6"/>
                    </a:solidFill>
                  </a:tcPr>
                </a:tc>
                <a:tc>
                  <a:txBody>
                    <a:bodyPr>
                      <a:spAutoFit/>
                    </a:bodyPr>
                    <a:p>
                      <a:endParaRPr sz="700"/>
                    </a:p>
                  </a:txBody>
                  <a:tcPr marL="0" marR="0" marT="0" marB="0">
                    <a:solidFill>
                      <a:srgbClr val="D1D5D6"/>
                    </a:solidFill>
                  </a:tcPr>
                </a:tc>
              </a:tr>
              <a:tr h="140208">
                <a:tc>
                  <a:txBody>
                    <a:bodyPr>
                      <a:spAutoFit/>
                    </a:bodyPr>
                    <a:p>
                      <a:pPr indent="0"/>
                      <a:r>
                        <a:rPr lang="en-US" sz="550">
                          <a:solidFill>
                            <a:srgbClr val="424143"/>
                          </a:solidFill>
                          <a:latin typeface="微软雅黑" panose="020B0503020204020204" charset="-122"/>
                        </a:rPr>
                        <a:t>Backlash compensation</a:t>
                      </a:r>
                      <a:endParaRPr lang="en-US" sz="550">
                        <a:solidFill>
                          <a:srgbClr val="424143"/>
                        </a:solidFill>
                        <a:latin typeface="微软雅黑" panose="020B0503020204020204" charset="-122"/>
                      </a:endParaRPr>
                    </a:p>
                  </a:txBody>
                  <a:tcPr marL="0" marR="0" marT="0" marB="0" anchor="b">
                    <a:solidFill>
                      <a:srgbClr val="D1D5D6"/>
                    </a:solidFill>
                  </a:tcPr>
                </a:tc>
                <a:tc>
                  <a:txBody>
                    <a:bodyPr>
                      <a:spAutoFit/>
                    </a:bodyPr>
                    <a:p>
                      <a:pPr indent="0"/>
                      <a:r>
                        <a:rPr lang="en-US" sz="550">
                          <a:solidFill>
                            <a:srgbClr val="424143"/>
                          </a:solidFill>
                          <a:latin typeface="微软雅黑" panose="020B0503020204020204" charset="-122"/>
                        </a:rPr>
                        <a:t>+/-0-9999 pulse (rapid feed/cutting feed)</a:t>
                      </a:r>
                      <a:endParaRPr lang="en-US" sz="550">
                        <a:solidFill>
                          <a:srgbClr val="424143"/>
                        </a:solidFill>
                        <a:latin typeface="微软雅黑" panose="020B0503020204020204" charset="-122"/>
                      </a:endParaRPr>
                    </a:p>
                  </a:txBody>
                  <a:tcPr marL="0" marR="0" marT="0" marB="0" anchor="b">
                    <a:solidFill>
                      <a:srgbClr val="D1D5D6"/>
                    </a:solidFill>
                  </a:tcPr>
                </a:tc>
              </a:tr>
              <a:tr h="137160">
                <a:tc>
                  <a:txBody>
                    <a:bodyPr>
                      <a:spAutoFit/>
                    </a:bodyPr>
                    <a:p>
                      <a:pPr indent="0"/>
                      <a:r>
                        <a:rPr lang="en-US" sz="550">
                          <a:solidFill>
                            <a:srgbClr val="424143"/>
                          </a:solidFill>
                          <a:latin typeface="微软雅黑" panose="020B0503020204020204" charset="-122"/>
                        </a:rPr>
                        <a:t>Position switch</a:t>
                      </a:r>
                      <a:endParaRPr lang="en-US" sz="550">
                        <a:solidFill>
                          <a:srgbClr val="424143"/>
                        </a:solidFill>
                        <a:latin typeface="微软雅黑" panose="020B0503020204020204" charset="-122"/>
                      </a:endParaRPr>
                    </a:p>
                  </a:txBody>
                  <a:tcPr marL="0" marR="0" marT="0" marB="0" anchor="b">
                    <a:solidFill>
                      <a:srgbClr val="D1D5D6"/>
                    </a:solidFill>
                  </a:tcPr>
                </a:tc>
                <a:tc>
                  <a:txBody>
                    <a:bodyPr>
                      <a:spAutoFit/>
                    </a:bodyPr>
                    <a:p>
                      <a:pPr indent="0"/>
                      <a:r>
                        <a:rPr lang="en-US" sz="550">
                          <a:solidFill>
                            <a:srgbClr val="424143"/>
                          </a:solidFill>
                          <a:latin typeface="微软雅黑" panose="020B0503020204020204" charset="-122"/>
                        </a:rPr>
                        <a:t>Cutting feed: exponential soft over treavel</a:t>
                      </a:r>
                      <a:endParaRPr lang="en-US" sz="550">
                        <a:solidFill>
                          <a:srgbClr val="424143"/>
                        </a:solidFill>
                        <a:latin typeface="微软雅黑" panose="020B0503020204020204" charset="-122"/>
                      </a:endParaRPr>
                    </a:p>
                  </a:txBody>
                  <a:tcPr marL="0" marR="0" marT="0" marB="0" anchor="b">
                    <a:solidFill>
                      <a:srgbClr val="D1D5D6"/>
                    </a:solidFill>
                  </a:tcPr>
                </a:tc>
              </a:tr>
              <a:tr h="140208">
                <a:tc>
                  <a:txBody>
                    <a:bodyPr>
                      <a:spAutoFit/>
                    </a:bodyPr>
                    <a:p>
                      <a:pPr indent="0"/>
                      <a:r>
                        <a:rPr lang="en-US" sz="550">
                          <a:solidFill>
                            <a:srgbClr val="424143"/>
                          </a:solidFill>
                          <a:latin typeface="微软雅黑" panose="020B0503020204020204" charset="-122"/>
                        </a:rPr>
                        <a:t>Pitch error compensation</a:t>
                      </a:r>
                      <a:endParaRPr lang="en-US" sz="550">
                        <a:solidFill>
                          <a:srgbClr val="424143"/>
                        </a:solidFill>
                        <a:latin typeface="微软雅黑" panose="020B0503020204020204" charset="-122"/>
                      </a:endParaRPr>
                    </a:p>
                  </a:txBody>
                  <a:tcPr marL="0" marR="0" marT="0" marB="0" anchor="b">
                    <a:solidFill>
                      <a:srgbClr val="D1D5D6"/>
                    </a:solidFill>
                  </a:tcPr>
                </a:tc>
                <a:tc>
                  <a:txBody>
                    <a:bodyPr>
                      <a:spAutoFit/>
                    </a:bodyPr>
                    <a:p>
                      <a:endParaRPr sz="700"/>
                    </a:p>
                  </a:txBody>
                  <a:tcPr marL="0" marR="0" marT="0" marB="0">
                    <a:solidFill>
                      <a:srgbClr val="D1D5D6"/>
                    </a:solidFill>
                  </a:tcPr>
                </a:tc>
              </a:tr>
              <a:tr h="137160">
                <a:tc>
                  <a:txBody>
                    <a:bodyPr>
                      <a:spAutoFit/>
                    </a:bodyPr>
                    <a:p>
                      <a:pPr indent="0"/>
                      <a:r>
                        <a:rPr lang="en-US" sz="550">
                          <a:solidFill>
                            <a:srgbClr val="424143"/>
                          </a:solidFill>
                          <a:latin typeface="微软雅黑" panose="020B0503020204020204" charset="-122"/>
                        </a:rPr>
                        <a:t>LCD/MDI</a:t>
                      </a:r>
                      <a:endParaRPr lang="en-US" sz="550">
                        <a:solidFill>
                          <a:srgbClr val="424143"/>
                        </a:solidFill>
                        <a:latin typeface="微软雅黑" panose="020B0503020204020204" charset="-122"/>
                      </a:endParaRPr>
                    </a:p>
                  </a:txBody>
                  <a:tcPr marL="0" marR="0" marT="0" marB="0" anchor="b">
                    <a:solidFill>
                      <a:srgbClr val="D1D5D6"/>
                    </a:solidFill>
                  </a:tcPr>
                </a:tc>
                <a:tc>
                  <a:txBody>
                    <a:bodyPr>
                      <a:spAutoFit/>
                    </a:bodyPr>
                    <a:p>
                      <a:pPr indent="0"/>
                      <a:r>
                        <a:rPr lang="en-US" sz="550">
                          <a:solidFill>
                            <a:srgbClr val="424143"/>
                          </a:solidFill>
                          <a:latin typeface="微软雅黑" panose="020B0503020204020204" charset="-122"/>
                        </a:rPr>
                        <a:t>10.4* color LCD</a:t>
                      </a:r>
                      <a:endParaRPr lang="en-US" sz="550">
                        <a:solidFill>
                          <a:srgbClr val="424143"/>
                        </a:solidFill>
                        <a:latin typeface="微软雅黑" panose="020B0503020204020204" charset="-122"/>
                      </a:endParaRPr>
                    </a:p>
                  </a:txBody>
                  <a:tcPr marL="0" marR="0" marT="0" marB="0" anchor="b">
                    <a:solidFill>
                      <a:srgbClr val="D1D5D6"/>
                    </a:solidFill>
                  </a:tcPr>
                </a:tc>
              </a:tr>
              <a:tr h="140208">
                <a:tc>
                  <a:txBody>
                    <a:bodyPr>
                      <a:spAutoFit/>
                    </a:bodyPr>
                    <a:p>
                      <a:pPr indent="0"/>
                      <a:r>
                        <a:rPr lang="en-US" sz="800">
                          <a:solidFill>
                            <a:srgbClr val="424143"/>
                          </a:solidFill>
                          <a:latin typeface="Tahoma" panose="020B0604030504040204"/>
                        </a:rPr>
                        <a:t>Run operation</a:t>
                      </a:r>
                      <a:endParaRPr lang="en-US" sz="800">
                        <a:solidFill>
                          <a:srgbClr val="424143"/>
                        </a:solidFill>
                        <a:latin typeface="Tahoma" panose="020B0604030504040204"/>
                      </a:endParaRPr>
                    </a:p>
                  </a:txBody>
                  <a:tcPr marL="0" marR="0" marT="0" marB="0" anchor="b"/>
                </a:tc>
                <a:tc>
                  <a:txBody>
                    <a:bodyPr>
                      <a:spAutoFit/>
                    </a:bodyPr>
                    <a:p>
                      <a:endParaRPr sz="700"/>
                    </a:p>
                  </a:txBody>
                  <a:tcPr marL="0" marR="0" marT="0" marB="0"/>
                </a:tc>
              </a:tr>
              <a:tr h="137160">
                <a:tc>
                  <a:txBody>
                    <a:bodyPr>
                      <a:spAutoFit/>
                    </a:bodyPr>
                    <a:p>
                      <a:pPr indent="0"/>
                      <a:r>
                        <a:rPr lang="en-US" sz="550">
                          <a:solidFill>
                            <a:srgbClr val="424143"/>
                          </a:solidFill>
                          <a:latin typeface="微软雅黑" panose="020B0503020204020204" charset="-122"/>
                        </a:rPr>
                        <a:t>Automatic running</a:t>
                      </a:r>
                      <a:endParaRPr lang="en-US" sz="550">
                        <a:solidFill>
                          <a:srgbClr val="424143"/>
                        </a:solidFill>
                        <a:latin typeface="微软雅黑" panose="020B0503020204020204" charset="-122"/>
                      </a:endParaRPr>
                    </a:p>
                  </a:txBody>
                  <a:tcPr marL="0" marR="0" marT="0" marB="0" anchor="b">
                    <a:solidFill>
                      <a:srgbClr val="D1D5D6"/>
                    </a:solidFill>
                  </a:tcPr>
                </a:tc>
                <a:tc>
                  <a:txBody>
                    <a:bodyPr>
                      <a:spAutoFit/>
                    </a:bodyPr>
                    <a:p>
                      <a:endParaRPr sz="700"/>
                    </a:p>
                  </a:txBody>
                  <a:tcPr marL="0" marR="0" marT="0" marB="0">
                    <a:solidFill>
                      <a:srgbClr val="D1D5D6"/>
                    </a:solidFill>
                  </a:tcPr>
                </a:tc>
              </a:tr>
              <a:tr h="140208">
                <a:tc>
                  <a:txBody>
                    <a:bodyPr>
                      <a:spAutoFit/>
                    </a:bodyPr>
                    <a:p>
                      <a:pPr indent="0"/>
                      <a:r>
                        <a:rPr lang="en-US" sz="550">
                          <a:solidFill>
                            <a:srgbClr val="424143"/>
                          </a:solidFill>
                          <a:latin typeface="微软雅黑" panose="020B0503020204020204" charset="-122"/>
                        </a:rPr>
                        <a:t>MDI run</a:t>
                      </a:r>
                      <a:endParaRPr lang="en-US" sz="550">
                        <a:solidFill>
                          <a:srgbClr val="424143"/>
                        </a:solidFill>
                        <a:latin typeface="微软雅黑" panose="020B0503020204020204" charset="-122"/>
                      </a:endParaRPr>
                    </a:p>
                  </a:txBody>
                  <a:tcPr marL="0" marR="0" marT="0" marB="0" anchor="b">
                    <a:solidFill>
                      <a:srgbClr val="D1D5D6"/>
                    </a:solidFill>
                  </a:tcPr>
                </a:tc>
                <a:tc>
                  <a:txBody>
                    <a:bodyPr>
                      <a:spAutoFit/>
                    </a:bodyPr>
                    <a:p>
                      <a:endParaRPr sz="700"/>
                    </a:p>
                  </a:txBody>
                  <a:tcPr marL="0" marR="0" marT="0" marB="0">
                    <a:solidFill>
                      <a:srgbClr val="D1D5D6"/>
                    </a:solidFill>
                  </a:tcPr>
                </a:tc>
              </a:tr>
              <a:tr h="137160">
                <a:tc>
                  <a:txBody>
                    <a:bodyPr>
                      <a:spAutoFit/>
                    </a:bodyPr>
                    <a:p>
                      <a:pPr indent="0"/>
                      <a:r>
                        <a:rPr lang="en-US" sz="550">
                          <a:solidFill>
                            <a:srgbClr val="424143"/>
                          </a:solidFill>
                          <a:latin typeface="微软雅黑" panose="020B0503020204020204" charset="-122"/>
                        </a:rPr>
                        <a:t>Search function</a:t>
                      </a:r>
                      <a:endParaRPr lang="en-US" sz="550">
                        <a:solidFill>
                          <a:srgbClr val="424143"/>
                        </a:solidFill>
                        <a:latin typeface="微软雅黑" panose="020B0503020204020204" charset="-122"/>
                      </a:endParaRPr>
                    </a:p>
                  </a:txBody>
                  <a:tcPr marL="0" marR="0" marT="0" marB="0" anchor="b">
                    <a:solidFill>
                      <a:srgbClr val="D1D5D6"/>
                    </a:solidFill>
                  </a:tcPr>
                </a:tc>
                <a:tc>
                  <a:txBody>
                    <a:bodyPr>
                      <a:spAutoFit/>
                    </a:bodyPr>
                    <a:p>
                      <a:pPr indent="0"/>
                      <a:r>
                        <a:rPr lang="en-US" sz="550">
                          <a:solidFill>
                            <a:srgbClr val="424143"/>
                          </a:solidFill>
                          <a:latin typeface="微软雅黑" panose="020B0503020204020204" charset="-122"/>
                        </a:rPr>
                        <a:t>Sequence, program</a:t>
                      </a:r>
                      <a:endParaRPr lang="en-US" sz="550">
                        <a:solidFill>
                          <a:srgbClr val="424143"/>
                        </a:solidFill>
                        <a:latin typeface="微软雅黑" panose="020B0503020204020204" charset="-122"/>
                      </a:endParaRPr>
                    </a:p>
                  </a:txBody>
                  <a:tcPr marL="0" marR="0" marT="0" marB="0" anchor="b">
                    <a:solidFill>
                      <a:srgbClr val="D1D5D6"/>
                    </a:solidFill>
                  </a:tcPr>
                </a:tc>
              </a:tr>
              <a:tr h="140208">
                <a:tc>
                  <a:txBody>
                    <a:bodyPr>
                      <a:spAutoFit/>
                    </a:bodyPr>
                    <a:p>
                      <a:pPr indent="0"/>
                      <a:r>
                        <a:rPr lang="en-US" sz="550">
                          <a:solidFill>
                            <a:srgbClr val="424143"/>
                          </a:solidFill>
                          <a:latin typeface="微软雅黑" panose="020B0503020204020204" charset="-122"/>
                        </a:rPr>
                        <a:t>Program restart</a:t>
                      </a:r>
                      <a:endParaRPr lang="en-US" sz="550">
                        <a:solidFill>
                          <a:srgbClr val="424143"/>
                        </a:solidFill>
                        <a:latin typeface="微软雅黑" panose="020B0503020204020204" charset="-122"/>
                      </a:endParaRPr>
                    </a:p>
                  </a:txBody>
                  <a:tcPr marL="0" marR="0" marT="0" marB="0" anchor="b">
                    <a:solidFill>
                      <a:srgbClr val="D1D5D6"/>
                    </a:solidFill>
                  </a:tcPr>
                </a:tc>
                <a:tc>
                  <a:txBody>
                    <a:bodyPr>
                      <a:spAutoFit/>
                    </a:bodyPr>
                    <a:p>
                      <a:endParaRPr sz="700"/>
                    </a:p>
                  </a:txBody>
                  <a:tcPr marL="0" marR="0" marT="0" marB="0">
                    <a:solidFill>
                      <a:srgbClr val="D1D5D6"/>
                    </a:solidFill>
                  </a:tcPr>
                </a:tc>
              </a:tr>
              <a:tr h="137160">
                <a:tc>
                  <a:txBody>
                    <a:bodyPr>
                      <a:spAutoFit/>
                    </a:bodyPr>
                    <a:p>
                      <a:pPr indent="0"/>
                      <a:r>
                        <a:rPr lang="en-US" sz="550">
                          <a:solidFill>
                            <a:srgbClr val="424143"/>
                          </a:solidFill>
                          <a:latin typeface="微软雅黑" panose="020B0503020204020204" charset="-122"/>
                        </a:rPr>
                        <a:t>Dry run</a:t>
                      </a:r>
                      <a:endParaRPr lang="en-US" sz="550">
                        <a:solidFill>
                          <a:srgbClr val="424143"/>
                        </a:solidFill>
                        <a:latin typeface="微软雅黑" panose="020B0503020204020204" charset="-122"/>
                      </a:endParaRPr>
                    </a:p>
                  </a:txBody>
                  <a:tcPr marL="0" marR="0" marT="0" marB="0" anchor="b">
                    <a:solidFill>
                      <a:srgbClr val="D1D5D6"/>
                    </a:solidFill>
                  </a:tcPr>
                </a:tc>
                <a:tc>
                  <a:txBody>
                    <a:bodyPr>
                      <a:spAutoFit/>
                    </a:bodyPr>
                    <a:p>
                      <a:endParaRPr sz="700"/>
                    </a:p>
                  </a:txBody>
                  <a:tcPr marL="0" marR="0" marT="0" marB="0">
                    <a:solidFill>
                      <a:srgbClr val="D1D5D6"/>
                    </a:solidFill>
                  </a:tcPr>
                </a:tc>
              </a:tr>
              <a:tr h="140208">
                <a:tc>
                  <a:txBody>
                    <a:bodyPr>
                      <a:spAutoFit/>
                    </a:bodyPr>
                    <a:p>
                      <a:pPr indent="0"/>
                      <a:r>
                        <a:rPr lang="en-US" sz="550">
                          <a:solidFill>
                            <a:srgbClr val="424143"/>
                          </a:solidFill>
                          <a:latin typeface="微软雅黑" panose="020B0503020204020204" charset="-122"/>
                        </a:rPr>
                        <a:t>Single block</a:t>
                      </a:r>
                      <a:endParaRPr lang="en-US" sz="550">
                        <a:solidFill>
                          <a:srgbClr val="424143"/>
                        </a:solidFill>
                        <a:latin typeface="微软雅黑" panose="020B0503020204020204" charset="-122"/>
                      </a:endParaRPr>
                    </a:p>
                  </a:txBody>
                  <a:tcPr marL="0" marR="0" marT="0" marB="0" anchor="b">
                    <a:solidFill>
                      <a:srgbClr val="D1D5D6"/>
                    </a:solidFill>
                  </a:tcPr>
                </a:tc>
                <a:tc>
                  <a:txBody>
                    <a:bodyPr>
                      <a:spAutoFit/>
                    </a:bodyPr>
                    <a:p>
                      <a:endParaRPr sz="700"/>
                    </a:p>
                  </a:txBody>
                  <a:tcPr marL="0" marR="0" marT="0" marB="0">
                    <a:solidFill>
                      <a:srgbClr val="D1D5D6"/>
                    </a:solidFill>
                  </a:tcPr>
                </a:tc>
              </a:tr>
              <a:tr h="137160">
                <a:tc>
                  <a:txBody>
                    <a:bodyPr>
                      <a:spAutoFit/>
                    </a:bodyPr>
                    <a:p>
                      <a:pPr indent="0"/>
                      <a:r>
                        <a:rPr lang="en-US" sz="550">
                          <a:solidFill>
                            <a:srgbClr val="424143"/>
                          </a:solidFill>
                          <a:latin typeface="微软雅黑" panose="020B0503020204020204" charset="-122"/>
                        </a:rPr>
                        <a:t>Buffer register</a:t>
                      </a:r>
                      <a:endParaRPr lang="en-US" sz="550">
                        <a:solidFill>
                          <a:srgbClr val="424143"/>
                        </a:solidFill>
                        <a:latin typeface="微软雅黑" panose="020B0503020204020204" charset="-122"/>
                      </a:endParaRPr>
                    </a:p>
                  </a:txBody>
                  <a:tcPr marL="0" marR="0" marT="0" marB="0" anchor="b">
                    <a:solidFill>
                      <a:srgbClr val="D1D5D6"/>
                    </a:solidFill>
                  </a:tcPr>
                </a:tc>
                <a:tc>
                  <a:txBody>
                    <a:bodyPr>
                      <a:spAutoFit/>
                    </a:bodyPr>
                    <a:p>
                      <a:endParaRPr sz="700"/>
                    </a:p>
                  </a:txBody>
                  <a:tcPr marL="0" marR="0" marT="0" marB="0">
                    <a:solidFill>
                      <a:srgbClr val="D1D5D6"/>
                    </a:solidFill>
                  </a:tcPr>
                </a:tc>
              </a:tr>
              <a:tr h="140208">
                <a:tc>
                  <a:txBody>
                    <a:bodyPr>
                      <a:spAutoFit/>
                    </a:bodyPr>
                    <a:p>
                      <a:pPr indent="0"/>
                      <a:r>
                        <a:rPr lang="en-US" sz="550">
                          <a:solidFill>
                            <a:srgbClr val="424143"/>
                          </a:solidFill>
                          <a:latin typeface="微软雅黑" panose="020B0503020204020204" charset="-122"/>
                        </a:rPr>
                        <a:t>Manual input interruption</a:t>
                      </a:r>
                      <a:endParaRPr lang="en-US" sz="550">
                        <a:solidFill>
                          <a:srgbClr val="424143"/>
                        </a:solidFill>
                        <a:latin typeface="微软雅黑" panose="020B0503020204020204" charset="-122"/>
                      </a:endParaRPr>
                    </a:p>
                  </a:txBody>
                  <a:tcPr marL="0" marR="0" marT="0" marB="0" anchor="b">
                    <a:solidFill>
                      <a:srgbClr val="D1D5D6"/>
                    </a:solidFill>
                  </a:tcPr>
                </a:tc>
                <a:tc>
                  <a:txBody>
                    <a:bodyPr>
                      <a:spAutoFit/>
                    </a:bodyPr>
                    <a:p>
                      <a:endParaRPr sz="700"/>
                    </a:p>
                  </a:txBody>
                  <a:tcPr marL="0" marR="0" marT="0" marB="0">
                    <a:solidFill>
                      <a:srgbClr val="D1D5D6"/>
                    </a:solidFill>
                  </a:tcPr>
                </a:tc>
              </a:tr>
              <a:tr h="137160">
                <a:tc>
                  <a:txBody>
                    <a:bodyPr>
                      <a:spAutoFit/>
                    </a:bodyPr>
                    <a:p>
                      <a:pPr indent="0"/>
                      <a:r>
                        <a:rPr lang="en-US" sz="800">
                          <a:solidFill>
                            <a:srgbClr val="424143"/>
                          </a:solidFill>
                          <a:latin typeface="Tahoma" panose="020B0604030504040204"/>
                        </a:rPr>
                        <a:t>Feed function</a:t>
                      </a:r>
                      <a:endParaRPr lang="en-US" sz="800">
                        <a:solidFill>
                          <a:srgbClr val="424143"/>
                        </a:solidFill>
                        <a:latin typeface="Tahoma" panose="020B0604030504040204"/>
                      </a:endParaRPr>
                    </a:p>
                  </a:txBody>
                  <a:tcPr marL="0" marR="0" marT="0" marB="0"/>
                </a:tc>
                <a:tc>
                  <a:txBody>
                    <a:bodyPr>
                      <a:spAutoFit/>
                    </a:bodyPr>
                    <a:p>
                      <a:endParaRPr sz="700"/>
                    </a:p>
                  </a:txBody>
                  <a:tcPr marL="0" marR="0" marT="0" marB="0"/>
                </a:tc>
              </a:tr>
              <a:tr h="140208">
                <a:tc>
                  <a:txBody>
                    <a:bodyPr>
                      <a:spAutoFit/>
                    </a:bodyPr>
                    <a:p>
                      <a:pPr indent="0"/>
                      <a:r>
                        <a:rPr lang="en-US" sz="550">
                          <a:solidFill>
                            <a:srgbClr val="424143"/>
                          </a:solidFill>
                          <a:latin typeface="微软雅黑" panose="020B0503020204020204" charset="-122"/>
                        </a:rPr>
                        <a:t>Manual JOG feed</a:t>
                      </a:r>
                      <a:endParaRPr lang="en-US" sz="550">
                        <a:solidFill>
                          <a:srgbClr val="424143"/>
                        </a:solidFill>
                        <a:latin typeface="微软雅黑" panose="020B0503020204020204" charset="-122"/>
                      </a:endParaRPr>
                    </a:p>
                  </a:txBody>
                  <a:tcPr marL="0" marR="0" marT="0" marB="0" anchor="b">
                    <a:solidFill>
                      <a:srgbClr val="D1D5D6"/>
                    </a:solidFill>
                  </a:tcPr>
                </a:tc>
                <a:tc>
                  <a:txBody>
                    <a:bodyPr>
                      <a:spAutoFit/>
                    </a:bodyPr>
                    <a:p>
                      <a:pPr indent="0"/>
                      <a:r>
                        <a:rPr lang="en-US" sz="550">
                          <a:solidFill>
                            <a:srgbClr val="424143"/>
                          </a:solidFill>
                          <a:latin typeface="微软雅黑" panose="020B0503020204020204" charset="-122"/>
                        </a:rPr>
                        <a:t>Rapid feed, JOG feed, manual feed</a:t>
                      </a:r>
                      <a:endParaRPr lang="en-US" sz="550">
                        <a:solidFill>
                          <a:srgbClr val="424143"/>
                        </a:solidFill>
                        <a:latin typeface="微软雅黑" panose="020B0503020204020204" charset="-122"/>
                      </a:endParaRPr>
                    </a:p>
                  </a:txBody>
                  <a:tcPr marL="0" marR="0" marT="0" marB="0" anchor="b">
                    <a:solidFill>
                      <a:srgbClr val="D1D5D6"/>
                    </a:solidFill>
                  </a:tcPr>
                </a:tc>
              </a:tr>
              <a:tr h="137160">
                <a:tc>
                  <a:txBody>
                    <a:bodyPr>
                      <a:spAutoFit/>
                    </a:bodyPr>
                    <a:p>
                      <a:pPr indent="0"/>
                      <a:r>
                        <a:rPr lang="en-US" sz="550">
                          <a:solidFill>
                            <a:srgbClr val="424143"/>
                          </a:solidFill>
                          <a:latin typeface="微软雅黑" panose="020B0503020204020204" charset="-122"/>
                        </a:rPr>
                        <a:t>Manual JOG feed override</a:t>
                      </a:r>
                      <a:endParaRPr lang="en-US" sz="550">
                        <a:solidFill>
                          <a:srgbClr val="424143"/>
                        </a:solidFill>
                        <a:latin typeface="微软雅黑" panose="020B0503020204020204" charset="-122"/>
                      </a:endParaRPr>
                    </a:p>
                  </a:txBody>
                  <a:tcPr marL="0" marR="0" marT="0" marB="0" anchor="b">
                    <a:solidFill>
                      <a:srgbClr val="D1D5D6"/>
                    </a:solidFill>
                  </a:tcPr>
                </a:tc>
                <a:tc>
                  <a:txBody>
                    <a:bodyPr>
                      <a:spAutoFit/>
                    </a:bodyPr>
                    <a:p>
                      <a:pPr indent="0"/>
                      <a:r>
                        <a:rPr lang="en-US" sz="550">
                          <a:solidFill>
                            <a:srgbClr val="424143"/>
                          </a:solidFill>
                          <a:latin typeface="微软雅黑" panose="020B0503020204020204" charset="-122"/>
                        </a:rPr>
                        <a:t>xl, x10, x100</a:t>
                      </a:r>
                      <a:endParaRPr lang="en-US" sz="550">
                        <a:solidFill>
                          <a:srgbClr val="424143"/>
                        </a:solidFill>
                        <a:latin typeface="微软雅黑" panose="020B0503020204020204" charset="-122"/>
                      </a:endParaRPr>
                    </a:p>
                  </a:txBody>
                  <a:tcPr marL="0" marR="0" marT="0" marB="0" anchor="b">
                    <a:solidFill>
                      <a:srgbClr val="D1D5D6"/>
                    </a:solidFill>
                  </a:tcPr>
                </a:tc>
              </a:tr>
              <a:tr h="140208">
                <a:tc>
                  <a:txBody>
                    <a:bodyPr>
                      <a:spAutoFit/>
                    </a:bodyPr>
                    <a:p>
                      <a:pPr indent="0"/>
                      <a:r>
                        <a:rPr lang="en-US" sz="550">
                          <a:solidFill>
                            <a:srgbClr val="424143"/>
                          </a:solidFill>
                          <a:latin typeface="微软雅黑" panose="020B0503020204020204" charset="-122"/>
                        </a:rPr>
                        <a:t>Feed command</a:t>
                      </a:r>
                      <a:endParaRPr lang="en-US" sz="550">
                        <a:solidFill>
                          <a:srgbClr val="424143"/>
                        </a:solidFill>
                        <a:latin typeface="微软雅黑" panose="020B0503020204020204" charset="-122"/>
                      </a:endParaRPr>
                    </a:p>
                  </a:txBody>
                  <a:tcPr marL="0" marR="0" marT="0" marB="0">
                    <a:solidFill>
                      <a:srgbClr val="D1D5D6"/>
                    </a:solidFill>
                  </a:tcPr>
                </a:tc>
                <a:tc>
                  <a:txBody>
                    <a:bodyPr>
                      <a:spAutoFit/>
                    </a:bodyPr>
                    <a:p>
                      <a:pPr indent="0"/>
                      <a:r>
                        <a:rPr lang="en-US" sz="550">
                          <a:solidFill>
                            <a:srgbClr val="424143"/>
                          </a:solidFill>
                          <a:latin typeface="微软雅黑" panose="020B0503020204020204" charset="-122"/>
                        </a:rPr>
                        <a:t>F code direct command</a:t>
                      </a:r>
                      <a:endParaRPr lang="en-US" sz="550">
                        <a:solidFill>
                          <a:srgbClr val="424143"/>
                        </a:solidFill>
                        <a:latin typeface="微软雅黑" panose="020B0503020204020204" charset="-122"/>
                      </a:endParaRPr>
                    </a:p>
                  </a:txBody>
                  <a:tcPr marL="0" marR="0" marT="0" marB="0">
                    <a:solidFill>
                      <a:srgbClr val="D1D5D6"/>
                    </a:solidFill>
                  </a:tcPr>
                </a:tc>
              </a:tr>
              <a:tr h="140208">
                <a:tc>
                  <a:txBody>
                    <a:bodyPr>
                      <a:spAutoFit/>
                    </a:bodyPr>
                    <a:p>
                      <a:pPr indent="0"/>
                      <a:r>
                        <a:rPr lang="en-US" sz="550">
                          <a:solidFill>
                            <a:srgbClr val="424143"/>
                          </a:solidFill>
                          <a:latin typeface="微软雅黑" panose="020B0503020204020204" charset="-122"/>
                        </a:rPr>
                        <a:t>Cutting feed override</a:t>
                      </a:r>
                      <a:endParaRPr lang="en-US" sz="550">
                        <a:solidFill>
                          <a:srgbClr val="424143"/>
                        </a:solidFill>
                        <a:latin typeface="微软雅黑" panose="020B0503020204020204" charset="-122"/>
                      </a:endParaRPr>
                    </a:p>
                  </a:txBody>
                  <a:tcPr marL="0" marR="0" marT="0" marB="0" anchor="b">
                    <a:solidFill>
                      <a:srgbClr val="D1D5D6"/>
                    </a:solidFill>
                  </a:tcPr>
                </a:tc>
                <a:tc>
                  <a:txBody>
                    <a:bodyPr>
                      <a:spAutoFit/>
                    </a:bodyPr>
                    <a:p>
                      <a:pPr indent="0"/>
                      <a:r>
                        <a:rPr lang="en-US" sz="550">
                          <a:solidFill>
                            <a:srgbClr val="424143"/>
                          </a:solidFill>
                          <a:latin typeface="微软雅黑" panose="020B0503020204020204" charset="-122"/>
                        </a:rPr>
                        <a:t>0-200% (in units of </a:t>
                      </a:r>
                      <a:r>
                        <a:rPr lang="zh-CN" sz="550">
                          <a:solidFill>
                            <a:srgbClr val="424143"/>
                          </a:solidFill>
                          <a:latin typeface="微软雅黑" panose="020B0503020204020204" charset="-122"/>
                          <a:ea typeface="微软雅黑" panose="020B0503020204020204" charset="-122"/>
                        </a:rPr>
                        <a:t>10%)</a:t>
                      </a:r>
                      <a:endParaRPr lang="zh-CN" sz="550">
                        <a:solidFill>
                          <a:srgbClr val="424143"/>
                        </a:solidFill>
                        <a:latin typeface="微软雅黑" panose="020B0503020204020204" charset="-122"/>
                        <a:ea typeface="微软雅黑" panose="020B0503020204020204" charset="-122"/>
                      </a:endParaRPr>
                    </a:p>
                  </a:txBody>
                  <a:tcPr marL="0" marR="0" marT="0" marB="0" anchor="b">
                    <a:solidFill>
                      <a:srgbClr val="D1D5D6"/>
                    </a:solidFill>
                  </a:tcPr>
                </a:tc>
              </a:tr>
              <a:tr h="137160">
                <a:tc>
                  <a:txBody>
                    <a:bodyPr>
                      <a:spAutoFit/>
                    </a:bodyPr>
                    <a:p>
                      <a:pPr indent="0"/>
                      <a:r>
                        <a:rPr lang="en-US" sz="550">
                          <a:solidFill>
                            <a:srgbClr val="424143"/>
                          </a:solidFill>
                          <a:latin typeface="微软雅黑" panose="020B0503020204020204" charset="-122"/>
                        </a:rPr>
                        <a:t>JOG feed</a:t>
                      </a:r>
                      <a:endParaRPr lang="en-US" sz="550">
                        <a:solidFill>
                          <a:srgbClr val="424143"/>
                        </a:solidFill>
                        <a:latin typeface="微软雅黑" panose="020B0503020204020204" charset="-122"/>
                      </a:endParaRPr>
                    </a:p>
                  </a:txBody>
                  <a:tcPr marL="0" marR="0" marT="0" marB="0" anchor="b">
                    <a:solidFill>
                      <a:srgbClr val="D1D5D6"/>
                    </a:solidFill>
                  </a:tcPr>
                </a:tc>
                <a:tc>
                  <a:txBody>
                    <a:bodyPr>
                      <a:spAutoFit/>
                    </a:bodyPr>
                    <a:p>
                      <a:pPr indent="0"/>
                      <a:r>
                        <a:rPr lang="en-US" sz="550">
                          <a:solidFill>
                            <a:srgbClr val="424143"/>
                          </a:solidFill>
                          <a:latin typeface="微软雅黑" panose="020B0503020204020204" charset="-122"/>
                        </a:rPr>
                        <a:t>0~5.000mm/min( 197ipm)</a:t>
                      </a:r>
                      <a:endParaRPr lang="en-US" sz="550">
                        <a:solidFill>
                          <a:srgbClr val="424143"/>
                        </a:solidFill>
                        <a:latin typeface="微软雅黑" panose="020B0503020204020204" charset="-122"/>
                      </a:endParaRPr>
                    </a:p>
                  </a:txBody>
                  <a:tcPr marL="0" marR="0" marT="0" marB="0" anchor="b">
                    <a:solidFill>
                      <a:srgbClr val="D1D5D6"/>
                    </a:solidFill>
                  </a:tcPr>
                </a:tc>
              </a:tr>
              <a:tr h="140208">
                <a:tc>
                  <a:txBody>
                    <a:bodyPr>
                      <a:spAutoFit/>
                    </a:bodyPr>
                    <a:p>
                      <a:pPr indent="0"/>
                      <a:r>
                        <a:rPr lang="en-US" sz="550">
                          <a:solidFill>
                            <a:srgbClr val="424143"/>
                          </a:solidFill>
                          <a:latin typeface="微软雅黑" panose="020B0503020204020204" charset="-122"/>
                        </a:rPr>
                        <a:t>Rapid traverse override</a:t>
                      </a:r>
                      <a:endParaRPr lang="en-US" sz="550">
                        <a:solidFill>
                          <a:srgbClr val="424143"/>
                        </a:solidFill>
                        <a:latin typeface="微软雅黑" panose="020B0503020204020204" charset="-122"/>
                      </a:endParaRPr>
                    </a:p>
                  </a:txBody>
                  <a:tcPr marL="0" marR="0" marT="0" marB="0" anchor="b">
                    <a:solidFill>
                      <a:srgbClr val="D1D5D6"/>
                    </a:solidFill>
                  </a:tcPr>
                </a:tc>
                <a:tc>
                  <a:txBody>
                    <a:bodyPr>
                      <a:spAutoFit/>
                    </a:bodyPr>
                    <a:p>
                      <a:pPr indent="0"/>
                      <a:r>
                        <a:rPr lang="en-US" sz="550">
                          <a:solidFill>
                            <a:srgbClr val="424143"/>
                          </a:solidFill>
                          <a:latin typeface="微软雅黑" panose="020B0503020204020204" charset="-122"/>
                        </a:rPr>
                        <a:t>F0. F25%, F50%. F100%</a:t>
                      </a:r>
                      <a:endParaRPr lang="en-US" sz="550">
                        <a:solidFill>
                          <a:srgbClr val="424143"/>
                        </a:solidFill>
                        <a:latin typeface="微软雅黑" panose="020B0503020204020204" charset="-122"/>
                      </a:endParaRPr>
                    </a:p>
                  </a:txBody>
                  <a:tcPr marL="0" marR="0" marT="0" marB="0" anchor="b">
                    <a:solidFill>
                      <a:srgbClr val="D1D5D6"/>
                    </a:solidFill>
                  </a:tcPr>
                </a:tc>
              </a:tr>
              <a:tr h="137160">
                <a:tc>
                  <a:txBody>
                    <a:bodyPr>
                      <a:spAutoFit/>
                    </a:bodyPr>
                    <a:p>
                      <a:pPr indent="0"/>
                      <a:r>
                        <a:rPr lang="en-US" sz="550">
                          <a:solidFill>
                            <a:srgbClr val="424143"/>
                          </a:solidFill>
                          <a:latin typeface="微软雅黑" panose="020B0503020204020204" charset="-122"/>
                        </a:rPr>
                        <a:t>Cancellation of magnification</a:t>
                      </a:r>
                      <a:endParaRPr lang="en-US" sz="550">
                        <a:solidFill>
                          <a:srgbClr val="424143"/>
                        </a:solidFill>
                        <a:latin typeface="微软雅黑" panose="020B0503020204020204" charset="-122"/>
                      </a:endParaRPr>
                    </a:p>
                  </a:txBody>
                  <a:tcPr marL="0" marR="0" marT="0" marB="0" anchor="b">
                    <a:solidFill>
                      <a:srgbClr val="D1D5D6"/>
                    </a:solidFill>
                  </a:tcPr>
                </a:tc>
                <a:tc>
                  <a:txBody>
                    <a:bodyPr>
                      <a:spAutoFit/>
                    </a:bodyPr>
                    <a:p>
                      <a:endParaRPr sz="700"/>
                    </a:p>
                  </a:txBody>
                  <a:tcPr marL="0" marR="0" marT="0" marB="0">
                    <a:solidFill>
                      <a:srgbClr val="D1D5D6"/>
                    </a:solidFill>
                  </a:tcPr>
                </a:tc>
              </a:tr>
              <a:tr h="140208">
                <a:tc gridSpan="2">
                  <a:txBody>
                    <a:bodyPr>
                      <a:spAutoFit/>
                    </a:bodyPr>
                    <a:p>
                      <a:pPr indent="0"/>
                      <a:r>
                        <a:rPr lang="en-US" sz="550">
                          <a:solidFill>
                            <a:srgbClr val="424143"/>
                          </a:solidFill>
                          <a:latin typeface="微软雅黑" panose="020B0503020204020204" charset="-122"/>
                        </a:rPr>
                        <a:t>Rapid feed bell type acceleration and deceleration</a:t>
                      </a:r>
                      <a:endParaRPr lang="en-US" sz="550">
                        <a:solidFill>
                          <a:srgbClr val="424143"/>
                        </a:solidFill>
                        <a:latin typeface="微软雅黑" panose="020B0503020204020204" charset="-122"/>
                      </a:endParaRPr>
                    </a:p>
                  </a:txBody>
                  <a:tcPr marL="0" marR="0" marT="0" marB="0" anchor="b">
                    <a:solidFill>
                      <a:srgbClr val="D1D5D6"/>
                    </a:solidFill>
                  </a:tcPr>
                </a:tc>
                <a:tc hMerge="1">
                  <a:tcPr marL="0" marR="0" marT="0" marB="0"/>
                </a:tc>
              </a:tr>
              <a:tr h="143256">
                <a:tc gridSpan="2">
                  <a:txBody>
                    <a:bodyPr>
                      <a:spAutoFit/>
                    </a:bodyPr>
                    <a:p>
                      <a:pPr indent="0"/>
                      <a:r>
                        <a:rPr lang="en-US" sz="550">
                          <a:solidFill>
                            <a:srgbClr val="424143"/>
                          </a:solidFill>
                          <a:latin typeface="微软雅黑" panose="020B0503020204020204" charset="-122"/>
                        </a:rPr>
                        <a:t>Automatic acceleration and deceleration at corners</a:t>
                      </a:r>
                      <a:endParaRPr lang="en-US" sz="550">
                        <a:solidFill>
                          <a:srgbClr val="424143"/>
                        </a:solidFill>
                        <a:latin typeface="微软雅黑" panose="020B0503020204020204" charset="-122"/>
                      </a:endParaRPr>
                    </a:p>
                  </a:txBody>
                  <a:tcPr marL="0" marR="0" marT="0" marB="0">
                    <a:solidFill>
                      <a:srgbClr val="D1D5D6"/>
                    </a:solidFill>
                  </a:tcPr>
                </a:tc>
                <a:tc hMerge="1">
                  <a:tcPr marL="0" marR="0" marT="0" marB="0"/>
                </a:tc>
              </a:tr>
            </a:tbl>
          </a:graphicData>
        </a:graphic>
      </p:graphicFrame>
      <p:graphicFrame>
        <p:nvGraphicFramePr>
          <p:cNvPr id="8" name="表格 7"/>
          <p:cNvGraphicFramePr>
            <a:graphicFrameLocks noGrp="1"/>
          </p:cNvGraphicFramePr>
          <p:nvPr/>
        </p:nvGraphicFramePr>
        <p:xfrm>
          <a:off x="8510016" y="1438656"/>
          <a:ext cx="2886456" cy="5849112"/>
        </p:xfrm>
        <a:graphic>
          <a:graphicData uri="http://schemas.openxmlformats.org/drawingml/2006/table">
            <a:tbl>
              <a:tblPr/>
              <a:tblGrid>
                <a:gridCol w="1304544"/>
                <a:gridCol w="1581912"/>
              </a:tblGrid>
              <a:tr h="140208">
                <a:tc gridSpan="2">
                  <a:txBody>
                    <a:bodyPr>
                      <a:spAutoFit/>
                    </a:bodyPr>
                    <a:p>
                      <a:pPr indent="0"/>
                      <a:r>
                        <a:rPr lang="en-US" sz="750">
                          <a:solidFill>
                            <a:srgbClr val="424143"/>
                          </a:solidFill>
                          <a:latin typeface="Tahoma" panose="020B0604030504040204"/>
                        </a:rPr>
                        <a:t>Program input </a:t>
                      </a:r>
                      <a:r>
                        <a:rPr lang="zh-TW" sz="750">
                          <a:solidFill>
                            <a:srgbClr val="424143"/>
                          </a:solidFill>
                          <a:latin typeface="Tahoma" panose="020B0604030504040204"/>
                          <a:ea typeface="Tahoma" panose="020B0604030504040204"/>
                        </a:rPr>
                        <a:t>&amp; </a:t>
                      </a:r>
                      <a:r>
                        <a:rPr lang="en-US" sz="750">
                          <a:solidFill>
                            <a:srgbClr val="424143"/>
                          </a:solidFill>
                          <a:latin typeface="Tahoma" panose="020B0604030504040204"/>
                        </a:rPr>
                        <a:t>interpolation function</a:t>
                      </a:r>
                      <a:endParaRPr lang="en-US" sz="750">
                        <a:solidFill>
                          <a:srgbClr val="424143"/>
                        </a:solidFill>
                        <a:latin typeface="Tahoma" panose="020B0604030504040204"/>
                      </a:endParaRPr>
                    </a:p>
                  </a:txBody>
                  <a:tcPr marL="0" marR="0" marT="0" marB="0" anchor="b"/>
                </a:tc>
                <a:tc hMerge="1">
                  <a:tcPr marL="0" marR="0" marT="0" marB="0"/>
                </a:tc>
              </a:tr>
              <a:tr h="134112">
                <a:tc>
                  <a:txBody>
                    <a:bodyPr>
                      <a:spAutoFit/>
                    </a:bodyPr>
                    <a:p>
                      <a:pPr indent="0"/>
                      <a:r>
                        <a:rPr lang="en-US" sz="550">
                          <a:solidFill>
                            <a:srgbClr val="424143"/>
                          </a:solidFill>
                          <a:latin typeface="Tahoma" panose="020B0604030504040204"/>
                        </a:rPr>
                        <a:t>Headerskip</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179832">
                <a:tc>
                  <a:txBody>
                    <a:bodyPr>
                      <a:spAutoFit/>
                    </a:bodyPr>
                    <a:p>
                      <a:pPr indent="0"/>
                      <a:r>
                        <a:rPr lang="en-US" sz="550">
                          <a:solidFill>
                            <a:srgbClr val="424143"/>
                          </a:solidFill>
                          <a:latin typeface="Tahoma" panose="020B0604030504040204"/>
                        </a:rPr>
                        <a:t>I/O control</a:t>
                      </a:r>
                      <a:endParaRPr lang="en-US" sz="550">
                        <a:solidFill>
                          <a:srgbClr val="424143"/>
                        </a:solidFill>
                        <a:latin typeface="Tahoma" panose="020B0604030504040204"/>
                      </a:endParaRPr>
                    </a:p>
                  </a:txBody>
                  <a:tcPr marL="0" marR="0" marT="0" marB="0" anchor="ctr">
                    <a:solidFill>
                      <a:srgbClr val="D1D5D6"/>
                    </a:solidFill>
                  </a:tcPr>
                </a:tc>
                <a:tc>
                  <a:txBody>
                    <a:bodyPr>
                      <a:spAutoFit/>
                    </a:bodyPr>
                    <a:p>
                      <a:endParaRPr sz="900"/>
                    </a:p>
                  </a:txBody>
                  <a:tcPr marL="0" marR="0" marT="0" marB="0">
                    <a:solidFill>
                      <a:srgbClr val="D1D5D6"/>
                    </a:solidFill>
                  </a:tcPr>
                </a:tc>
              </a:tr>
              <a:tr h="134112">
                <a:tc rowSpan="2">
                  <a:txBody>
                    <a:bodyPr>
                      <a:spAutoFit/>
                    </a:bodyPr>
                    <a:p>
                      <a:pPr indent="0"/>
                      <a:r>
                        <a:rPr lang="en-US" sz="550">
                          <a:solidFill>
                            <a:srgbClr val="424143"/>
                          </a:solidFill>
                          <a:latin typeface="Tahoma" panose="020B0604030504040204"/>
                        </a:rPr>
                        <a:t>Imputation function</a:t>
                      </a:r>
                      <a:endParaRPr lang="en-US" sz="550">
                        <a:solidFill>
                          <a:srgbClr val="424143"/>
                        </a:solidFill>
                        <a:latin typeface="Tahoma" panose="020B0604030504040204"/>
                      </a:endParaRPr>
                    </a:p>
                  </a:txBody>
                  <a:tcPr marL="0" marR="0" marT="0" marB="0" anchor="ctr">
                    <a:solidFill>
                      <a:srgbClr val="D1D5D6"/>
                    </a:solidFill>
                  </a:tcPr>
                </a:tc>
                <a:tc>
                  <a:txBody>
                    <a:bodyPr>
                      <a:spAutoFit/>
                    </a:bodyPr>
                    <a:p>
                      <a:pPr indent="0"/>
                      <a:r>
                        <a:rPr lang="en-US" sz="550">
                          <a:solidFill>
                            <a:srgbClr val="424143"/>
                          </a:solidFill>
                          <a:latin typeface="Tahoma" panose="020B0604030504040204"/>
                        </a:rPr>
                        <a:t>Positioning/Linear/Arc</a:t>
                      </a:r>
                      <a:endParaRPr lang="en-US" sz="550">
                        <a:solidFill>
                          <a:srgbClr val="424143"/>
                        </a:solidFill>
                        <a:latin typeface="Tahoma" panose="020B0604030504040204"/>
                      </a:endParaRPr>
                    </a:p>
                  </a:txBody>
                  <a:tcPr marL="0" marR="0" marT="0" marB="0" anchor="b">
                    <a:solidFill>
                      <a:srgbClr val="D1D5D6"/>
                    </a:solidFill>
                  </a:tcPr>
                </a:tc>
              </a:tr>
              <a:tr h="134112">
                <a:tc vMerge="1">
                  <a:tcPr marL="0" marR="0" marT="0" marB="0"/>
                </a:tc>
                <a:tc>
                  <a:txBody>
                    <a:bodyPr>
                      <a:spAutoFit/>
                    </a:bodyPr>
                    <a:p>
                      <a:pPr indent="0"/>
                      <a:r>
                        <a:rPr lang="en-US" sz="550">
                          <a:solidFill>
                            <a:srgbClr val="424143"/>
                          </a:solidFill>
                          <a:latin typeface="Tahoma" panose="020B0604030504040204"/>
                        </a:rPr>
                        <a:t>(G00/G01/G02/G03)</a:t>
                      </a:r>
                      <a:endParaRPr lang="en-US" sz="550">
                        <a:solidFill>
                          <a:srgbClr val="424143"/>
                        </a:solidFill>
                        <a:latin typeface="Tahoma" panose="020B0604030504040204"/>
                      </a:endParaRPr>
                    </a:p>
                  </a:txBody>
                  <a:tcPr marL="0" marR="0" marT="0" marB="0" anchor="b">
                    <a:solidFill>
                      <a:srgbClr val="D1D5D6"/>
                    </a:solidFill>
                  </a:tcPr>
                </a:tc>
              </a:tr>
              <a:tr h="195072">
                <a:tc>
                  <a:txBody>
                    <a:bodyPr>
                      <a:spAutoFit/>
                    </a:bodyPr>
                    <a:p>
                      <a:pPr indent="0"/>
                      <a:r>
                        <a:rPr lang="en-US" sz="550">
                          <a:solidFill>
                            <a:srgbClr val="424143"/>
                          </a:solidFill>
                          <a:latin typeface="Tahoma" panose="020B0604030504040204"/>
                        </a:rPr>
                        <a:t>Emergency stop node/emergency stop</a:t>
                      </a:r>
                      <a:endParaRPr lang="en-US" sz="550">
                        <a:solidFill>
                          <a:srgbClr val="424143"/>
                        </a:solidFill>
                        <a:latin typeface="Tahoma" panose="020B0604030504040204"/>
                      </a:endParaRPr>
                    </a:p>
                  </a:txBody>
                  <a:tcPr marL="0" marR="0" marT="0" marB="0" anchor="ctr">
                    <a:solidFill>
                      <a:srgbClr val="D1D5D6"/>
                    </a:solidFill>
                  </a:tcPr>
                </a:tc>
                <a:tc>
                  <a:txBody>
                    <a:bodyPr>
                      <a:spAutoFit/>
                    </a:bodyPr>
                    <a:p>
                      <a:pPr indent="0"/>
                      <a:r>
                        <a:rPr lang="en-US" sz="550">
                          <a:solidFill>
                            <a:srgbClr val="424143"/>
                          </a:solidFill>
                          <a:latin typeface="Tahoma" panose="020B0604030504040204"/>
                        </a:rPr>
                        <a:t>G61/G09</a:t>
                      </a:r>
                      <a:endParaRPr lang="en-US" sz="550">
                        <a:solidFill>
                          <a:srgbClr val="424143"/>
                        </a:solidFill>
                        <a:latin typeface="Tahoma" panose="020B0604030504040204"/>
                      </a:endParaRPr>
                    </a:p>
                  </a:txBody>
                  <a:tcPr marL="0" marR="0" marT="0" marB="0" anchor="ctr">
                    <a:solidFill>
                      <a:srgbClr val="D1D5D6"/>
                    </a:solidFill>
                  </a:tcPr>
                </a:tc>
              </a:tr>
              <a:tr h="137160">
                <a:tc>
                  <a:txBody>
                    <a:bodyPr>
                      <a:spAutoFit/>
                    </a:bodyPr>
                    <a:p>
                      <a:pPr indent="0"/>
                      <a:r>
                        <a:rPr lang="en-US" sz="550">
                          <a:solidFill>
                            <a:srgbClr val="424143"/>
                          </a:solidFill>
                          <a:latin typeface="Tahoma" panose="020B0604030504040204"/>
                        </a:rPr>
                        <a:t>Drilling</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G04. 0-9999.9999</a:t>
                      </a:r>
                      <a:endParaRPr lang="en-US" sz="550">
                        <a:solidFill>
                          <a:srgbClr val="424143"/>
                        </a:solidFill>
                        <a:latin typeface="Tahoma" panose="020B0604030504040204"/>
                      </a:endParaRPr>
                    </a:p>
                  </a:txBody>
                  <a:tcPr marL="0" marR="0" marT="0" marB="0" anchor="b">
                    <a:solidFill>
                      <a:srgbClr val="D1D5D6"/>
                    </a:solidFill>
                  </a:tcPr>
                </a:tc>
              </a:tr>
              <a:tr h="134112">
                <a:tc>
                  <a:txBody>
                    <a:bodyPr>
                      <a:spAutoFit/>
                    </a:bodyPr>
                    <a:p>
                      <a:pPr indent="0"/>
                      <a:r>
                        <a:rPr lang="en-US" sz="550">
                          <a:solidFill>
                            <a:srgbClr val="424143"/>
                          </a:solidFill>
                          <a:latin typeface="Tahoma" panose="020B0604030504040204"/>
                        </a:rPr>
                        <a:t>Spiral interpolation</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134112">
                <a:tc>
                  <a:txBody>
                    <a:bodyPr>
                      <a:spAutoFit/>
                    </a:bodyPr>
                    <a:p>
                      <a:pPr indent="0"/>
                      <a:r>
                        <a:rPr lang="en-US" sz="550">
                          <a:solidFill>
                            <a:srgbClr val="424143"/>
                          </a:solidFill>
                          <a:latin typeface="Tahoma" panose="020B0604030504040204"/>
                        </a:rPr>
                        <a:t>Thread cutting synchronous feed</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134112">
                <a:tc>
                  <a:txBody>
                    <a:bodyPr>
                      <a:spAutoFit/>
                    </a:bodyPr>
                    <a:p>
                      <a:pPr indent="0"/>
                      <a:r>
                        <a:rPr lang="en-US" sz="550">
                          <a:solidFill>
                            <a:srgbClr val="424143"/>
                          </a:solidFill>
                          <a:latin typeface="Tahoma" panose="020B0604030504040204"/>
                        </a:rPr>
                        <a:t>Manual origin return</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lgn="just"/>
                      <a:r>
                        <a:rPr lang="en-US" sz="550">
                          <a:solidFill>
                            <a:srgbClr val="424143"/>
                          </a:solidFill>
                          <a:latin typeface="Tahoma" panose="020B0604030504040204"/>
                        </a:rPr>
                        <a:t>G28</a:t>
                      </a:r>
                      <a:endParaRPr lang="en-US" sz="550">
                        <a:solidFill>
                          <a:srgbClr val="424143"/>
                        </a:solidFill>
                        <a:latin typeface="Tahoma" panose="020B0604030504040204"/>
                      </a:endParaRPr>
                    </a:p>
                  </a:txBody>
                  <a:tcPr marL="0" marR="0" marT="0" marB="0" anchor="b">
                    <a:solidFill>
                      <a:srgbClr val="D1D5D6"/>
                    </a:solidFill>
                  </a:tcPr>
                </a:tc>
              </a:tr>
              <a:tr h="137160">
                <a:tc>
                  <a:txBody>
                    <a:bodyPr>
                      <a:spAutoFit/>
                    </a:bodyPr>
                    <a:p>
                      <a:pPr indent="0"/>
                      <a:r>
                        <a:rPr lang="en-US" sz="550">
                          <a:solidFill>
                            <a:srgbClr val="424143"/>
                          </a:solidFill>
                          <a:latin typeface="Tahoma" panose="020B0604030504040204"/>
                        </a:rPr>
                        <a:t>Returnto origin</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lgn="just"/>
                      <a:r>
                        <a:rPr lang="en-US" sz="550">
                          <a:solidFill>
                            <a:srgbClr val="424143"/>
                          </a:solidFill>
                          <a:latin typeface="Tahoma" panose="020B0604030504040204"/>
                        </a:rPr>
                        <a:t>G27</a:t>
                      </a:r>
                      <a:endParaRPr lang="en-US" sz="550">
                        <a:solidFill>
                          <a:srgbClr val="424143"/>
                        </a:solidFill>
                        <a:latin typeface="Tahoma" panose="020B0604030504040204"/>
                      </a:endParaRPr>
                    </a:p>
                  </a:txBody>
                  <a:tcPr marL="0" marR="0" marT="0" marB="0" anchor="b">
                    <a:solidFill>
                      <a:srgbClr val="D1D5D6"/>
                    </a:solidFill>
                  </a:tcPr>
                </a:tc>
              </a:tr>
              <a:tr h="134112">
                <a:tc>
                  <a:txBody>
                    <a:bodyPr>
                      <a:spAutoFit/>
                    </a:bodyPr>
                    <a:p>
                      <a:pPr indent="0"/>
                      <a:r>
                        <a:rPr lang="en-US" sz="550">
                          <a:solidFill>
                            <a:srgbClr val="424143"/>
                          </a:solidFill>
                          <a:latin typeface="Tahoma" panose="020B0604030504040204"/>
                        </a:rPr>
                        <a:t>Origin return detection</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lgn="just"/>
                      <a:r>
                        <a:rPr lang="en-US" sz="550">
                          <a:solidFill>
                            <a:srgbClr val="424143"/>
                          </a:solidFill>
                          <a:latin typeface="Tahoma" panose="020B0604030504040204"/>
                        </a:rPr>
                        <a:t>G30</a:t>
                      </a:r>
                      <a:endParaRPr lang="en-US" sz="550">
                        <a:solidFill>
                          <a:srgbClr val="424143"/>
                        </a:solidFill>
                        <a:latin typeface="Tahoma" panose="020B0604030504040204"/>
                      </a:endParaRPr>
                    </a:p>
                  </a:txBody>
                  <a:tcPr marL="0" marR="0" marT="0" marB="0" anchor="b">
                    <a:solidFill>
                      <a:srgbClr val="D1D5D6"/>
                    </a:solidFill>
                  </a:tcPr>
                </a:tc>
              </a:tr>
              <a:tr h="134112">
                <a:tc>
                  <a:txBody>
                    <a:bodyPr>
                      <a:spAutoFit/>
                    </a:bodyPr>
                    <a:p>
                      <a:pPr indent="0"/>
                      <a:r>
                        <a:rPr lang="en-US" sz="550">
                          <a:solidFill>
                            <a:srgbClr val="424143"/>
                          </a:solidFill>
                          <a:latin typeface="Tahoma" panose="020B0604030504040204"/>
                        </a:rPr>
                        <a:t>Return to the second origin</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204216">
                <a:tc>
                  <a:txBody>
                    <a:bodyPr>
                      <a:spAutoFit/>
                    </a:bodyPr>
                    <a:p>
                      <a:pPr indent="0"/>
                      <a:r>
                        <a:rPr lang="en-US" sz="550">
                          <a:solidFill>
                            <a:srgbClr val="424143"/>
                          </a:solidFill>
                          <a:latin typeface="Tahoma" panose="020B0604030504040204"/>
                        </a:rPr>
                        <a:t>Return to the third and fourth origins</a:t>
                      </a:r>
                      <a:endParaRPr lang="en-US" sz="550">
                        <a:solidFill>
                          <a:srgbClr val="424143"/>
                        </a:solidFill>
                        <a:latin typeface="Tahoma" panose="020B0604030504040204"/>
                      </a:endParaRPr>
                    </a:p>
                  </a:txBody>
                  <a:tcPr marL="0" marR="0" marT="0" marB="0" anchor="ctr">
                    <a:solidFill>
                      <a:srgbClr val="D1D5D6"/>
                    </a:solidFill>
                  </a:tcPr>
                </a:tc>
                <a:tc>
                  <a:txBody>
                    <a:bodyPr>
                      <a:spAutoFit/>
                    </a:bodyPr>
                    <a:p>
                      <a:pPr indent="0"/>
                      <a:r>
                        <a:rPr lang="en-US" sz="550">
                          <a:solidFill>
                            <a:srgbClr val="424143"/>
                          </a:solidFill>
                          <a:latin typeface="Tahoma" panose="020B0604030504040204"/>
                        </a:rPr>
                        <a:t>M00. M01/M02, M30</a:t>
                      </a:r>
                      <a:endParaRPr lang="en-US" sz="550">
                        <a:solidFill>
                          <a:srgbClr val="424143"/>
                        </a:solidFill>
                        <a:latin typeface="Tahoma" panose="020B0604030504040204"/>
                      </a:endParaRPr>
                    </a:p>
                  </a:txBody>
                  <a:tcPr marL="0" marR="0" marT="0" marB="0" anchor="ctr">
                    <a:solidFill>
                      <a:srgbClr val="D1D5D6"/>
                    </a:solidFill>
                  </a:tcPr>
                </a:tc>
              </a:tr>
              <a:tr h="134112">
                <a:tc>
                  <a:txBody>
                    <a:bodyPr>
                      <a:spAutoFit/>
                    </a:bodyPr>
                    <a:p>
                      <a:pPr indent="0"/>
                      <a:r>
                        <a:rPr lang="en-US" sz="550">
                          <a:solidFill>
                            <a:srgbClr val="424143"/>
                          </a:solidFill>
                          <a:latin typeface="Tahoma" panose="020B0604030504040204"/>
                        </a:rPr>
                        <a:t>Program stop/end</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EIA RS-244/ISO 840 (automatic weaving)</a:t>
                      </a:r>
                      <a:endParaRPr lang="en-US" sz="550">
                        <a:solidFill>
                          <a:srgbClr val="424143"/>
                        </a:solidFill>
                        <a:latin typeface="Tahoma" panose="020B0604030504040204"/>
                      </a:endParaRPr>
                    </a:p>
                  </a:txBody>
                  <a:tcPr marL="0" marR="0" marT="0" marB="0" anchor="b">
                    <a:solidFill>
                      <a:srgbClr val="D1D5D6"/>
                    </a:solidFill>
                  </a:tcPr>
                </a:tc>
              </a:tr>
              <a:tr h="134112">
                <a:tc>
                  <a:txBody>
                    <a:bodyPr>
                      <a:spAutoFit/>
                    </a:bodyPr>
                    <a:p>
                      <a:pPr indent="0"/>
                      <a:r>
                        <a:rPr lang="en-US" sz="550">
                          <a:solidFill>
                            <a:srgbClr val="424143"/>
                          </a:solidFill>
                          <a:latin typeface="Tahoma" panose="020B0604030504040204"/>
                        </a:rPr>
                        <a:t>Tape code</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1</a:t>
                      </a:r>
                      <a:endParaRPr lang="en-US" sz="550">
                        <a:solidFill>
                          <a:srgbClr val="424143"/>
                        </a:solidFill>
                        <a:latin typeface="Tahoma" panose="020B0604030504040204"/>
                      </a:endParaRPr>
                    </a:p>
                  </a:txBody>
                  <a:tcPr marL="0" marR="0" marT="0" marB="0" anchor="b">
                    <a:solidFill>
                      <a:srgbClr val="D1D5D6"/>
                    </a:solidFill>
                  </a:tcPr>
                </a:tc>
              </a:tr>
              <a:tr h="134112">
                <a:tc>
                  <a:txBody>
                    <a:bodyPr>
                      <a:spAutoFit/>
                    </a:bodyPr>
                    <a:p>
                      <a:pPr indent="0"/>
                      <a:r>
                        <a:rPr lang="en-US" sz="550">
                          <a:solidFill>
                            <a:srgbClr val="424143"/>
                          </a:solidFill>
                          <a:latin typeface="Tahoma" panose="020B0604030504040204"/>
                        </a:rPr>
                        <a:t>Select block skip</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+/-9999.99999* (+/-9 digits)</a:t>
                      </a:r>
                      <a:endParaRPr lang="en-US" sz="550">
                        <a:solidFill>
                          <a:srgbClr val="424143"/>
                        </a:solidFill>
                        <a:latin typeface="Tahoma" panose="020B0604030504040204"/>
                      </a:endParaRPr>
                    </a:p>
                  </a:txBody>
                  <a:tcPr marL="0" marR="0" marT="0" marB="0" anchor="b">
                    <a:solidFill>
                      <a:srgbClr val="D1D5D6"/>
                    </a:solidFill>
                  </a:tcPr>
                </a:tc>
              </a:tr>
              <a:tr h="137160">
                <a:tc>
                  <a:txBody>
                    <a:bodyPr>
                      <a:spAutoFit/>
                    </a:bodyPr>
                    <a:p>
                      <a:pPr indent="0"/>
                      <a:r>
                        <a:rPr lang="en-US" sz="550">
                          <a:solidFill>
                            <a:srgbClr val="424143"/>
                          </a:solidFill>
                          <a:latin typeface="Tahoma" panose="020B0604030504040204"/>
                        </a:rPr>
                        <a:t>Maximum command value</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04 digits</a:t>
                      </a:r>
                      <a:endParaRPr lang="en-US" sz="550">
                        <a:solidFill>
                          <a:srgbClr val="424143"/>
                        </a:solidFill>
                        <a:latin typeface="Tahoma" panose="020B0604030504040204"/>
                      </a:endParaRPr>
                    </a:p>
                  </a:txBody>
                  <a:tcPr marL="0" marR="0" marT="0" marB="0" anchor="b">
                    <a:solidFill>
                      <a:srgbClr val="D1D5D6"/>
                    </a:solidFill>
                  </a:tcPr>
                </a:tc>
              </a:tr>
              <a:tr h="134112">
                <a:tc>
                  <a:txBody>
                    <a:bodyPr>
                      <a:spAutoFit/>
                    </a:bodyPr>
                    <a:p>
                      <a:pPr indent="0"/>
                      <a:r>
                        <a:rPr lang="en-US" sz="550">
                          <a:solidFill>
                            <a:srgbClr val="424143"/>
                          </a:solidFill>
                          <a:latin typeface="Tahoma" panose="020B0604030504040204"/>
                        </a:rPr>
                        <a:t>Program number</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G90/G91</a:t>
                      </a:r>
                      <a:endParaRPr lang="en-US" sz="550">
                        <a:solidFill>
                          <a:srgbClr val="424143"/>
                        </a:solidFill>
                        <a:latin typeface="Tahoma" panose="020B0604030504040204"/>
                      </a:endParaRPr>
                    </a:p>
                  </a:txBody>
                  <a:tcPr marL="0" marR="0" marT="0" marB="0" anchor="b">
                    <a:solidFill>
                      <a:srgbClr val="D1D5D6"/>
                    </a:solidFill>
                  </a:tcPr>
                </a:tc>
              </a:tr>
              <a:tr h="134112">
                <a:tc>
                  <a:txBody>
                    <a:bodyPr>
                      <a:spAutoFit/>
                    </a:bodyPr>
                    <a:p>
                      <a:pPr indent="0"/>
                      <a:r>
                        <a:rPr lang="en-US" sz="550">
                          <a:solidFill>
                            <a:srgbClr val="424143"/>
                          </a:solidFill>
                          <a:latin typeface="Tahoma" panose="020B0604030504040204"/>
                        </a:rPr>
                        <a:t>Absolute, incremental instructions</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137160">
                <a:tc>
                  <a:txBody>
                    <a:bodyPr>
                      <a:spAutoFit/>
                    </a:bodyPr>
                    <a:p>
                      <a:pPr indent="0"/>
                      <a:r>
                        <a:rPr lang="en-US" sz="550">
                          <a:solidFill>
                            <a:srgbClr val="424143"/>
                          </a:solidFill>
                          <a:latin typeface="Tahoma" panose="020B0604030504040204"/>
                        </a:rPr>
                        <a:t>Decimal point input</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G17.G18.G19</a:t>
                      </a:r>
                      <a:endParaRPr lang="en-US" sz="550">
                        <a:solidFill>
                          <a:srgbClr val="424143"/>
                        </a:solidFill>
                        <a:latin typeface="Tahoma" panose="020B0604030504040204"/>
                      </a:endParaRPr>
                    </a:p>
                  </a:txBody>
                  <a:tcPr marL="0" marR="0" marT="0" marB="0" anchor="b">
                    <a:solidFill>
                      <a:srgbClr val="D1D5D6"/>
                    </a:solidFill>
                  </a:tcPr>
                </a:tc>
              </a:tr>
              <a:tr h="134112">
                <a:tc>
                  <a:txBody>
                    <a:bodyPr>
                      <a:spAutoFit/>
                    </a:bodyPr>
                    <a:p>
                      <a:pPr indent="0"/>
                      <a:r>
                        <a:rPr lang="en-US" sz="550">
                          <a:solidFill>
                            <a:srgbClr val="424143"/>
                          </a:solidFill>
                          <a:latin typeface="Tahoma" panose="020B0604030504040204"/>
                        </a:rPr>
                        <a:t>Coordinate plane selection</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G52-G59</a:t>
                      </a:r>
                      <a:endParaRPr lang="en-US" sz="550">
                        <a:solidFill>
                          <a:srgbClr val="424143"/>
                        </a:solidFill>
                        <a:latin typeface="Tahoma" panose="020B0604030504040204"/>
                      </a:endParaRPr>
                    </a:p>
                  </a:txBody>
                  <a:tcPr marL="0" marR="0" marT="0" marB="0" anchor="b">
                    <a:solidFill>
                      <a:srgbClr val="D1D5D6"/>
                    </a:solidFill>
                  </a:tcPr>
                </a:tc>
              </a:tr>
              <a:tr h="134112">
                <a:tc>
                  <a:txBody>
                    <a:bodyPr>
                      <a:spAutoFit/>
                    </a:bodyPr>
                    <a:p>
                      <a:pPr indent="0"/>
                      <a:r>
                        <a:rPr lang="en-US" sz="550">
                          <a:solidFill>
                            <a:srgbClr val="424143"/>
                          </a:solidFill>
                          <a:latin typeface="Tahoma" panose="020B0604030504040204"/>
                        </a:rPr>
                        <a:t>Workpiece coordinate system</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134112">
                <a:tc>
                  <a:txBody>
                    <a:bodyPr>
                      <a:spAutoFit/>
                    </a:bodyPr>
                    <a:p>
                      <a:pPr indent="0"/>
                      <a:r>
                        <a:rPr lang="en-US" sz="550">
                          <a:solidFill>
                            <a:srgbClr val="424143"/>
                          </a:solidFill>
                          <a:latin typeface="Tahoma" panose="020B0604030504040204"/>
                        </a:rPr>
                        <a:t>Workpiece coordinate system reset</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48 groups</a:t>
                      </a:r>
                      <a:endParaRPr lang="en-US" sz="550">
                        <a:solidFill>
                          <a:srgbClr val="424143"/>
                        </a:solidFill>
                        <a:latin typeface="Tahoma" panose="020B0604030504040204"/>
                      </a:endParaRPr>
                    </a:p>
                  </a:txBody>
                  <a:tcPr marL="0" marR="0" marT="0" marB="0" anchor="b">
                    <a:solidFill>
                      <a:srgbClr val="D1D5D6"/>
                    </a:solidFill>
                  </a:tcPr>
                </a:tc>
              </a:tr>
              <a:tr h="137160">
                <a:tc>
                  <a:txBody>
                    <a:bodyPr>
                      <a:spAutoFit/>
                    </a:bodyPr>
                    <a:p>
                      <a:pPr indent="0"/>
                      <a:r>
                        <a:rPr lang="en-US" sz="550">
                          <a:solidFill>
                            <a:srgbClr val="424143"/>
                          </a:solidFill>
                          <a:latin typeface="Tahoma" panose="020B0604030504040204"/>
                        </a:rPr>
                        <a:t>Add workpiece coordinate system</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ON, fixed</a:t>
                      </a:r>
                      <a:endParaRPr lang="en-US" sz="550">
                        <a:solidFill>
                          <a:srgbClr val="424143"/>
                        </a:solidFill>
                        <a:latin typeface="Tahoma" panose="020B0604030504040204"/>
                      </a:endParaRPr>
                    </a:p>
                  </a:txBody>
                  <a:tcPr marL="0" marR="0" marT="0" marB="0" anchor="b">
                    <a:solidFill>
                      <a:srgbClr val="D1D5D6"/>
                    </a:solidFill>
                  </a:tcPr>
                </a:tc>
              </a:tr>
              <a:tr h="134112">
                <a:tc>
                  <a:txBody>
                    <a:bodyPr>
                      <a:spAutoFit/>
                    </a:bodyPr>
                    <a:p>
                      <a:pPr indent="0"/>
                      <a:r>
                        <a:rPr lang="en-US" sz="550">
                          <a:solidFill>
                            <a:srgbClr val="424143"/>
                          </a:solidFill>
                          <a:latin typeface="Tahoma" panose="020B0604030504040204"/>
                        </a:rPr>
                        <a:t>Manual absolute value switch</a:t>
                      </a:r>
                      <a:endParaRPr lang="en-US" sz="550">
                        <a:solidFill>
                          <a:srgbClr val="424143"/>
                        </a:solidFill>
                        <a:latin typeface="Tahoma" panose="020B0604030504040204"/>
                      </a:endParaRPr>
                    </a:p>
                  </a:txBody>
                  <a:tcPr marL="0" marR="0" marT="0" marB="0">
                    <a:solidFill>
                      <a:srgbClr val="D1D5D6"/>
                    </a:solidFill>
                  </a:tcPr>
                </a:tc>
                <a:tc>
                  <a:txBody>
                    <a:bodyPr>
                      <a:spAutoFit/>
                    </a:bodyPr>
                    <a:p>
                      <a:pPr indent="0"/>
                      <a:r>
                        <a:rPr lang="en-US" sz="550">
                          <a:solidFill>
                            <a:srgbClr val="424143"/>
                          </a:solidFill>
                          <a:latin typeface="Tahoma" panose="020B0604030504040204"/>
                        </a:rPr>
                        <a:t>G10</a:t>
                      </a:r>
                      <a:endParaRPr lang="en-US" sz="550">
                        <a:solidFill>
                          <a:srgbClr val="424143"/>
                        </a:solidFill>
                        <a:latin typeface="Tahoma" panose="020B0604030504040204"/>
                      </a:endParaRPr>
                    </a:p>
                  </a:txBody>
                  <a:tcPr marL="0" marR="0" marT="0" marB="0">
                    <a:solidFill>
                      <a:srgbClr val="D1D5D6"/>
                    </a:solidFill>
                  </a:tcPr>
                </a:tc>
              </a:tr>
              <a:tr h="134112">
                <a:tc>
                  <a:txBody>
                    <a:bodyPr>
                      <a:spAutoFit/>
                    </a:bodyPr>
                    <a:p>
                      <a:pPr indent="0"/>
                      <a:r>
                        <a:rPr lang="en-US" sz="550">
                          <a:solidFill>
                            <a:srgbClr val="424143"/>
                          </a:solidFill>
                          <a:latin typeface="Tahoma" panose="020B0604030504040204"/>
                        </a:rPr>
                        <a:t>Program data entry</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Level10</a:t>
                      </a:r>
                      <a:endParaRPr lang="en-US" sz="550">
                        <a:solidFill>
                          <a:srgbClr val="424143"/>
                        </a:solidFill>
                        <a:latin typeface="Tahoma" panose="020B0604030504040204"/>
                      </a:endParaRPr>
                    </a:p>
                  </a:txBody>
                  <a:tcPr marL="0" marR="0" marT="0" marB="0" anchor="b">
                    <a:solidFill>
                      <a:srgbClr val="D1D5D6"/>
                    </a:solidFill>
                  </a:tcPr>
                </a:tc>
              </a:tr>
              <a:tr h="134112">
                <a:tc>
                  <a:txBody>
                    <a:bodyPr>
                      <a:spAutoFit/>
                    </a:bodyPr>
                    <a:p>
                      <a:pPr indent="0"/>
                      <a:r>
                        <a:rPr lang="en-US" sz="550">
                          <a:solidFill>
                            <a:srgbClr val="424143"/>
                          </a:solidFill>
                          <a:latin typeface="Tahoma" panose="020B0604030504040204"/>
                        </a:rPr>
                        <a:t>Call subroutine</a:t>
                      </a:r>
                      <a:endParaRPr lang="en-US" sz="550">
                        <a:solidFill>
                          <a:srgbClr val="424143"/>
                        </a:solidFill>
                        <a:latin typeface="Tahoma" panose="020B0604030504040204"/>
                      </a:endParaRPr>
                    </a:p>
                  </a:txBody>
                  <a:tcPr marL="0" marR="0" marT="0" marB="0">
                    <a:solidFill>
                      <a:srgbClr val="D1D5D6"/>
                    </a:solidFill>
                  </a:tcPr>
                </a:tc>
                <a:tc>
                  <a:txBody>
                    <a:bodyPr>
                      <a:spAutoFit/>
                    </a:bodyPr>
                    <a:p>
                      <a:endParaRPr sz="700"/>
                    </a:p>
                  </a:txBody>
                  <a:tcPr marL="0" marR="0" marT="0" marB="0">
                    <a:solidFill>
                      <a:srgbClr val="D1D5D6"/>
                    </a:solidFill>
                  </a:tcPr>
                </a:tc>
              </a:tr>
              <a:tr h="137160">
                <a:tc>
                  <a:txBody>
                    <a:bodyPr>
                      <a:spAutoFit/>
                    </a:bodyPr>
                    <a:p>
                      <a:pPr indent="0"/>
                      <a:r>
                        <a:rPr lang="en-US" sz="550">
                          <a:solidFill>
                            <a:srgbClr val="424143"/>
                          </a:solidFill>
                          <a:latin typeface="Tahoma" panose="020B0604030504040204"/>
                        </a:rPr>
                        <a:t>User macro 8</a:t>
                      </a:r>
                      <a:endParaRPr lang="en-US" sz="550">
                        <a:solidFill>
                          <a:srgbClr val="424143"/>
                        </a:solidFill>
                        <a:latin typeface="Tahoma" panose="020B0604030504040204"/>
                      </a:endParaRPr>
                    </a:p>
                  </a:txBody>
                  <a:tcPr marL="0" marR="0" marT="0" marB="0" anchor="ctr">
                    <a:solidFill>
                      <a:srgbClr val="D1D5D6"/>
                    </a:solidFill>
                  </a:tcPr>
                </a:tc>
                <a:tc>
                  <a:txBody>
                    <a:bodyPr>
                      <a:spAutoFit/>
                    </a:bodyPr>
                    <a:p>
                      <a:pPr indent="0"/>
                      <a:r>
                        <a:rPr lang="en-US" sz="550">
                          <a:solidFill>
                            <a:srgbClr val="424143"/>
                          </a:solidFill>
                          <a:latin typeface="Tahoma" panose="020B0604030504040204"/>
                        </a:rPr>
                        <a:t>#1007199.«500~#999</a:t>
                      </a:r>
                      <a:endParaRPr lang="en-US" sz="550">
                        <a:solidFill>
                          <a:srgbClr val="424143"/>
                        </a:solidFill>
                        <a:latin typeface="Tahoma" panose="020B0604030504040204"/>
                      </a:endParaRPr>
                    </a:p>
                  </a:txBody>
                  <a:tcPr marL="0" marR="0" marT="0" marB="0" anchor="ctr">
                    <a:solidFill>
                      <a:srgbClr val="D1D5D6"/>
                    </a:solidFill>
                  </a:tcPr>
                </a:tc>
              </a:tr>
              <a:tr h="134112">
                <a:tc>
                  <a:txBody>
                    <a:bodyPr>
                      <a:spAutoFit/>
                    </a:bodyPr>
                    <a:p>
                      <a:pPr indent="0"/>
                      <a:r>
                        <a:rPr lang="en-US" sz="550">
                          <a:solidFill>
                            <a:srgbClr val="424143"/>
                          </a:solidFill>
                          <a:latin typeface="Tahoma" panose="020B0604030504040204"/>
                        </a:rPr>
                        <a:t>Add user macro parameters</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134112">
                <a:tc>
                  <a:txBody>
                    <a:bodyPr>
                      <a:spAutoFit/>
                    </a:bodyPr>
                    <a:p>
                      <a:pPr indent="0"/>
                      <a:r>
                        <a:rPr lang="en-US" sz="550">
                          <a:solidFill>
                            <a:srgbClr val="424143"/>
                          </a:solidFill>
                          <a:latin typeface="Tahoma" panose="020B0604030504040204"/>
                        </a:rPr>
                        <a:t>Circular interpolation</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G73. G74, G76. G80-G89</a:t>
                      </a:r>
                      <a:endParaRPr lang="en-US" sz="550">
                        <a:solidFill>
                          <a:srgbClr val="424143"/>
                        </a:solidFill>
                        <a:latin typeface="Tahoma" panose="020B0604030504040204"/>
                      </a:endParaRPr>
                    </a:p>
                  </a:txBody>
                  <a:tcPr marL="0" marR="0" marT="0" marB="0" anchor="b">
                    <a:solidFill>
                      <a:srgbClr val="D1D5D6"/>
                    </a:solidFill>
                  </a:tcPr>
                </a:tc>
              </a:tr>
              <a:tr h="134112">
                <a:tc>
                  <a:txBody>
                    <a:bodyPr>
                      <a:spAutoFit/>
                    </a:bodyPr>
                    <a:p>
                      <a:pPr indent="0"/>
                      <a:r>
                        <a:rPr lang="en-US" sz="550">
                          <a:solidFill>
                            <a:srgbClr val="424143"/>
                          </a:solidFill>
                          <a:latin typeface="Tahoma" panose="020B0604030504040204"/>
                        </a:rPr>
                        <a:t>Fxed cycle</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137160">
                <a:tc>
                  <a:txBody>
                    <a:bodyPr>
                      <a:spAutoFit/>
                    </a:bodyPr>
                    <a:p>
                      <a:pPr indent="0"/>
                      <a:r>
                        <a:rPr lang="en-US" sz="550">
                          <a:solidFill>
                            <a:srgbClr val="424143"/>
                          </a:solidFill>
                          <a:latin typeface="Tahoma" panose="020B0604030504040204"/>
                        </a:rPr>
                        <a:t>Arbitrary chamfer </a:t>
                      </a:r>
                      <a:r>
                        <a:rPr lang="zh-TW" sz="550">
                          <a:solidFill>
                            <a:srgbClr val="424143"/>
                          </a:solidFill>
                          <a:latin typeface="Tahoma" panose="020B0604030504040204"/>
                          <a:ea typeface="Tahoma" panose="020B0604030504040204"/>
                        </a:rPr>
                        <a:t>&amp; </a:t>
                      </a:r>
                      <a:r>
                        <a:rPr lang="en-US" sz="550">
                          <a:solidFill>
                            <a:srgbClr val="424143"/>
                          </a:solidFill>
                          <a:latin typeface="Tahoma" panose="020B0604030504040204"/>
                        </a:rPr>
                        <a:t>corner r</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lgn="just"/>
                      <a:r>
                        <a:rPr lang="en-US" sz="550">
                          <a:solidFill>
                            <a:srgbClr val="424143"/>
                          </a:solidFill>
                          <a:latin typeface="Tahoma" panose="020B0604030504040204"/>
                        </a:rPr>
                        <a:t>G31</a:t>
                      </a:r>
                      <a:endParaRPr lang="en-US" sz="550">
                        <a:solidFill>
                          <a:srgbClr val="424143"/>
                        </a:solidFill>
                        <a:latin typeface="Tahoma" panose="020B0604030504040204"/>
                      </a:endParaRPr>
                    </a:p>
                  </a:txBody>
                  <a:tcPr marL="0" marR="0" marT="0" marB="0" anchor="b">
                    <a:solidFill>
                      <a:srgbClr val="D1D5D6"/>
                    </a:solidFill>
                  </a:tcPr>
                </a:tc>
              </a:tr>
              <a:tr h="134112">
                <a:tc>
                  <a:txBody>
                    <a:bodyPr>
                      <a:spAutoFit/>
                    </a:bodyPr>
                    <a:p>
                      <a:pPr indent="0"/>
                      <a:r>
                        <a:rPr lang="en-US" sz="550">
                          <a:solidFill>
                            <a:srgbClr val="424143"/>
                          </a:solidFill>
                          <a:latin typeface="Tahoma" panose="020B0604030504040204"/>
                        </a:rPr>
                        <a:t>The jumper</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134112">
                <a:tc>
                  <a:txBody>
                    <a:bodyPr>
                      <a:spAutoFit/>
                    </a:bodyPr>
                    <a:p>
                      <a:pPr indent="0"/>
                      <a:r>
                        <a:rPr lang="en-US" sz="550">
                          <a:solidFill>
                            <a:srgbClr val="424143"/>
                          </a:solidFill>
                          <a:latin typeface="Tahoma" panose="020B0604030504040204"/>
                        </a:rPr>
                        <a:t>Automatic setting of coordin ates</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137160">
                <a:tc>
                  <a:txBody>
                    <a:bodyPr>
                      <a:spAutoFit/>
                    </a:bodyPr>
                    <a:p>
                      <a:pPr indent="0"/>
                      <a:r>
                        <a:rPr lang="en-US" sz="550">
                          <a:solidFill>
                            <a:srgbClr val="424143"/>
                          </a:solidFill>
                          <a:latin typeface="Tahoma" panose="020B0604030504040204"/>
                        </a:rPr>
                        <a:t>Coordinate rotation</a:t>
                      </a:r>
                      <a:endParaRPr lang="en-US" sz="550">
                        <a:solidFill>
                          <a:srgbClr val="424143"/>
                        </a:solidFill>
                        <a:latin typeface="Tahoma" panose="020B0604030504040204"/>
                      </a:endParaRPr>
                    </a:p>
                  </a:txBody>
                  <a:tcPr marL="0" marR="0" marT="0" marB="0">
                    <a:solidFill>
                      <a:srgbClr val="D1D5D6"/>
                    </a:solidFill>
                  </a:tcPr>
                </a:tc>
                <a:tc>
                  <a:txBody>
                    <a:bodyPr>
                      <a:spAutoFit/>
                    </a:bodyPr>
                    <a:p>
                      <a:endParaRPr sz="700"/>
                    </a:p>
                  </a:txBody>
                  <a:tcPr marL="0" marR="0" marT="0" marB="0">
                    <a:solidFill>
                      <a:srgbClr val="D1D5D6"/>
                    </a:solidFill>
                  </a:tcPr>
                </a:tc>
              </a:tr>
              <a:tr h="134112">
                <a:tc>
                  <a:txBody>
                    <a:bodyPr>
                      <a:spAutoFit/>
                    </a:bodyPr>
                    <a:p>
                      <a:pPr indent="0"/>
                      <a:r>
                        <a:rPr lang="en-US" sz="550">
                          <a:solidFill>
                            <a:srgbClr val="424143"/>
                          </a:solidFill>
                          <a:latin typeface="Tahoma" panose="020B0604030504040204"/>
                        </a:rPr>
                        <a:t>Programmable mirror</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134112">
                <a:tc>
                  <a:txBody>
                    <a:bodyPr>
                      <a:spAutoFit/>
                    </a:bodyPr>
                    <a:p>
                      <a:pPr indent="0"/>
                      <a:r>
                        <a:rPr lang="en-US" sz="550">
                          <a:solidFill>
                            <a:srgbClr val="424143"/>
                          </a:solidFill>
                          <a:latin typeface="Tahoma" panose="020B0604030504040204"/>
                        </a:rPr>
                        <a:t>One-way positioning</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G60</a:t>
                      </a:r>
                      <a:endParaRPr lang="en-US" sz="550">
                        <a:solidFill>
                          <a:srgbClr val="424143"/>
                        </a:solidFill>
                        <a:latin typeface="Tahoma" panose="020B0604030504040204"/>
                      </a:endParaRPr>
                    </a:p>
                  </a:txBody>
                  <a:tcPr marL="0" marR="0" marT="0" marB="0" anchor="b">
                    <a:solidFill>
                      <a:srgbClr val="D1D5D6"/>
                    </a:solidFill>
                  </a:tcPr>
                </a:tc>
              </a:tr>
              <a:tr h="134112">
                <a:tc>
                  <a:txBody>
                    <a:bodyPr>
                      <a:spAutoFit/>
                    </a:bodyPr>
                    <a:p>
                      <a:pPr indent="0"/>
                      <a:r>
                        <a:rPr lang="en-US" sz="550">
                          <a:solidFill>
                            <a:srgbClr val="424143"/>
                          </a:solidFill>
                          <a:latin typeface="Tahoma" panose="020B0604030504040204"/>
                        </a:rPr>
                        <a:t>External data input</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450">
                          <a:solidFill>
                            <a:srgbClr val="424143"/>
                          </a:solidFill>
                          <a:latin typeface="微软雅黑" panose="020B0503020204020204" charset="-122"/>
                        </a:rPr>
                        <a:t>Tool compensation/information/machine origin shift</a:t>
                      </a:r>
                      <a:endParaRPr lang="en-US" sz="450">
                        <a:solidFill>
                          <a:srgbClr val="424143"/>
                        </a:solidFill>
                        <a:latin typeface="微软雅黑" panose="020B0503020204020204" charset="-122"/>
                      </a:endParaRPr>
                    </a:p>
                  </a:txBody>
                  <a:tcPr marL="0" marR="0" marT="0" marB="0" anchor="b">
                    <a:solidFill>
                      <a:srgbClr val="D1D5D6"/>
                    </a:solidFill>
                  </a:tcPr>
                </a:tc>
              </a:tr>
              <a:tr h="137160">
                <a:tc>
                  <a:txBody>
                    <a:bodyPr>
                      <a:spAutoFit/>
                    </a:bodyPr>
                    <a:p>
                      <a:pPr indent="0"/>
                      <a:r>
                        <a:rPr lang="en-US" sz="550">
                          <a:solidFill>
                            <a:srgbClr val="424143"/>
                          </a:solidFill>
                          <a:latin typeface="Tahoma" panose="020B0604030504040204"/>
                        </a:rPr>
                        <a:t>Cylindrical interpolation</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134112">
                <a:tc>
                  <a:txBody>
                    <a:bodyPr>
                      <a:spAutoFit/>
                    </a:bodyPr>
                    <a:p>
                      <a:pPr indent="0"/>
                      <a:r>
                        <a:rPr lang="en-US" sz="550">
                          <a:solidFill>
                            <a:srgbClr val="424143"/>
                          </a:solidFill>
                          <a:latin typeface="Tahoma" panose="020B0604030504040204"/>
                        </a:rPr>
                        <a:t>AI advance control</a:t>
                      </a:r>
                      <a:endParaRPr lang="en-US" sz="550">
                        <a:solidFill>
                          <a:srgbClr val="424143"/>
                        </a:solidFill>
                        <a:latin typeface="Tahoma" panose="020B0604030504040204"/>
                      </a:endParaRPr>
                    </a:p>
                  </a:txBody>
                  <a:tcPr marL="0" marR="0" marT="0" marB="0">
                    <a:solidFill>
                      <a:srgbClr val="D1D5D6"/>
                    </a:solidFill>
                  </a:tcPr>
                </a:tc>
                <a:tc>
                  <a:txBody>
                    <a:bodyPr>
                      <a:spAutoFit/>
                    </a:bodyPr>
                    <a:p>
                      <a:pPr indent="0" algn="just"/>
                      <a:r>
                        <a:rPr lang="en-US" sz="550">
                          <a:solidFill>
                            <a:srgbClr val="424143"/>
                          </a:solidFill>
                          <a:latin typeface="Tahoma" panose="020B0604030504040204"/>
                        </a:rPr>
                        <a:t>G5.1</a:t>
                      </a:r>
                      <a:endParaRPr lang="en-US" sz="550">
                        <a:solidFill>
                          <a:srgbClr val="424143"/>
                        </a:solidFill>
                        <a:latin typeface="Tahoma" panose="020B0604030504040204"/>
                      </a:endParaRPr>
                    </a:p>
                  </a:txBody>
                  <a:tcPr marL="0" marR="0" marT="0" marB="0">
                    <a:solidFill>
                      <a:srgbClr val="D1D5D6"/>
                    </a:solidFill>
                  </a:tcPr>
                </a:tc>
              </a:tr>
              <a:tr h="140208">
                <a:tc>
                  <a:txBody>
                    <a:bodyPr>
                      <a:spAutoFit/>
                    </a:bodyPr>
                    <a:p>
                      <a:pPr indent="0"/>
                      <a:r>
                        <a:rPr lang="en-US" sz="550">
                          <a:solidFill>
                            <a:srgbClr val="424143"/>
                          </a:solidFill>
                          <a:latin typeface="Tahoma" panose="020B0604030504040204"/>
                        </a:rPr>
                        <a:t>Polar coordinate command</a:t>
                      </a:r>
                      <a:endParaRPr lang="en-US" sz="550">
                        <a:solidFill>
                          <a:srgbClr val="424143"/>
                        </a:solidFill>
                        <a:latin typeface="Tahoma" panose="020B0604030504040204"/>
                      </a:endParaRPr>
                    </a:p>
                  </a:txBody>
                  <a:tcPr marL="0" marR="0" marT="0" marB="0">
                    <a:solidFill>
                      <a:srgbClr val="D1D5D6"/>
                    </a:solidFill>
                  </a:tcPr>
                </a:tc>
                <a:tc>
                  <a:txBody>
                    <a:bodyPr>
                      <a:spAutoFit/>
                    </a:bodyPr>
                    <a:p>
                      <a:endParaRPr sz="700"/>
                    </a:p>
                  </a:txBody>
                  <a:tcPr marL="0" marR="0" marT="0" marB="0">
                    <a:solidFill>
                      <a:srgbClr val="D1D5D6"/>
                    </a:solidFill>
                  </a:tcPr>
                </a:tc>
              </a:tr>
            </a:tbl>
          </a:graphicData>
        </a:graphic>
      </p:graphicFrame>
      <p:graphicFrame>
        <p:nvGraphicFramePr>
          <p:cNvPr id="9" name="表格 8"/>
          <p:cNvGraphicFramePr>
            <a:graphicFrameLocks noGrp="1"/>
          </p:cNvGraphicFramePr>
          <p:nvPr/>
        </p:nvGraphicFramePr>
        <p:xfrm>
          <a:off x="11542776" y="1441704"/>
          <a:ext cx="2831592" cy="5858256"/>
        </p:xfrm>
        <a:graphic>
          <a:graphicData uri="http://schemas.openxmlformats.org/drawingml/2006/table">
            <a:tbl>
              <a:tblPr/>
              <a:tblGrid>
                <a:gridCol w="1274064"/>
                <a:gridCol w="1557528"/>
              </a:tblGrid>
              <a:tr h="137160">
                <a:tc>
                  <a:txBody>
                    <a:bodyPr>
                      <a:spAutoFit/>
                    </a:bodyPr>
                    <a:p>
                      <a:pPr indent="0"/>
                      <a:r>
                        <a:rPr lang="en-US" sz="750">
                          <a:solidFill>
                            <a:srgbClr val="424143"/>
                          </a:solidFill>
                          <a:latin typeface="Tahoma" panose="020B0604030504040204"/>
                        </a:rPr>
                        <a:t>Auxiliary/spindle functions</a:t>
                      </a:r>
                      <a:endParaRPr lang="en-US" sz="750">
                        <a:solidFill>
                          <a:srgbClr val="424143"/>
                        </a:solidFill>
                        <a:latin typeface="Tahoma" panose="020B0604030504040204"/>
                      </a:endParaRPr>
                    </a:p>
                  </a:txBody>
                  <a:tcPr marL="0" marR="0" marT="0" marB="0" anchor="b"/>
                </a:tc>
                <a:tc>
                  <a:txBody>
                    <a:bodyPr>
                      <a:spAutoFit/>
                    </a:bodyPr>
                    <a:p>
                      <a:endParaRPr sz="700"/>
                    </a:p>
                  </a:txBody>
                  <a:tcPr marL="0" marR="0" marT="0" marB="0"/>
                </a:tc>
              </a:tr>
              <a:tr h="134112">
                <a:tc>
                  <a:txBody>
                    <a:bodyPr>
                      <a:spAutoFit/>
                    </a:bodyPr>
                    <a:p>
                      <a:pPr indent="0"/>
                      <a:r>
                        <a:rPr lang="en-US" sz="550">
                          <a:solidFill>
                            <a:srgbClr val="424143"/>
                          </a:solidFill>
                          <a:latin typeface="Tahoma" panose="020B0604030504040204"/>
                        </a:rPr>
                        <a:t>Accessibility</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M2 digits</a:t>
                      </a:r>
                      <a:endParaRPr lang="en-US" sz="550">
                        <a:solidFill>
                          <a:srgbClr val="424143"/>
                        </a:solidFill>
                        <a:latin typeface="Tahoma" panose="020B0604030504040204"/>
                      </a:endParaRPr>
                    </a:p>
                  </a:txBody>
                  <a:tcPr marL="0" marR="0" marT="0" marB="0" anchor="b">
                    <a:solidFill>
                      <a:srgbClr val="D1D5D6"/>
                    </a:solidFill>
                  </a:tcPr>
                </a:tc>
              </a:tr>
              <a:tr h="182880">
                <a:tc>
                  <a:txBody>
                    <a:bodyPr>
                      <a:spAutoFit/>
                    </a:bodyPr>
                    <a:p>
                      <a:pPr indent="0"/>
                      <a:r>
                        <a:rPr lang="en-US" sz="550">
                          <a:solidFill>
                            <a:srgbClr val="424143"/>
                          </a:solidFill>
                          <a:latin typeface="Tahoma" panose="020B0604030504040204"/>
                        </a:rPr>
                        <a:t>Accessibility locked</a:t>
                      </a:r>
                      <a:endParaRPr lang="en-US" sz="550">
                        <a:solidFill>
                          <a:srgbClr val="424143"/>
                        </a:solidFill>
                        <a:latin typeface="Tahoma" panose="020B0604030504040204"/>
                      </a:endParaRPr>
                    </a:p>
                  </a:txBody>
                  <a:tcPr marL="0" marR="0" marT="0" marB="0" anchor="ctr">
                    <a:solidFill>
                      <a:srgbClr val="D1D5D6"/>
                    </a:solidFill>
                  </a:tcPr>
                </a:tc>
                <a:tc>
                  <a:txBody>
                    <a:bodyPr>
                      <a:spAutoFit/>
                    </a:bodyPr>
                    <a:p>
                      <a:endParaRPr sz="900"/>
                    </a:p>
                  </a:txBody>
                  <a:tcPr marL="0" marR="0" marT="0" marB="0">
                    <a:solidFill>
                      <a:srgbClr val="D1D5D6"/>
                    </a:solidFill>
                  </a:tcPr>
                </a:tc>
              </a:tr>
              <a:tr h="134112">
                <a:tc>
                  <a:txBody>
                    <a:bodyPr>
                      <a:spAutoFit/>
                    </a:bodyPr>
                    <a:p>
                      <a:pPr indent="0"/>
                      <a:r>
                        <a:rPr lang="en-US" sz="550">
                          <a:solidFill>
                            <a:srgbClr val="424143"/>
                          </a:solidFill>
                          <a:latin typeface="Tahoma" panose="020B0604030504040204"/>
                        </a:rPr>
                        <a:t>Spindle speed command</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S5 digits, binary output</a:t>
                      </a:r>
                      <a:endParaRPr lang="en-US" sz="550">
                        <a:solidFill>
                          <a:srgbClr val="424143"/>
                        </a:solidFill>
                        <a:latin typeface="Tahoma" panose="020B0604030504040204"/>
                      </a:endParaRPr>
                    </a:p>
                  </a:txBody>
                  <a:tcPr marL="0" marR="0" marT="0" marB="0" anchor="b">
                    <a:solidFill>
                      <a:srgbClr val="D1D5D6"/>
                    </a:solidFill>
                  </a:tcPr>
                </a:tc>
              </a:tr>
              <a:tr h="134112">
                <a:tc>
                  <a:txBody>
                    <a:bodyPr>
                      <a:spAutoFit/>
                    </a:bodyPr>
                    <a:p>
                      <a:pPr indent="0"/>
                      <a:r>
                        <a:rPr lang="en-US" sz="550">
                          <a:solidFill>
                            <a:srgbClr val="424143"/>
                          </a:solidFill>
                          <a:latin typeface="Tahoma" panose="020B0604030504040204"/>
                        </a:rPr>
                        <a:t>Spindle speed override</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50%720% (in units of </a:t>
                      </a:r>
                      <a:r>
                        <a:rPr lang="zh-CN" sz="550">
                          <a:solidFill>
                            <a:srgbClr val="424143"/>
                          </a:solidFill>
                          <a:latin typeface="Tahoma" panose="020B0604030504040204"/>
                          <a:ea typeface="Tahoma" panose="020B0604030504040204"/>
                        </a:rPr>
                        <a:t>10%)</a:t>
                      </a:r>
                      <a:endParaRPr lang="zh-CN" sz="550">
                        <a:solidFill>
                          <a:srgbClr val="424143"/>
                        </a:solidFill>
                        <a:latin typeface="Tahoma" panose="020B0604030504040204"/>
                        <a:ea typeface="Tahoma" panose="020B0604030504040204"/>
                      </a:endParaRPr>
                    </a:p>
                  </a:txBody>
                  <a:tcPr marL="0" marR="0" marT="0" marB="0" anchor="b">
                    <a:solidFill>
                      <a:srgbClr val="D1D5D6"/>
                    </a:solidFill>
                  </a:tcPr>
                </a:tc>
              </a:tr>
              <a:tr h="195072">
                <a:tc>
                  <a:txBody>
                    <a:bodyPr>
                      <a:spAutoFit/>
                    </a:bodyPr>
                    <a:p>
                      <a:pPr indent="0"/>
                      <a:r>
                        <a:rPr lang="en-US" sz="550">
                          <a:solidFill>
                            <a:srgbClr val="424143"/>
                          </a:solidFill>
                          <a:latin typeface="Tahoma" panose="020B0604030504040204"/>
                        </a:rPr>
                        <a:t>Spindle positioning</a:t>
                      </a:r>
                      <a:endParaRPr lang="en-US" sz="550">
                        <a:solidFill>
                          <a:srgbClr val="424143"/>
                        </a:solidFill>
                        <a:latin typeface="Tahoma" panose="020B0604030504040204"/>
                      </a:endParaRPr>
                    </a:p>
                  </a:txBody>
                  <a:tcPr marL="0" marR="0" marT="0" marB="0" anchor="ctr">
                    <a:solidFill>
                      <a:srgbClr val="D1D5D6"/>
                    </a:solidFill>
                  </a:tcPr>
                </a:tc>
                <a:tc>
                  <a:txBody>
                    <a:bodyPr>
                      <a:spAutoFit/>
                    </a:bodyPr>
                    <a:p>
                      <a:endParaRPr sz="1000"/>
                    </a:p>
                  </a:txBody>
                  <a:tcPr marL="0" marR="0" marT="0" marB="0">
                    <a:solidFill>
                      <a:srgbClr val="D1D5D6"/>
                    </a:solidFill>
                  </a:tcPr>
                </a:tc>
              </a:tr>
              <a:tr h="137160">
                <a:tc>
                  <a:txBody>
                    <a:bodyPr>
                      <a:spAutoFit/>
                    </a:bodyPr>
                    <a:p>
                      <a:pPr indent="0"/>
                      <a:r>
                        <a:rPr lang="en-US" sz="550">
                          <a:solidFill>
                            <a:srgbClr val="424143"/>
                          </a:solidFill>
                          <a:latin typeface="Tahoma" panose="020B0604030504040204"/>
                        </a:rPr>
                        <a:t>Rigid tapping</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134112">
                <a:tc gridSpan="2">
                  <a:txBody>
                    <a:bodyPr>
                      <a:spAutoFit/>
                    </a:bodyPr>
                    <a:p>
                      <a:pPr indent="0"/>
                      <a:r>
                        <a:rPr lang="en-US" sz="750">
                          <a:solidFill>
                            <a:srgbClr val="424143"/>
                          </a:solidFill>
                          <a:latin typeface="Tahoma" panose="020B0604030504040204"/>
                        </a:rPr>
                        <a:t>Tool function/tool compensation</a:t>
                      </a:r>
                      <a:endParaRPr lang="en-US" sz="750">
                        <a:solidFill>
                          <a:srgbClr val="424143"/>
                        </a:solidFill>
                        <a:latin typeface="Tahoma" panose="020B0604030504040204"/>
                      </a:endParaRPr>
                    </a:p>
                  </a:txBody>
                  <a:tcPr marL="0" marR="0" marT="0" marB="0" anchor="b"/>
                </a:tc>
                <a:tc hMerge="1">
                  <a:tcPr marL="0" marR="0" marT="0" marB="0"/>
                </a:tc>
              </a:tr>
              <a:tr h="134112">
                <a:tc>
                  <a:txBody>
                    <a:bodyPr>
                      <a:spAutoFit/>
                    </a:bodyPr>
                    <a:p>
                      <a:pPr indent="0"/>
                      <a:r>
                        <a:rPr lang="en-US" sz="550">
                          <a:solidFill>
                            <a:srgbClr val="424143"/>
                          </a:solidFill>
                          <a:latin typeface="Tahoma" panose="020B0604030504040204"/>
                        </a:rPr>
                        <a:t>Tool function</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Up to T8 digits</a:t>
                      </a:r>
                      <a:endParaRPr lang="en-US" sz="550">
                        <a:solidFill>
                          <a:srgbClr val="424143"/>
                        </a:solidFill>
                        <a:latin typeface="Tahoma" panose="020B0604030504040204"/>
                      </a:endParaRPr>
                    </a:p>
                  </a:txBody>
                  <a:tcPr marL="0" marR="0" marT="0" marB="0" anchor="b">
                    <a:solidFill>
                      <a:srgbClr val="D1D5D6"/>
                    </a:solidFill>
                  </a:tcPr>
                </a:tc>
              </a:tr>
              <a:tr h="137160">
                <a:tc>
                  <a:txBody>
                    <a:bodyPr>
                      <a:spAutoFit/>
                    </a:bodyPr>
                    <a:p>
                      <a:pPr indent="0"/>
                      <a:r>
                        <a:rPr lang="en-US" sz="550">
                          <a:solidFill>
                            <a:srgbClr val="424143"/>
                          </a:solidFill>
                          <a:latin typeface="Tahoma" panose="020B0604030504040204"/>
                        </a:rPr>
                        <a:t>Tool diameter compensation c</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G40-G42</a:t>
                      </a:r>
                      <a:endParaRPr lang="en-US" sz="550">
                        <a:solidFill>
                          <a:srgbClr val="424143"/>
                        </a:solidFill>
                        <a:latin typeface="Tahoma" panose="020B0604030504040204"/>
                      </a:endParaRPr>
                    </a:p>
                  </a:txBody>
                  <a:tcPr marL="0" marR="0" marT="0" marB="0" anchor="b">
                    <a:solidFill>
                      <a:srgbClr val="D1D5D6"/>
                    </a:solidFill>
                  </a:tcPr>
                </a:tc>
              </a:tr>
              <a:tr h="134112">
                <a:tc>
                  <a:txBody>
                    <a:bodyPr>
                      <a:spAutoFit/>
                    </a:bodyPr>
                    <a:p>
                      <a:pPr indent="0"/>
                      <a:r>
                        <a:rPr lang="en-US" sz="550">
                          <a:solidFill>
                            <a:srgbClr val="424143"/>
                          </a:solidFill>
                          <a:latin typeface="Tahoma" panose="020B0604030504040204"/>
                        </a:rPr>
                        <a:t>Tool length measurement</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134112">
                <a:tc>
                  <a:txBody>
                    <a:bodyPr>
                      <a:spAutoFit/>
                    </a:bodyPr>
                    <a:p>
                      <a:pPr indent="0"/>
                      <a:r>
                        <a:rPr lang="en-US" sz="550">
                          <a:solidFill>
                            <a:srgbClr val="424143"/>
                          </a:solidFill>
                          <a:latin typeface="Tahoma" panose="020B0604030504040204"/>
                        </a:rPr>
                        <a:t>Tool length compensation</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G43. G44. G49</a:t>
                      </a:r>
                      <a:endParaRPr lang="en-US" sz="550">
                        <a:solidFill>
                          <a:srgbClr val="424143"/>
                        </a:solidFill>
                        <a:latin typeface="Tahoma" panose="020B0604030504040204"/>
                      </a:endParaRPr>
                    </a:p>
                  </a:txBody>
                  <a:tcPr marL="0" marR="0" marT="0" marB="0" anchor="b">
                    <a:solidFill>
                      <a:srgbClr val="D1D5D6"/>
                    </a:solidFill>
                  </a:tcPr>
                </a:tc>
              </a:tr>
              <a:tr h="137160">
                <a:tc>
                  <a:txBody>
                    <a:bodyPr>
                      <a:spAutoFit/>
                    </a:bodyPr>
                    <a:p>
                      <a:pPr indent="0"/>
                      <a:r>
                        <a:rPr lang="en-US" sz="550">
                          <a:solidFill>
                            <a:srgbClr val="424143"/>
                          </a:solidFill>
                          <a:latin typeface="Tahoma" panose="020B0604030504040204"/>
                        </a:rPr>
                        <a:t>Tool nose offset compensation</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+/-6 digits</a:t>
                      </a:r>
                      <a:endParaRPr lang="en-US" sz="550">
                        <a:solidFill>
                          <a:srgbClr val="424143"/>
                        </a:solidFill>
                        <a:latin typeface="Tahoma" panose="020B0604030504040204"/>
                      </a:endParaRPr>
                    </a:p>
                  </a:txBody>
                  <a:tcPr marL="0" marR="0" marT="0" marB="0" anchor="b">
                    <a:solidFill>
                      <a:srgbClr val="D1D5D6"/>
                    </a:solidFill>
                  </a:tcPr>
                </a:tc>
              </a:tr>
              <a:tr h="201168">
                <a:tc>
                  <a:txBody>
                    <a:bodyPr>
                      <a:spAutoFit/>
                    </a:bodyPr>
                    <a:p>
                      <a:pPr indent="0"/>
                      <a:r>
                        <a:rPr lang="en-US" sz="550">
                          <a:solidFill>
                            <a:srgbClr val="424143"/>
                          </a:solidFill>
                          <a:latin typeface="Tahoma" panose="020B0604030504040204"/>
                        </a:rPr>
                        <a:t>Tool compensation amount</a:t>
                      </a:r>
                      <a:endParaRPr lang="en-US" sz="550">
                        <a:solidFill>
                          <a:srgbClr val="424143"/>
                        </a:solidFill>
                        <a:latin typeface="Tahoma" panose="020B0604030504040204"/>
                      </a:endParaRPr>
                    </a:p>
                  </a:txBody>
                  <a:tcPr marL="0" marR="0" marT="0" marB="0" anchor="ctr">
                    <a:solidFill>
                      <a:srgbClr val="D1D5D6"/>
                    </a:solidFill>
                  </a:tcPr>
                </a:tc>
                <a:tc>
                  <a:txBody>
                    <a:bodyPr>
                      <a:spAutoFit/>
                    </a:bodyPr>
                    <a:p>
                      <a:pPr indent="0"/>
                      <a:r>
                        <a:rPr lang="en-US" sz="550">
                          <a:solidFill>
                            <a:srgbClr val="424143"/>
                          </a:solidFill>
                          <a:latin typeface="Tahoma" panose="020B0604030504040204"/>
                        </a:rPr>
                        <a:t>400 groups</a:t>
                      </a:r>
                      <a:endParaRPr lang="en-US" sz="550">
                        <a:solidFill>
                          <a:srgbClr val="424143"/>
                        </a:solidFill>
                        <a:latin typeface="Tahoma" panose="020B0604030504040204"/>
                      </a:endParaRPr>
                    </a:p>
                  </a:txBody>
                  <a:tcPr marL="0" marR="0" marT="0" marB="0" anchor="ctr">
                    <a:solidFill>
                      <a:srgbClr val="D1D5D6"/>
                    </a:solidFill>
                  </a:tcPr>
                </a:tc>
              </a:tr>
              <a:tr h="134112">
                <a:tc>
                  <a:txBody>
                    <a:bodyPr>
                      <a:spAutoFit/>
                    </a:bodyPr>
                    <a:p>
                      <a:pPr indent="0"/>
                      <a:r>
                        <a:rPr lang="en-US" sz="550">
                          <a:solidFill>
                            <a:srgbClr val="424143"/>
                          </a:solidFill>
                          <a:latin typeface="Tahoma" panose="020B0604030504040204"/>
                        </a:rPr>
                        <a:t>Tool life management</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137160">
                <a:tc>
                  <a:txBody>
                    <a:bodyPr>
                      <a:spAutoFit/>
                    </a:bodyPr>
                    <a:p>
                      <a:pPr indent="0"/>
                      <a:r>
                        <a:rPr lang="en-US" sz="750">
                          <a:solidFill>
                            <a:srgbClr val="424143"/>
                          </a:solidFill>
                          <a:latin typeface="Tahoma" panose="020B0604030504040204"/>
                        </a:rPr>
                        <a:t>Data export/edit function</a:t>
                      </a:r>
                      <a:endParaRPr lang="en-US" sz="750">
                        <a:solidFill>
                          <a:srgbClr val="424143"/>
                        </a:solidFill>
                        <a:latin typeface="Tahoma" panose="020B0604030504040204"/>
                      </a:endParaRPr>
                    </a:p>
                  </a:txBody>
                  <a:tcPr marL="0" marR="0" marT="0" marB="0" anchor="b"/>
                </a:tc>
                <a:tc>
                  <a:txBody>
                    <a:bodyPr>
                      <a:spAutoFit/>
                    </a:bodyPr>
                    <a:p>
                      <a:endParaRPr sz="700"/>
                    </a:p>
                  </a:txBody>
                  <a:tcPr marL="0" marR="0" marT="0" marB="0"/>
                </a:tc>
              </a:tr>
              <a:tr h="134112">
                <a:tc>
                  <a:txBody>
                    <a:bodyPr>
                      <a:spAutoFit/>
                    </a:bodyPr>
                    <a:p>
                      <a:pPr indent="0"/>
                      <a:r>
                        <a:rPr lang="en-US" sz="550">
                          <a:solidFill>
                            <a:srgbClr val="424143"/>
                          </a:solidFill>
                          <a:latin typeface="Tahoma" panose="020B0604030504040204"/>
                        </a:rPr>
                        <a:t>Communication port</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RS232C</a:t>
                      </a:r>
                      <a:endParaRPr lang="en-US" sz="550">
                        <a:solidFill>
                          <a:srgbClr val="424143"/>
                        </a:solidFill>
                        <a:latin typeface="Tahoma" panose="020B0604030504040204"/>
                      </a:endParaRPr>
                    </a:p>
                  </a:txBody>
                  <a:tcPr marL="0" marR="0" marT="0" marB="0" anchor="b">
                    <a:solidFill>
                      <a:srgbClr val="D1D5D6"/>
                    </a:solidFill>
                  </a:tcPr>
                </a:tc>
              </a:tr>
              <a:tr h="134112">
                <a:tc>
                  <a:txBody>
                    <a:bodyPr>
                      <a:spAutoFit/>
                    </a:bodyPr>
                    <a:p>
                      <a:pPr indent="0"/>
                      <a:r>
                        <a:rPr lang="en-US" sz="550">
                          <a:solidFill>
                            <a:srgbClr val="424143"/>
                          </a:solidFill>
                          <a:latin typeface="Tahoma" panose="020B0604030504040204"/>
                        </a:rPr>
                        <a:t>Memory card input/output</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137160">
                <a:tc>
                  <a:txBody>
                    <a:bodyPr>
                      <a:spAutoFit/>
                    </a:bodyPr>
                    <a:p>
                      <a:pPr indent="0"/>
                      <a:r>
                        <a:rPr lang="en-US" sz="550">
                          <a:solidFill>
                            <a:srgbClr val="424143"/>
                          </a:solidFill>
                          <a:latin typeface="Tahoma" panose="020B0604030504040204"/>
                        </a:rPr>
                        <a:t>Program memory capacity</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1280m (512 Kbyte)</a:t>
                      </a:r>
                      <a:endParaRPr lang="en-US" sz="550">
                        <a:solidFill>
                          <a:srgbClr val="424143"/>
                        </a:solidFill>
                        <a:latin typeface="Tahoma" panose="020B0604030504040204"/>
                      </a:endParaRPr>
                    </a:p>
                  </a:txBody>
                  <a:tcPr marL="0" marR="0" marT="0" marB="0" anchor="b">
                    <a:solidFill>
                      <a:srgbClr val="D1D5D6"/>
                    </a:solidFill>
                  </a:tcPr>
                </a:tc>
              </a:tr>
              <a:tr h="134112">
                <a:tc>
                  <a:txBody>
                    <a:bodyPr>
                      <a:spAutoFit/>
                    </a:bodyPr>
                    <a:p>
                      <a:pPr indent="0"/>
                      <a:r>
                        <a:rPr lang="en-US" sz="550">
                          <a:solidFill>
                            <a:srgbClr val="424143"/>
                          </a:solidFill>
                          <a:latin typeface="Tahoma" panose="020B0604030504040204"/>
                        </a:rPr>
                        <a:t>Number of program logins</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400</a:t>
                      </a:r>
                      <a:endParaRPr lang="en-US" sz="550">
                        <a:solidFill>
                          <a:srgbClr val="424143"/>
                        </a:solidFill>
                        <a:latin typeface="Tahoma" panose="020B0604030504040204"/>
                      </a:endParaRPr>
                    </a:p>
                  </a:txBody>
                  <a:tcPr marL="0" marR="0" marT="0" marB="0" anchor="b">
                    <a:solidFill>
                      <a:srgbClr val="D1D5D6"/>
                    </a:solidFill>
                  </a:tcPr>
                </a:tc>
              </a:tr>
              <a:tr h="134112">
                <a:tc>
                  <a:txBody>
                    <a:bodyPr>
                      <a:spAutoFit/>
                    </a:bodyPr>
                    <a:p>
                      <a:pPr indent="0"/>
                      <a:r>
                        <a:rPr lang="en-US" sz="550">
                          <a:solidFill>
                            <a:srgbClr val="424143"/>
                          </a:solidFill>
                          <a:latin typeface="Tahoma" panose="020B0604030504040204"/>
                        </a:rPr>
                        <a:t>Memory lock</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137160">
                <a:tc>
                  <a:txBody>
                    <a:bodyPr>
                      <a:spAutoFit/>
                    </a:bodyPr>
                    <a:p>
                      <a:pPr indent="0"/>
                      <a:r>
                        <a:rPr lang="en-US" sz="550">
                          <a:solidFill>
                            <a:srgbClr val="424143"/>
                          </a:solidFill>
                          <a:latin typeface="Tahoma" panose="020B0604030504040204"/>
                        </a:rPr>
                        <a:t>Background editing</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134112">
                <a:tc>
                  <a:txBody>
                    <a:bodyPr>
                      <a:spAutoFit/>
                    </a:bodyPr>
                    <a:p>
                      <a:pPr indent="0"/>
                      <a:r>
                        <a:rPr lang="en-US" sz="550">
                          <a:solidFill>
                            <a:srgbClr val="424143"/>
                          </a:solidFill>
                          <a:latin typeface="Tahoma" panose="020B0604030504040204"/>
                        </a:rPr>
                        <a:t>Extended editing</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Nc program copy, move, change</a:t>
                      </a:r>
                      <a:endParaRPr lang="en-US" sz="550">
                        <a:solidFill>
                          <a:srgbClr val="424143"/>
                        </a:solidFill>
                        <a:latin typeface="Tahoma" panose="020B0604030504040204"/>
                      </a:endParaRPr>
                    </a:p>
                  </a:txBody>
                  <a:tcPr marL="0" marR="0" marT="0" marB="0" anchor="b">
                    <a:solidFill>
                      <a:srgbClr val="D1D5D6"/>
                    </a:solidFill>
                  </a:tcPr>
                </a:tc>
              </a:tr>
              <a:tr h="134112">
                <a:tc gridSpan="2">
                  <a:txBody>
                    <a:bodyPr>
                      <a:spAutoFit/>
                    </a:bodyPr>
                    <a:p>
                      <a:pPr indent="0"/>
                      <a:r>
                        <a:rPr lang="en-US" sz="750">
                          <a:solidFill>
                            <a:srgbClr val="424143"/>
                          </a:solidFill>
                          <a:latin typeface="Tahoma" panose="020B0604030504040204"/>
                        </a:rPr>
                        <a:t>Setting/displaying diagnostic functions</a:t>
                      </a:r>
                      <a:endParaRPr lang="en-US" sz="750">
                        <a:solidFill>
                          <a:srgbClr val="424143"/>
                        </a:solidFill>
                        <a:latin typeface="Tahoma" panose="020B0604030504040204"/>
                      </a:endParaRPr>
                    </a:p>
                  </a:txBody>
                  <a:tcPr marL="0" marR="0" marT="0" marB="0" anchor="b"/>
                </a:tc>
                <a:tc hMerge="1">
                  <a:tcPr marL="0" marR="0" marT="0" marB="0"/>
                </a:tc>
              </a:tr>
              <a:tr h="137160">
                <a:tc>
                  <a:txBody>
                    <a:bodyPr>
                      <a:spAutoFit/>
                    </a:bodyPr>
                    <a:p>
                      <a:pPr indent="0"/>
                      <a:r>
                        <a:rPr lang="en-US" sz="550">
                          <a:solidFill>
                            <a:srgbClr val="424143"/>
                          </a:solidFill>
                          <a:latin typeface="Tahoma" panose="020B0604030504040204"/>
                        </a:rPr>
                        <a:t>Self-diagnosis fu nctio n</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134112">
                <a:tc>
                  <a:txBody>
                    <a:bodyPr>
                      <a:spAutoFit/>
                    </a:bodyPr>
                    <a:p>
                      <a:pPr indent="0"/>
                      <a:r>
                        <a:rPr lang="en-US" sz="550">
                          <a:solidFill>
                            <a:srgbClr val="424143"/>
                          </a:solidFill>
                          <a:latin typeface="Tahoma" panose="020B0604030504040204"/>
                        </a:rPr>
                        <a:t>Alarm log display</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134112">
                <a:tc>
                  <a:txBody>
                    <a:bodyPr>
                      <a:spAutoFit/>
                    </a:bodyPr>
                    <a:p>
                      <a:pPr indent="0"/>
                      <a:r>
                        <a:rPr lang="en-US" sz="550">
                          <a:solidFill>
                            <a:srgbClr val="424143"/>
                          </a:solidFill>
                          <a:latin typeface="Tahoma" panose="020B0604030504040204"/>
                        </a:rPr>
                        <a:t>Help function</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Alarm </a:t>
                      </a:r>
                      <a:r>
                        <a:rPr lang="zh-TW" sz="550">
                          <a:solidFill>
                            <a:srgbClr val="424143"/>
                          </a:solidFill>
                          <a:latin typeface="Tahoma" panose="020B0604030504040204"/>
                          <a:ea typeface="Tahoma" panose="020B0604030504040204"/>
                        </a:rPr>
                        <a:t>&amp; </a:t>
                      </a:r>
                      <a:r>
                        <a:rPr lang="en-US" sz="550">
                          <a:solidFill>
                            <a:srgbClr val="424143"/>
                          </a:solidFill>
                          <a:latin typeface="Tahoma" panose="020B0604030504040204"/>
                        </a:rPr>
                        <a:t>Running information</a:t>
                      </a:r>
                      <a:endParaRPr lang="en-US" sz="550">
                        <a:solidFill>
                          <a:srgbClr val="424143"/>
                        </a:solidFill>
                        <a:latin typeface="Tahoma" panose="020B0604030504040204"/>
                      </a:endParaRPr>
                    </a:p>
                  </a:txBody>
                  <a:tcPr marL="0" marR="0" marT="0" marB="0" anchor="b">
                    <a:solidFill>
                      <a:srgbClr val="D1D5D6"/>
                    </a:solidFill>
                  </a:tcPr>
                </a:tc>
              </a:tr>
              <a:tr h="137160">
                <a:tc>
                  <a:txBody>
                    <a:bodyPr>
                      <a:spAutoFit/>
                    </a:bodyPr>
                    <a:p>
                      <a:pPr indent="0"/>
                      <a:r>
                        <a:rPr lang="en-US" sz="550">
                          <a:solidFill>
                            <a:srgbClr val="424143"/>
                          </a:solidFill>
                          <a:latin typeface="Tahoma" panose="020B0604030504040204"/>
                        </a:rPr>
                        <a:t>Run time/count display</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134112">
                <a:tc>
                  <a:txBody>
                    <a:bodyPr>
                      <a:spAutoFit/>
                    </a:bodyPr>
                    <a:p>
                      <a:pPr indent="0"/>
                      <a:r>
                        <a:rPr lang="en-US" sz="550">
                          <a:solidFill>
                            <a:srgbClr val="424143"/>
                          </a:solidFill>
                          <a:latin typeface="Tahoma" panose="020B0604030504040204"/>
                        </a:rPr>
                        <a:t>Actual cutting speed display</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134112">
                <a:tc>
                  <a:txBody>
                    <a:bodyPr>
                      <a:spAutoFit/>
                    </a:bodyPr>
                    <a:p>
                      <a:pPr indent="0"/>
                      <a:r>
                        <a:rPr lang="en-US" sz="550">
                          <a:solidFill>
                            <a:srgbClr val="424143"/>
                          </a:solidFill>
                          <a:latin typeface="Tahoma" panose="020B0604030504040204"/>
                        </a:rPr>
                        <a:t>Spindle/sub-spindle setting screen</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137160">
                <a:tc>
                  <a:txBody>
                    <a:bodyPr>
                      <a:spAutoFit/>
                    </a:bodyPr>
                    <a:p>
                      <a:pPr indent="0"/>
                      <a:r>
                        <a:rPr lang="en-US" sz="550">
                          <a:solidFill>
                            <a:srgbClr val="424143"/>
                          </a:solidFill>
                          <a:latin typeface="Tahoma" panose="020B0604030504040204"/>
                        </a:rPr>
                        <a:t>Support multi-languauge</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134112">
                <a:tc>
                  <a:txBody>
                    <a:bodyPr>
                      <a:spAutoFit/>
                    </a:bodyPr>
                    <a:p>
                      <a:pPr indent="0"/>
                      <a:r>
                        <a:rPr lang="en-US" sz="550">
                          <a:solidFill>
                            <a:srgbClr val="424143"/>
                          </a:solidFill>
                          <a:latin typeface="Tahoma" panose="020B0604030504040204"/>
                        </a:rPr>
                        <a:t>Screen disappears</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Screenprotector</a:t>
                      </a:r>
                      <a:endParaRPr lang="en-US" sz="550">
                        <a:solidFill>
                          <a:srgbClr val="424143"/>
                        </a:solidFill>
                        <a:latin typeface="Tahoma" panose="020B0604030504040204"/>
                      </a:endParaRPr>
                    </a:p>
                  </a:txBody>
                  <a:tcPr marL="0" marR="0" marT="0" marB="0" anchor="b">
                    <a:solidFill>
                      <a:srgbClr val="D1D5D6"/>
                    </a:solidFill>
                  </a:tcPr>
                </a:tc>
              </a:tr>
              <a:tr h="134112">
                <a:tc>
                  <a:txBody>
                    <a:bodyPr>
                      <a:spAutoFit/>
                    </a:bodyPr>
                    <a:p>
                      <a:endParaRPr sz="700"/>
                    </a:p>
                  </a:txBody>
                  <a:tcPr marL="0" marR="0" marT="0" marB="0">
                    <a:solidFill>
                      <a:srgbClr val="D1D5D6"/>
                    </a:solidFill>
                  </a:tcPr>
                </a:tc>
                <a:tc>
                  <a:txBody>
                    <a:bodyPr>
                      <a:spAutoFit/>
                    </a:bodyPr>
                    <a:p>
                      <a:endParaRPr sz="700"/>
                    </a:p>
                  </a:txBody>
                  <a:tcPr marL="0" marR="0" marT="0" marB="0">
                    <a:solidFill>
                      <a:srgbClr val="D1D5D6"/>
                    </a:solidFill>
                  </a:tcPr>
                </a:tc>
              </a:tr>
              <a:tr h="137160">
                <a:tc>
                  <a:txBody>
                    <a:bodyPr>
                      <a:spAutoFit/>
                    </a:bodyPr>
                    <a:p>
                      <a:pPr indent="0"/>
                      <a:r>
                        <a:rPr lang="en-US" sz="750">
                          <a:solidFill>
                            <a:srgbClr val="424143"/>
                          </a:solidFill>
                          <a:latin typeface="Tahoma" panose="020B0604030504040204"/>
                        </a:rPr>
                        <a:t>Select specifications</a:t>
                      </a:r>
                      <a:endParaRPr lang="en-US" sz="750">
                        <a:solidFill>
                          <a:srgbClr val="424143"/>
                        </a:solidFill>
                        <a:latin typeface="Tahoma" panose="020B0604030504040204"/>
                      </a:endParaRPr>
                    </a:p>
                  </a:txBody>
                  <a:tcPr marL="0" marR="0" marT="0" marB="0" anchor="b"/>
                </a:tc>
                <a:tc>
                  <a:txBody>
                    <a:bodyPr>
                      <a:spAutoFit/>
                    </a:bodyPr>
                    <a:p>
                      <a:endParaRPr sz="700"/>
                    </a:p>
                  </a:txBody>
                  <a:tcPr marL="0" marR="0" marT="0" marB="0"/>
                </a:tc>
              </a:tr>
              <a:tr h="134112">
                <a:tc>
                  <a:txBody>
                    <a:bodyPr>
                      <a:spAutoFit/>
                    </a:bodyPr>
                    <a:p>
                      <a:pPr indent="0"/>
                      <a:r>
                        <a:rPr lang="en-US" sz="550">
                          <a:solidFill>
                            <a:srgbClr val="424143"/>
                          </a:solidFill>
                          <a:latin typeface="Tahoma" panose="020B0604030504040204"/>
                        </a:rPr>
                        <a:t>Additional 1 axis</a:t>
                      </a:r>
                      <a:endParaRPr lang="en-US" sz="550">
                        <a:solidFill>
                          <a:srgbClr val="424143"/>
                        </a:solidFill>
                        <a:latin typeface="Tahoma" panose="020B0604030504040204"/>
                      </a:endParaRPr>
                    </a:p>
                  </a:txBody>
                  <a:tcPr marL="0" marR="0" marT="0" marB="0">
                    <a:solidFill>
                      <a:srgbClr val="D1D5D6"/>
                    </a:solidFill>
                  </a:tcPr>
                </a:tc>
                <a:tc>
                  <a:txBody>
                    <a:bodyPr>
                      <a:spAutoFit/>
                    </a:bodyPr>
                    <a:p>
                      <a:endParaRPr sz="700"/>
                    </a:p>
                  </a:txBody>
                  <a:tcPr marL="0" marR="0" marT="0" marB="0">
                    <a:solidFill>
                      <a:srgbClr val="D1D5D6"/>
                    </a:solidFill>
                  </a:tcPr>
                </a:tc>
              </a:tr>
              <a:tr h="134112">
                <a:tc>
                  <a:txBody>
                    <a:bodyPr>
                      <a:spAutoFit/>
                    </a:bodyPr>
                    <a:p>
                      <a:pPr indent="0"/>
                      <a:r>
                        <a:rPr lang="en-US" sz="550">
                          <a:solidFill>
                            <a:srgbClr val="424143"/>
                          </a:solidFill>
                          <a:latin typeface="Tahoma" panose="020B0604030504040204"/>
                        </a:rPr>
                        <a:t>Two-way pitch error compensation</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r h="137160">
                <a:tc>
                  <a:txBody>
                    <a:bodyPr>
                      <a:spAutoFit/>
                    </a:bodyPr>
                    <a:p>
                      <a:pPr indent="0"/>
                      <a:r>
                        <a:rPr lang="en-US" sz="550">
                          <a:solidFill>
                            <a:srgbClr val="424143"/>
                          </a:solidFill>
                          <a:latin typeface="Tahoma" panose="020B0604030504040204"/>
                        </a:rPr>
                        <a:t>Manual</a:t>
                      </a:r>
                      <a:endParaRPr lang="en-US" sz="550">
                        <a:solidFill>
                          <a:srgbClr val="424143"/>
                        </a:solidFill>
                        <a:latin typeface="Tahoma" panose="020B0604030504040204"/>
                      </a:endParaRPr>
                    </a:p>
                  </a:txBody>
                  <a:tcPr marL="0" marR="0" marT="0" marB="0" anchor="ctr">
                    <a:solidFill>
                      <a:srgbClr val="D1D5D6"/>
                    </a:solidFill>
                  </a:tcPr>
                </a:tc>
                <a:tc>
                  <a:txBody>
                    <a:bodyPr>
                      <a:spAutoFit/>
                    </a:bodyPr>
                    <a:p>
                      <a:endParaRPr sz="700"/>
                    </a:p>
                  </a:txBody>
                  <a:tcPr marL="0" marR="0" marT="0" marB="0">
                    <a:solidFill>
                      <a:srgbClr val="D1D5D6"/>
                    </a:solidFill>
                  </a:tcPr>
                </a:tc>
              </a:tr>
              <a:tr h="134112">
                <a:tc>
                  <a:txBody>
                    <a:bodyPr>
                      <a:spAutoFit/>
                    </a:bodyPr>
                    <a:p>
                      <a:pPr indent="0"/>
                      <a:r>
                        <a:rPr lang="en-US" sz="550">
                          <a:solidFill>
                            <a:srgbClr val="424143"/>
                          </a:solidFill>
                          <a:latin typeface="Tahoma" panose="020B0604030504040204"/>
                        </a:rPr>
                        <a:t>Dynamic image display</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With 10.4* color LCD</a:t>
                      </a:r>
                      <a:endParaRPr lang="en-US" sz="550">
                        <a:solidFill>
                          <a:srgbClr val="424143"/>
                        </a:solidFill>
                        <a:latin typeface="Tahoma" panose="020B0604030504040204"/>
                      </a:endParaRPr>
                    </a:p>
                  </a:txBody>
                  <a:tcPr marL="0" marR="0" marT="0" marB="0" anchor="b">
                    <a:solidFill>
                      <a:srgbClr val="D1D5D6"/>
                    </a:solidFill>
                  </a:tcPr>
                </a:tc>
              </a:tr>
              <a:tr h="134112">
                <a:tc>
                  <a:txBody>
                    <a:bodyPr>
                      <a:spAutoFit/>
                    </a:bodyPr>
                    <a:p>
                      <a:pPr indent="0"/>
                      <a:r>
                        <a:rPr lang="en-US" sz="550">
                          <a:solidFill>
                            <a:srgbClr val="424143"/>
                          </a:solidFill>
                          <a:latin typeface="Tahoma" panose="020B0604030504040204"/>
                        </a:rPr>
                        <a:t>AI Contour Control (AICC)</a:t>
                      </a:r>
                      <a:endParaRPr lang="en-US" sz="550">
                        <a:solidFill>
                          <a:srgbClr val="424143"/>
                        </a:solidFill>
                        <a:latin typeface="Tahoma" panose="020B0604030504040204"/>
                      </a:endParaRPr>
                    </a:p>
                  </a:txBody>
                  <a:tcPr marL="0" marR="0" marT="0" marB="0" anchor="b">
                    <a:solidFill>
                      <a:srgbClr val="D1D5D6"/>
                    </a:solidFill>
                  </a:tcPr>
                </a:tc>
                <a:tc>
                  <a:txBody>
                    <a:bodyPr>
                      <a:spAutoFit/>
                    </a:bodyPr>
                    <a:p>
                      <a:pPr indent="0"/>
                      <a:r>
                        <a:rPr lang="en-US" sz="550">
                          <a:solidFill>
                            <a:srgbClr val="424143"/>
                          </a:solidFill>
                          <a:latin typeface="Tahoma" panose="020B0604030504040204"/>
                        </a:rPr>
                        <a:t>9 ea(Application can be limited)</a:t>
                      </a:r>
                      <a:endParaRPr lang="en-US" sz="550">
                        <a:solidFill>
                          <a:srgbClr val="424143"/>
                        </a:solidFill>
                        <a:latin typeface="Tahoma" panose="020B0604030504040204"/>
                      </a:endParaRPr>
                    </a:p>
                  </a:txBody>
                  <a:tcPr marL="0" marR="0" marT="0" marB="0" anchor="b">
                    <a:solidFill>
                      <a:srgbClr val="D1D5D6"/>
                    </a:solidFill>
                  </a:tcPr>
                </a:tc>
              </a:tr>
              <a:tr h="137160">
                <a:tc>
                  <a:txBody>
                    <a:bodyPr>
                      <a:spAutoFit/>
                    </a:bodyPr>
                    <a:p>
                      <a:pPr indent="0"/>
                      <a:r>
                        <a:rPr lang="en-US" sz="550">
                          <a:solidFill>
                            <a:srgbClr val="424143"/>
                          </a:solidFill>
                          <a:latin typeface="Tahoma" panose="020B0604030504040204"/>
                        </a:rPr>
                        <a:t>Data server</a:t>
                      </a:r>
                      <a:endParaRPr lang="en-US" sz="550">
                        <a:solidFill>
                          <a:srgbClr val="424143"/>
                        </a:solidFill>
                        <a:latin typeface="Tahoma" panose="020B0604030504040204"/>
                      </a:endParaRPr>
                    </a:p>
                  </a:txBody>
                  <a:tcPr marL="0" marR="0" marT="0" marB="0" anchor="ctr">
                    <a:solidFill>
                      <a:srgbClr val="D1D5D6"/>
                    </a:solidFill>
                  </a:tcPr>
                </a:tc>
                <a:tc>
                  <a:txBody>
                    <a:bodyPr>
                      <a:spAutoFit/>
                    </a:bodyPr>
                    <a:p>
                      <a:endParaRPr sz="700"/>
                    </a:p>
                  </a:txBody>
                  <a:tcPr marL="0" marR="0" marT="0" marB="0">
                    <a:solidFill>
                      <a:srgbClr val="D1D5D6"/>
                    </a:solidFill>
                  </a:tcPr>
                </a:tc>
              </a:tr>
              <a:tr h="134112">
                <a:tc>
                  <a:txBody>
                    <a:bodyPr>
                      <a:spAutoFit/>
                    </a:bodyPr>
                    <a:p>
                      <a:pPr indent="0"/>
                      <a:r>
                        <a:rPr lang="en-US" sz="550">
                          <a:solidFill>
                            <a:srgbClr val="424143"/>
                          </a:solidFill>
                          <a:latin typeface="Tahoma" panose="020B0604030504040204"/>
                        </a:rPr>
                        <a:t>Fast Ethernet</a:t>
                      </a:r>
                      <a:endParaRPr lang="en-US" sz="550">
                        <a:solidFill>
                          <a:srgbClr val="424143"/>
                        </a:solidFill>
                        <a:latin typeface="Tahoma" panose="020B0604030504040204"/>
                      </a:endParaRPr>
                    </a:p>
                  </a:txBody>
                  <a:tcPr marL="0" marR="0" marT="0" marB="0">
                    <a:solidFill>
                      <a:srgbClr val="D1D5D6"/>
                    </a:solidFill>
                  </a:tcPr>
                </a:tc>
                <a:tc>
                  <a:txBody>
                    <a:bodyPr>
                      <a:spAutoFit/>
                    </a:bodyPr>
                    <a:p>
                      <a:endParaRPr sz="700"/>
                    </a:p>
                  </a:txBody>
                  <a:tcPr marL="0" marR="0" marT="0" marB="0">
                    <a:solidFill>
                      <a:srgbClr val="D1D5D6"/>
                    </a:solidFill>
                  </a:tcPr>
                </a:tc>
              </a:tr>
              <a:tr h="143256">
                <a:tc>
                  <a:txBody>
                    <a:bodyPr>
                      <a:spAutoFit/>
                    </a:bodyPr>
                    <a:p>
                      <a:pPr indent="0"/>
                      <a:r>
                        <a:rPr lang="en-US" sz="550">
                          <a:solidFill>
                            <a:srgbClr val="424143"/>
                          </a:solidFill>
                          <a:latin typeface="Tahoma" panose="020B0604030504040204"/>
                        </a:rPr>
                        <a:t>DNC operation</a:t>
                      </a:r>
                      <a:endParaRPr lang="en-US" sz="550">
                        <a:solidFill>
                          <a:srgbClr val="424143"/>
                        </a:solidFill>
                        <a:latin typeface="Tahoma" panose="020B0604030504040204"/>
                      </a:endParaRPr>
                    </a:p>
                  </a:txBody>
                  <a:tcPr marL="0" marR="0" marT="0" marB="0" anchor="b">
                    <a:solidFill>
                      <a:srgbClr val="D1D5D6"/>
                    </a:solidFill>
                  </a:tcPr>
                </a:tc>
                <a:tc>
                  <a:txBody>
                    <a:bodyPr>
                      <a:spAutoFit/>
                    </a:bodyPr>
                    <a:p>
                      <a:endParaRPr sz="700"/>
                    </a:p>
                  </a:txBody>
                  <a:tcPr marL="0" marR="0" marT="0" marB="0">
                    <a:solidFill>
                      <a:srgbClr val="D1D5D6"/>
                    </a:solidFill>
                  </a:tcPr>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663440" y="3258312"/>
            <a:ext cx="859536" cy="911352"/>
          </a:xfrm>
          <a:prstGeom prst="rect">
            <a:avLst/>
          </a:prstGeom>
        </p:spPr>
      </p:pic>
      <p:pic>
        <p:nvPicPr>
          <p:cNvPr id="3" name="图片 2"/>
          <p:cNvPicPr>
            <a:picLocks noChangeAspect="1"/>
          </p:cNvPicPr>
          <p:nvPr/>
        </p:nvPicPr>
        <p:blipFill>
          <a:blip r:embed="rId2"/>
          <a:stretch>
            <a:fillRect/>
          </a:stretch>
        </p:blipFill>
        <p:spPr>
          <a:xfrm>
            <a:off x="2660904" y="5181600"/>
            <a:ext cx="3520440" cy="1591056"/>
          </a:xfrm>
          <a:prstGeom prst="rect">
            <a:avLst/>
          </a:prstGeom>
        </p:spPr>
      </p:pic>
      <p:pic>
        <p:nvPicPr>
          <p:cNvPr id="4" name="图片 3"/>
          <p:cNvPicPr>
            <a:picLocks noChangeAspect="1"/>
          </p:cNvPicPr>
          <p:nvPr/>
        </p:nvPicPr>
        <p:blipFill>
          <a:blip r:embed="rId3"/>
          <a:stretch>
            <a:fillRect/>
          </a:stretch>
        </p:blipFill>
        <p:spPr>
          <a:xfrm>
            <a:off x="2874264" y="4379976"/>
            <a:ext cx="637032" cy="725424"/>
          </a:xfrm>
          <a:prstGeom prst="rect">
            <a:avLst/>
          </a:prstGeom>
        </p:spPr>
      </p:pic>
      <p:pic>
        <p:nvPicPr>
          <p:cNvPr id="5" name="图片 4"/>
          <p:cNvPicPr>
            <a:picLocks noChangeAspect="1"/>
          </p:cNvPicPr>
          <p:nvPr/>
        </p:nvPicPr>
        <p:blipFill>
          <a:blip r:embed="rId4"/>
          <a:stretch>
            <a:fillRect/>
          </a:stretch>
        </p:blipFill>
        <p:spPr>
          <a:xfrm>
            <a:off x="3770376" y="4279392"/>
            <a:ext cx="630936" cy="783336"/>
          </a:xfrm>
          <a:prstGeom prst="rect">
            <a:avLst/>
          </a:prstGeom>
        </p:spPr>
      </p:pic>
      <p:pic>
        <p:nvPicPr>
          <p:cNvPr id="6" name="图片 5"/>
          <p:cNvPicPr>
            <a:picLocks noChangeAspect="1"/>
          </p:cNvPicPr>
          <p:nvPr/>
        </p:nvPicPr>
        <p:blipFill>
          <a:blip r:embed="rId5"/>
          <a:stretch>
            <a:fillRect/>
          </a:stretch>
        </p:blipFill>
        <p:spPr>
          <a:xfrm>
            <a:off x="8900160" y="6687312"/>
            <a:ext cx="1990344" cy="1682496"/>
          </a:xfrm>
          <a:prstGeom prst="rect">
            <a:avLst/>
          </a:prstGeom>
        </p:spPr>
      </p:pic>
      <p:pic>
        <p:nvPicPr>
          <p:cNvPr id="7" name="图片 6"/>
          <p:cNvPicPr>
            <a:picLocks noChangeAspect="1"/>
          </p:cNvPicPr>
          <p:nvPr/>
        </p:nvPicPr>
        <p:blipFill>
          <a:blip r:embed="rId6"/>
          <a:stretch>
            <a:fillRect/>
          </a:stretch>
        </p:blipFill>
        <p:spPr>
          <a:xfrm>
            <a:off x="12003024" y="6669024"/>
            <a:ext cx="1810512" cy="1773936"/>
          </a:xfrm>
          <a:prstGeom prst="rect">
            <a:avLst/>
          </a:prstGeom>
        </p:spPr>
      </p:pic>
      <p:sp>
        <p:nvSpPr>
          <p:cNvPr id="8" name="矩形 7"/>
          <p:cNvSpPr/>
          <p:nvPr/>
        </p:nvSpPr>
        <p:spPr>
          <a:xfrm>
            <a:off x="594360" y="219456"/>
            <a:ext cx="5690616" cy="289560"/>
          </a:xfrm>
          <a:prstGeom prst="rect">
            <a:avLst/>
          </a:prstGeom>
          <a:solidFill>
            <a:srgbClr val="FFFFFF"/>
          </a:solidFill>
        </p:spPr>
        <p:txBody>
          <a:bodyPr wrap="none" lIns="0" tIns="0" rIns="0" bIns="0">
            <a:noAutofit/>
          </a:bodyPr>
          <a:p>
            <a:pPr indent="0" algn="l"/>
            <a:r>
              <a:rPr lang="zh-TW" sz="1700" i="1">
                <a:solidFill>
                  <a:srgbClr val="EF4857"/>
                </a:solidFill>
                <a:latin typeface="Arial" panose="020B0604020202020204"/>
                <a:ea typeface="Arial" panose="020B0604020202020204"/>
              </a:rPr>
              <a:t>/ </a:t>
            </a:r>
            <a:r>
              <a:rPr lang="en-US" sz="1700" i="1">
                <a:solidFill>
                  <a:srgbClr val="EF4857"/>
                </a:solidFill>
                <a:latin typeface="Arial" panose="020B0604020202020204"/>
              </a:rPr>
              <a:t>Высокоскоростной сверлильно-фрезерный обрабатывающий центр серии T</a:t>
            </a:r>
            <a:endParaRPr lang="en-US" sz="1700" i="1">
              <a:solidFill>
                <a:srgbClr val="EF4857"/>
              </a:solidFill>
              <a:latin typeface="Arial" panose="020B0604020202020204"/>
            </a:endParaRPr>
          </a:p>
        </p:txBody>
      </p:sp>
      <p:sp>
        <p:nvSpPr>
          <p:cNvPr id="9" name="矩形 8"/>
          <p:cNvSpPr/>
          <p:nvPr/>
        </p:nvSpPr>
        <p:spPr>
          <a:xfrm>
            <a:off x="3084576" y="7190232"/>
            <a:ext cx="2645664" cy="643128"/>
          </a:xfrm>
          <a:prstGeom prst="rect">
            <a:avLst/>
          </a:prstGeom>
          <a:solidFill>
            <a:srgbClr val="FFFFFF"/>
          </a:solidFill>
        </p:spPr>
        <p:txBody>
          <a:bodyPr lIns="0" tIns="0" rIns="0" bIns="0">
            <a:noAutofit/>
          </a:bodyPr>
          <a:p>
            <a:pPr indent="0" algn="ctr">
              <a:spcAft>
                <a:spcPts val="210"/>
              </a:spcAft>
            </a:pPr>
            <a:r>
              <a:rPr lang="en-US" sz="1300" b="1">
                <a:solidFill>
                  <a:srgbClr val="757577"/>
                </a:solidFill>
                <a:latin typeface="Arial" panose="020B0604020202020204"/>
              </a:rPr>
              <a:t>T-5A</a:t>
            </a:r>
            <a:endParaRPr lang="en-US" sz="1300" b="1">
              <a:solidFill>
                <a:srgbClr val="757577"/>
              </a:solidFill>
              <a:latin typeface="Arial" panose="020B0604020202020204"/>
            </a:endParaRPr>
          </a:p>
          <a:p>
            <a:pPr indent="0"/>
            <a:r>
              <a:rPr lang="en-US" sz="1200">
                <a:solidFill>
                  <a:srgbClr val="7D7E82"/>
                </a:solidFill>
                <a:latin typeface="Arial" panose="020B0604020202020204"/>
              </a:rPr>
              <a:t>Высокоскоростной сверлильно-фрезерный центр</a:t>
            </a:r>
            <a:endParaRPr lang="en-US" sz="1200">
              <a:solidFill>
                <a:srgbClr val="7D7E82"/>
              </a:solidFill>
              <a:latin typeface="Arial" panose="020B0604020202020204"/>
            </a:endParaRPr>
          </a:p>
          <a:p>
            <a:pPr indent="0"/>
            <a:r>
              <a:rPr lang="en-US" sz="1200">
                <a:solidFill>
                  <a:srgbClr val="7D7E82"/>
                </a:solidFill>
                <a:latin typeface="Arial" panose="020B0604020202020204"/>
              </a:rPr>
              <a:t>Т-7 с таким же внешним видом</a:t>
            </a:r>
            <a:endParaRPr lang="en-US" sz="1200">
              <a:solidFill>
                <a:srgbClr val="7D7E82"/>
              </a:solidFill>
              <a:latin typeface="Arial" panose="020B0604020202020204"/>
            </a:endParaRPr>
          </a:p>
        </p:txBody>
      </p:sp>
      <p:sp>
        <p:nvSpPr>
          <p:cNvPr id="10" name="矩形 9"/>
          <p:cNvSpPr/>
          <p:nvPr/>
        </p:nvSpPr>
        <p:spPr>
          <a:xfrm>
            <a:off x="609600" y="9912096"/>
            <a:ext cx="707136" cy="198120"/>
          </a:xfrm>
          <a:prstGeom prst="rect">
            <a:avLst/>
          </a:prstGeom>
          <a:solidFill>
            <a:srgbClr val="FFFFFF"/>
          </a:solidFill>
        </p:spPr>
        <p:txBody>
          <a:bodyPr wrap="none" lIns="0" tIns="0" rIns="0" bIns="0">
            <a:noAutofit/>
          </a:bodyPr>
          <a:p>
            <a:pPr indent="0"/>
            <a:endParaRPr lang="en-US" sz="1300">
              <a:solidFill>
                <a:srgbClr val="231A16"/>
              </a:solidFill>
              <a:latin typeface="Arial" panose="020B0604020202020204"/>
            </a:endParaRPr>
          </a:p>
        </p:txBody>
      </p:sp>
      <p:sp>
        <p:nvSpPr>
          <p:cNvPr id="11" name="矩形 10"/>
          <p:cNvSpPr/>
          <p:nvPr/>
        </p:nvSpPr>
        <p:spPr>
          <a:xfrm>
            <a:off x="9552432" y="6467856"/>
            <a:ext cx="502920" cy="115824"/>
          </a:xfrm>
          <a:prstGeom prst="rect">
            <a:avLst/>
          </a:prstGeom>
          <a:solidFill>
            <a:srgbClr val="FFFFFF"/>
          </a:solidFill>
        </p:spPr>
        <p:txBody>
          <a:bodyPr wrap="none" lIns="0" tIns="0" rIns="0" bIns="0">
            <a:noAutofit/>
          </a:bodyPr>
          <a:p>
            <a:pPr indent="0"/>
            <a:r>
              <a:rPr lang="en-US" sz="750">
                <a:solidFill>
                  <a:srgbClr val="050001"/>
                </a:solidFill>
                <a:latin typeface="宋体" panose="02010600030101010101" pitchFamily="2" charset="-122"/>
              </a:rPr>
              <a:t>Output [KW]</a:t>
            </a:r>
            <a:endParaRPr lang="en-US" sz="750">
              <a:solidFill>
                <a:srgbClr val="050001"/>
              </a:solidFill>
              <a:latin typeface="宋体" panose="02010600030101010101" pitchFamily="2" charset="-122"/>
            </a:endParaRPr>
          </a:p>
        </p:txBody>
      </p:sp>
      <p:sp>
        <p:nvSpPr>
          <p:cNvPr id="12" name="矩形 11"/>
          <p:cNvSpPr/>
          <p:nvPr/>
        </p:nvSpPr>
        <p:spPr>
          <a:xfrm>
            <a:off x="8985504" y="8366760"/>
            <a:ext cx="1755648" cy="109728"/>
          </a:xfrm>
          <a:prstGeom prst="rect">
            <a:avLst/>
          </a:prstGeom>
          <a:solidFill>
            <a:srgbClr val="FFFFFF"/>
          </a:solidFill>
        </p:spPr>
        <p:txBody>
          <a:bodyPr wrap="none" lIns="0" tIns="0" rIns="0" bIns="0">
            <a:noAutofit/>
          </a:bodyPr>
          <a:p>
            <a:pPr indent="0"/>
            <a:r>
              <a:rPr lang="en-US" sz="750">
                <a:solidFill>
                  <a:srgbClr val="050001"/>
                </a:solidFill>
                <a:latin typeface="宋体" panose="02010600030101010101" pitchFamily="2" charset="-122"/>
              </a:rPr>
              <a:t>0       </a:t>
            </a:r>
            <a:r>
              <a:rPr lang="en-US" sz="600">
                <a:solidFill>
                  <a:srgbClr val="050001"/>
                </a:solidFill>
                <a:latin typeface="宋体" panose="02010600030101010101" pitchFamily="2" charset="-122"/>
              </a:rPr>
              <a:t>6000      12000      18000     24000</a:t>
            </a:r>
            <a:endParaRPr lang="en-US" sz="600">
              <a:solidFill>
                <a:srgbClr val="050001"/>
              </a:solidFill>
              <a:latin typeface="宋体" panose="02010600030101010101" pitchFamily="2" charset="-122"/>
            </a:endParaRPr>
          </a:p>
        </p:txBody>
      </p:sp>
      <p:sp>
        <p:nvSpPr>
          <p:cNvPr id="13" name="矩形 12"/>
          <p:cNvSpPr/>
          <p:nvPr/>
        </p:nvSpPr>
        <p:spPr>
          <a:xfrm>
            <a:off x="9418320" y="8525256"/>
            <a:ext cx="832104" cy="134112"/>
          </a:xfrm>
          <a:prstGeom prst="rect">
            <a:avLst/>
          </a:prstGeom>
          <a:solidFill>
            <a:srgbClr val="FFFFFF"/>
          </a:solidFill>
        </p:spPr>
        <p:txBody>
          <a:bodyPr wrap="none" lIns="0" tIns="0" rIns="0" bIns="0">
            <a:noAutofit/>
          </a:bodyPr>
          <a:p>
            <a:pPr indent="0" algn="r"/>
            <a:r>
              <a:rPr lang="en-US" sz="750">
                <a:solidFill>
                  <a:srgbClr val="050001"/>
                </a:solidFill>
                <a:latin typeface="宋体" panose="02010600030101010101" pitchFamily="2" charset="-122"/>
              </a:rPr>
              <a:t>Motor speed[min</a:t>
            </a:r>
            <a:r>
              <a:rPr lang="en-US" sz="750" baseline="30000">
                <a:solidFill>
                  <a:srgbClr val="050001"/>
                </a:solidFill>
                <a:latin typeface="宋体" panose="02010600030101010101" pitchFamily="2" charset="-122"/>
              </a:rPr>
              <a:t>-1</a:t>
            </a:r>
            <a:r>
              <a:rPr lang="en-US" sz="750">
                <a:solidFill>
                  <a:srgbClr val="050001"/>
                </a:solidFill>
                <a:latin typeface="宋体" panose="02010600030101010101" pitchFamily="2" charset="-122"/>
              </a:rPr>
              <a:t>]</a:t>
            </a:r>
            <a:endParaRPr lang="en-US" sz="750">
              <a:solidFill>
                <a:srgbClr val="050001"/>
              </a:solidFill>
              <a:latin typeface="宋体" panose="02010600030101010101" pitchFamily="2" charset="-122"/>
            </a:endParaRPr>
          </a:p>
        </p:txBody>
      </p:sp>
      <p:sp>
        <p:nvSpPr>
          <p:cNvPr id="14" name="矩形 13"/>
          <p:cNvSpPr/>
          <p:nvPr/>
        </p:nvSpPr>
        <p:spPr>
          <a:xfrm>
            <a:off x="12579096" y="6467856"/>
            <a:ext cx="551688" cy="106680"/>
          </a:xfrm>
          <a:prstGeom prst="rect">
            <a:avLst/>
          </a:prstGeom>
          <a:solidFill>
            <a:srgbClr val="FFFFFF"/>
          </a:solidFill>
        </p:spPr>
        <p:txBody>
          <a:bodyPr wrap="none" lIns="0" tIns="0" rIns="0" bIns="0">
            <a:noAutofit/>
          </a:bodyPr>
          <a:p>
            <a:pPr indent="0"/>
            <a:r>
              <a:rPr lang="en-US" sz="750">
                <a:solidFill>
                  <a:srgbClr val="050001"/>
                </a:solidFill>
                <a:latin typeface="宋体" panose="02010600030101010101" pitchFamily="2" charset="-122"/>
              </a:rPr>
              <a:t>Torque [N. m]</a:t>
            </a:r>
            <a:endParaRPr lang="en-US" sz="750">
              <a:solidFill>
                <a:srgbClr val="050001"/>
              </a:solidFill>
              <a:latin typeface="宋体" panose="02010600030101010101" pitchFamily="2" charset="-122"/>
            </a:endParaRPr>
          </a:p>
        </p:txBody>
      </p:sp>
      <p:sp>
        <p:nvSpPr>
          <p:cNvPr id="15" name="矩形 14"/>
          <p:cNvSpPr/>
          <p:nvPr/>
        </p:nvSpPr>
        <p:spPr>
          <a:xfrm>
            <a:off x="12609576" y="8485632"/>
            <a:ext cx="844296" cy="137160"/>
          </a:xfrm>
          <a:prstGeom prst="rect">
            <a:avLst/>
          </a:prstGeom>
          <a:solidFill>
            <a:srgbClr val="FFFFFF"/>
          </a:solidFill>
        </p:spPr>
        <p:txBody>
          <a:bodyPr wrap="none" lIns="0" tIns="0" rIns="0" bIns="0">
            <a:noAutofit/>
          </a:bodyPr>
          <a:p>
            <a:pPr indent="0"/>
            <a:r>
              <a:rPr lang="en-US" sz="750">
                <a:solidFill>
                  <a:srgbClr val="050001"/>
                </a:solidFill>
                <a:latin typeface="宋体" panose="02010600030101010101" pitchFamily="2" charset="-122"/>
              </a:rPr>
              <a:t>Motor speed [min</a:t>
            </a:r>
            <a:r>
              <a:rPr lang="en-US" sz="750" baseline="30000">
                <a:solidFill>
                  <a:srgbClr val="050001"/>
                </a:solidFill>
                <a:latin typeface="宋体" panose="02010600030101010101" pitchFamily="2" charset="-122"/>
              </a:rPr>
              <a:t>-1</a:t>
            </a:r>
            <a:r>
              <a:rPr lang="en-US" sz="750">
                <a:solidFill>
                  <a:srgbClr val="050001"/>
                </a:solidFill>
                <a:latin typeface="宋体" panose="02010600030101010101" pitchFamily="2" charset="-122"/>
              </a:rPr>
              <a:t>]</a:t>
            </a:r>
            <a:endParaRPr lang="en-US" sz="750">
              <a:solidFill>
                <a:srgbClr val="050001"/>
              </a:solidFill>
              <a:latin typeface="宋体" panose="02010600030101010101" pitchFamily="2" charset="-122"/>
            </a:endParaRPr>
          </a:p>
        </p:txBody>
      </p:sp>
      <p:sp>
        <p:nvSpPr>
          <p:cNvPr id="16" name="矩形 15"/>
          <p:cNvSpPr/>
          <p:nvPr/>
        </p:nvSpPr>
        <p:spPr>
          <a:xfrm>
            <a:off x="11804904" y="7431024"/>
            <a:ext cx="121920" cy="353568"/>
          </a:xfrm>
          <a:prstGeom prst="rect">
            <a:avLst/>
          </a:prstGeom>
          <a:solidFill>
            <a:srgbClr val="FFFFFF"/>
          </a:solidFill>
        </p:spPr>
        <p:txBody>
          <a:bodyPr lIns="0" tIns="0" rIns="0" bIns="0">
            <a:noAutofit/>
          </a:bodyPr>
          <a:p>
            <a:pPr indent="0" algn="just">
              <a:spcAft>
                <a:spcPts val="420"/>
              </a:spcAft>
            </a:pPr>
            <a:r>
              <a:rPr lang="en-US" sz="900">
                <a:latin typeface="Tahoma" panose="020B0604030504040204"/>
              </a:rPr>
              <a:t>A</a:t>
            </a:r>
            <a:endParaRPr lang="en-US" sz="900">
              <a:latin typeface="Tahoma" panose="020B0604030504040204"/>
            </a:endParaRPr>
          </a:p>
          <a:p>
            <a:pPr indent="0" algn="r"/>
            <a:r>
              <a:rPr lang="en-US" sz="900">
                <a:latin typeface="Tahoma" panose="020B0604030504040204"/>
              </a:rPr>
              <a:t>&lt;£</a:t>
            </a:r>
            <a:endParaRPr lang="en-US" sz="900">
              <a:latin typeface="Tahoma" panose="020B0604030504040204"/>
            </a:endParaRPr>
          </a:p>
        </p:txBody>
      </p:sp>
      <p:sp>
        <p:nvSpPr>
          <p:cNvPr id="18" name="矩形 17"/>
          <p:cNvSpPr/>
          <p:nvPr/>
        </p:nvSpPr>
        <p:spPr>
          <a:xfrm>
            <a:off x="8427720" y="2214245"/>
            <a:ext cx="1731264" cy="316992"/>
          </a:xfrm>
          <a:prstGeom prst="rect">
            <a:avLst/>
          </a:prstGeom>
          <a:solidFill>
            <a:srgbClr val="FFFFFF"/>
          </a:solidFill>
        </p:spPr>
        <p:txBody>
          <a:bodyPr wrap="none" lIns="0" tIns="0" rIns="0" bIns="0">
            <a:noAutofit/>
          </a:bodyPr>
          <a:p>
            <a:pPr indent="0" algn="l"/>
            <a:r>
              <a:rPr lang="en-US" sz="2900" b="1">
                <a:solidFill>
                  <a:srgbClr val="77787B"/>
                </a:solidFill>
                <a:latin typeface="Arial" panose="020B0604020202020204"/>
                <a:sym typeface="+mn-ea"/>
              </a:rPr>
              <a:t>Характеристики</a:t>
            </a:r>
            <a:endParaRPr lang="en-US" sz="2900" b="1">
              <a:solidFill>
                <a:srgbClr val="77787B"/>
              </a:solidFill>
              <a:latin typeface="Arial" panose="020B0604020202020204"/>
            </a:endParaRPr>
          </a:p>
        </p:txBody>
      </p:sp>
      <p:sp>
        <p:nvSpPr>
          <p:cNvPr id="19" name="矩形 18"/>
          <p:cNvSpPr/>
          <p:nvPr/>
        </p:nvSpPr>
        <p:spPr>
          <a:xfrm>
            <a:off x="8439912" y="2703576"/>
            <a:ext cx="502920" cy="112776"/>
          </a:xfrm>
          <a:prstGeom prst="rect">
            <a:avLst/>
          </a:prstGeom>
          <a:solidFill>
            <a:srgbClr val="FFFFFF"/>
          </a:solidFill>
        </p:spPr>
        <p:txBody>
          <a:bodyPr wrap="none" lIns="0" tIns="0" rIns="0" bIns="0">
            <a:noAutofit/>
          </a:bodyPr>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20" name="矩形 19"/>
          <p:cNvSpPr/>
          <p:nvPr/>
        </p:nvSpPr>
        <p:spPr>
          <a:xfrm>
            <a:off x="8436864" y="4169664"/>
            <a:ext cx="5212080" cy="448056"/>
          </a:xfrm>
          <a:prstGeom prst="rect">
            <a:avLst/>
          </a:prstGeom>
          <a:solidFill>
            <a:srgbClr val="FFFFFF"/>
          </a:solidFill>
        </p:spPr>
        <p:txBody>
          <a:bodyPr lIns="0" tIns="0" rIns="0" bIns="0">
            <a:noAutofit/>
          </a:bodyPr>
          <a:p>
            <a:pPr marL="231140" indent="-279400" algn="just">
              <a:lnSpc>
                <a:spcPct val="106000"/>
              </a:lnSpc>
            </a:pPr>
            <a:r>
              <a:rPr lang="en-US" sz="1000">
                <a:solidFill>
                  <a:srgbClr val="77787B"/>
                </a:solidFill>
                <a:latin typeface="Arial" panose="020B0604020202020204"/>
              </a:rPr>
              <a:t>■ Технология цельного формования, в корпусе используется технология цельного формования, которая обеспечивает более высокую стабильность обработки и продлевает срок службы станка.</a:t>
            </a:r>
            <a:endParaRPr lang="en-US" sz="1000">
              <a:solidFill>
                <a:srgbClr val="77787B"/>
              </a:solidFill>
              <a:latin typeface="Arial" panose="020B0604020202020204"/>
            </a:endParaRPr>
          </a:p>
        </p:txBody>
      </p:sp>
      <p:sp>
        <p:nvSpPr>
          <p:cNvPr id="21" name="矩形 20"/>
          <p:cNvSpPr/>
          <p:nvPr/>
        </p:nvSpPr>
        <p:spPr>
          <a:xfrm>
            <a:off x="8427720" y="3657600"/>
            <a:ext cx="5193792" cy="326136"/>
          </a:xfrm>
          <a:prstGeom prst="rect">
            <a:avLst/>
          </a:prstGeom>
          <a:solidFill>
            <a:srgbClr val="FFFFFF"/>
          </a:solidFill>
        </p:spPr>
        <p:txBody>
          <a:bodyPr lIns="0" tIns="0" rIns="0" bIns="0">
            <a:noAutofit/>
          </a:bodyPr>
          <a:p>
            <a:pPr marL="240665" indent="-279400" algn="just">
              <a:lnSpc>
                <a:spcPct val="107000"/>
              </a:lnSpc>
            </a:pPr>
            <a:r>
              <a:rPr lang="en-US" sz="1000">
                <a:solidFill>
                  <a:srgbClr val="77787B"/>
                </a:solidFill>
                <a:latin typeface="Arial" panose="020B0604020202020204"/>
              </a:rPr>
              <a:t>■Благодаря конструкции коробчатой ​​конструкции и внутренним ребрам жесткости в форме буквы W и звездочки жесткость корпуса машины значительно повышается.</a:t>
            </a:r>
            <a:endParaRPr lang="en-US" sz="1000">
              <a:solidFill>
                <a:srgbClr val="77787B"/>
              </a:solidFill>
              <a:latin typeface="Arial" panose="020B0604020202020204"/>
            </a:endParaRPr>
          </a:p>
        </p:txBody>
      </p:sp>
      <p:sp>
        <p:nvSpPr>
          <p:cNvPr id="22" name="矩形 21"/>
          <p:cNvSpPr/>
          <p:nvPr/>
        </p:nvSpPr>
        <p:spPr>
          <a:xfrm>
            <a:off x="8427720" y="3133344"/>
            <a:ext cx="5199888" cy="326136"/>
          </a:xfrm>
          <a:prstGeom prst="rect">
            <a:avLst/>
          </a:prstGeom>
          <a:solidFill>
            <a:srgbClr val="FFFFFF"/>
          </a:solidFill>
        </p:spPr>
        <p:txBody>
          <a:bodyPr lIns="0" tIns="0" rIns="0" bIns="0">
            <a:noAutofit/>
          </a:bodyPr>
          <a:p>
            <a:pPr marL="240665" indent="-279400" algn="just">
              <a:lnSpc>
                <a:spcPct val="107000"/>
              </a:lnSpc>
            </a:pPr>
            <a:r>
              <a:rPr lang="en-US" sz="1000">
                <a:solidFill>
                  <a:srgbClr val="77787B"/>
                </a:solidFill>
                <a:latin typeface="Arial" panose="020B0604020202020204"/>
              </a:rPr>
              <a:t>■ Высокоскоростная система смены инструмента с сервоприводом, время смены инструмента на инструмент составляет 1,4 с, что значительно повышает эффективность смены инструмента.</a:t>
            </a:r>
            <a:endParaRPr lang="en-US" sz="1000">
              <a:solidFill>
                <a:srgbClr val="77787B"/>
              </a:solidFill>
              <a:latin typeface="Arial" panose="020B0604020202020204"/>
            </a:endParaRPr>
          </a:p>
        </p:txBody>
      </p:sp>
      <p:sp>
        <p:nvSpPr>
          <p:cNvPr id="23" name="矩形 22"/>
          <p:cNvSpPr/>
          <p:nvPr/>
        </p:nvSpPr>
        <p:spPr>
          <a:xfrm>
            <a:off x="8427720" y="5425440"/>
            <a:ext cx="5364480" cy="414528"/>
          </a:xfrm>
          <a:prstGeom prst="rect">
            <a:avLst/>
          </a:prstGeom>
          <a:solidFill>
            <a:srgbClr val="FFFFFF"/>
          </a:solidFill>
        </p:spPr>
        <p:txBody>
          <a:bodyPr lIns="0" tIns="0" rIns="0" bIns="0">
            <a:noAutofit/>
          </a:bodyPr>
          <a:p>
            <a:pPr indent="0"/>
            <a:r>
              <a:rPr lang="en-US" sz="1900" b="1">
                <a:solidFill>
                  <a:srgbClr val="77787B"/>
                </a:solidFill>
                <a:latin typeface="Arial" panose="020B0604020202020204"/>
              </a:rPr>
              <a:t>ХАРАКТЕРИСТИКА ДВИГАТЕЛЯ ШПИНДЕЛЯ</a:t>
            </a:r>
            <a:endParaRPr lang="en-US" sz="1900" b="1">
              <a:solidFill>
                <a:srgbClr val="77787B"/>
              </a:solidFill>
              <a:latin typeface="Arial" panose="020B0604020202020204"/>
            </a:endParaRPr>
          </a:p>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24" name="矩形 23"/>
          <p:cNvSpPr/>
          <p:nvPr/>
        </p:nvSpPr>
        <p:spPr>
          <a:xfrm>
            <a:off x="8525256" y="7214616"/>
            <a:ext cx="79248" cy="466344"/>
          </a:xfrm>
          <a:prstGeom prst="rect">
            <a:avLst/>
          </a:prstGeom>
          <a:solidFill>
            <a:srgbClr val="FFFFFF"/>
          </a:solidFill>
        </p:spPr>
        <p:txBody>
          <a:bodyPr vert="wordArtVertRtl" wrap="none" lIns="0" tIns="0" rIns="0" bIns="0">
            <a:noAutofit/>
          </a:bodyPr>
          <a:p>
            <a:pPr indent="0"/>
            <a:endParaRPr lang="en-US" sz="2200">
              <a:latin typeface="MingLiU"/>
            </a:endParaRP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820225" y="3694054"/>
            <a:ext cx="270371" cy="270371"/>
          </a:xfrm>
          <a:prstGeom prst="rect">
            <a:avLst/>
          </a:prstGeom>
        </p:spPr>
      </p:pic>
      <p:pic>
        <p:nvPicPr>
          <p:cNvPr id="3" name="图片 2"/>
          <p:cNvPicPr>
            <a:picLocks noChangeAspect="1"/>
          </p:cNvPicPr>
          <p:nvPr/>
        </p:nvPicPr>
        <p:blipFill>
          <a:blip r:embed="rId2"/>
          <a:stretch>
            <a:fillRect/>
          </a:stretch>
        </p:blipFill>
        <p:spPr>
          <a:xfrm>
            <a:off x="771619" y="4693514"/>
            <a:ext cx="2020186" cy="1254642"/>
          </a:xfrm>
          <a:prstGeom prst="rect">
            <a:avLst/>
          </a:prstGeom>
        </p:spPr>
      </p:pic>
      <p:pic>
        <p:nvPicPr>
          <p:cNvPr id="4" name="图片 3"/>
          <p:cNvPicPr>
            <a:picLocks noChangeAspect="1"/>
          </p:cNvPicPr>
          <p:nvPr/>
        </p:nvPicPr>
        <p:blipFill>
          <a:blip r:embed="rId3"/>
          <a:stretch>
            <a:fillRect/>
          </a:stretch>
        </p:blipFill>
        <p:spPr>
          <a:xfrm>
            <a:off x="835415" y="6880784"/>
            <a:ext cx="2014110" cy="1281982"/>
          </a:xfrm>
          <a:prstGeom prst="rect">
            <a:avLst/>
          </a:prstGeom>
        </p:spPr>
      </p:pic>
      <p:pic>
        <p:nvPicPr>
          <p:cNvPr id="5" name="图片 4"/>
          <p:cNvPicPr>
            <a:picLocks noChangeAspect="1"/>
          </p:cNvPicPr>
          <p:nvPr/>
        </p:nvPicPr>
        <p:blipFill>
          <a:blip r:embed="rId4"/>
          <a:stretch>
            <a:fillRect/>
          </a:stretch>
        </p:blipFill>
        <p:spPr>
          <a:xfrm>
            <a:off x="5188688" y="713900"/>
            <a:ext cx="4927431" cy="7968343"/>
          </a:xfrm>
          <a:prstGeom prst="rect">
            <a:avLst/>
          </a:prstGeom>
        </p:spPr>
      </p:pic>
      <p:pic>
        <p:nvPicPr>
          <p:cNvPr id="6" name="图片 5"/>
          <p:cNvPicPr>
            <a:picLocks noChangeAspect="1"/>
          </p:cNvPicPr>
          <p:nvPr/>
        </p:nvPicPr>
        <p:blipFill>
          <a:blip r:embed="rId5"/>
          <a:stretch>
            <a:fillRect/>
          </a:stretch>
        </p:blipFill>
        <p:spPr>
          <a:xfrm>
            <a:off x="12634719" y="918283"/>
            <a:ext cx="2573079" cy="1418687"/>
          </a:xfrm>
          <a:prstGeom prst="rect">
            <a:avLst/>
          </a:prstGeom>
        </p:spPr>
      </p:pic>
      <p:pic>
        <p:nvPicPr>
          <p:cNvPr id="7" name="图片 6"/>
          <p:cNvPicPr>
            <a:picLocks noChangeAspect="1"/>
          </p:cNvPicPr>
          <p:nvPr/>
        </p:nvPicPr>
        <p:blipFill>
          <a:blip r:embed="rId6"/>
          <a:stretch>
            <a:fillRect/>
          </a:stretch>
        </p:blipFill>
        <p:spPr>
          <a:xfrm>
            <a:off x="12553165" y="3870111"/>
            <a:ext cx="2020186" cy="1233377"/>
          </a:xfrm>
          <a:prstGeom prst="rect">
            <a:avLst/>
          </a:prstGeom>
        </p:spPr>
      </p:pic>
      <p:pic>
        <p:nvPicPr>
          <p:cNvPr id="8" name="图片 7"/>
          <p:cNvPicPr>
            <a:picLocks noChangeAspect="1"/>
          </p:cNvPicPr>
          <p:nvPr/>
        </p:nvPicPr>
        <p:blipFill>
          <a:blip r:embed="rId7"/>
          <a:stretch>
            <a:fillRect/>
          </a:stretch>
        </p:blipFill>
        <p:spPr>
          <a:xfrm>
            <a:off x="12547089" y="6102812"/>
            <a:ext cx="2038413" cy="1242490"/>
          </a:xfrm>
          <a:prstGeom prst="rect">
            <a:avLst/>
          </a:prstGeom>
        </p:spPr>
      </p:pic>
      <p:sp>
        <p:nvSpPr>
          <p:cNvPr id="9" name="矩形 8"/>
          <p:cNvSpPr/>
          <p:nvPr/>
        </p:nvSpPr>
        <p:spPr>
          <a:xfrm>
            <a:off x="595423" y="218726"/>
            <a:ext cx="5689937" cy="288598"/>
          </a:xfrm>
          <a:prstGeom prst="rect">
            <a:avLst/>
          </a:prstGeom>
          <a:solidFill>
            <a:srgbClr val="FFFFFF"/>
          </a:solidFill>
        </p:spPr>
        <p:txBody>
          <a:bodyPr wrap="none" lIns="0" tIns="0" rIns="0" bIns="0">
            <a:noAutofit/>
          </a:bodyPr>
          <a:p>
            <a:pPr indent="0" algn="l"/>
            <a:r>
              <a:rPr lang="zh-TW" sz="1700" i="1">
                <a:solidFill>
                  <a:srgbClr val="EF4857"/>
                </a:solidFill>
                <a:latin typeface="Arial" panose="020B0604020202020204"/>
                <a:ea typeface="Arial" panose="020B0604020202020204"/>
              </a:rPr>
              <a:t>/ </a:t>
            </a:r>
            <a:r>
              <a:rPr lang="en-US" sz="1700" i="1">
                <a:solidFill>
                  <a:srgbClr val="EF4857"/>
                </a:solidFill>
                <a:latin typeface="Arial" panose="020B0604020202020204"/>
                <a:sym typeface="+mn-ea"/>
              </a:rPr>
              <a:t>Высокоскоростной сверлильно-фрезерный обрабатывающий центр серии T</a:t>
            </a:r>
            <a:endParaRPr lang="en-US" sz="1700" i="1">
              <a:solidFill>
                <a:srgbClr val="EF4857"/>
              </a:solidFill>
              <a:latin typeface="Arial" panose="020B0604020202020204"/>
            </a:endParaRPr>
          </a:p>
        </p:txBody>
      </p:sp>
      <p:sp>
        <p:nvSpPr>
          <p:cNvPr id="10" name="矩形 9"/>
          <p:cNvSpPr/>
          <p:nvPr/>
        </p:nvSpPr>
        <p:spPr>
          <a:xfrm>
            <a:off x="765810" y="1737360"/>
            <a:ext cx="4500880" cy="1734820"/>
          </a:xfrm>
          <a:prstGeom prst="rect">
            <a:avLst/>
          </a:prstGeom>
          <a:solidFill>
            <a:srgbClr val="FFFFFF"/>
          </a:solidFill>
        </p:spPr>
        <p:txBody>
          <a:bodyPr lIns="0" tIns="0" rIns="0" bIns="0">
            <a:noAutofit/>
          </a:bodyPr>
          <a:p>
            <a:pPr indent="0">
              <a:spcAft>
                <a:spcPts val="140"/>
              </a:spcAft>
            </a:pPr>
            <a:r>
              <a:rPr lang="en-US" sz="1500" b="1">
                <a:solidFill>
                  <a:srgbClr val="EF4857"/>
                </a:solidFill>
                <a:latin typeface="Tahoma" panose="020B0604030504040204"/>
              </a:rPr>
              <a:t>Основная конструкция высокой жесткости</a:t>
            </a:r>
            <a:endParaRPr lang="en-US" sz="1500" b="1">
              <a:solidFill>
                <a:srgbClr val="EF4857"/>
              </a:solidFill>
              <a:latin typeface="Tahoma" panose="020B0604030504040204"/>
            </a:endParaRPr>
          </a:p>
          <a:p>
            <a:pPr indent="0">
              <a:spcAft>
                <a:spcPts val="140"/>
              </a:spcAft>
            </a:pPr>
            <a:r>
              <a:rPr lang="en-US" sz="900">
                <a:solidFill>
                  <a:srgbClr val="6C6D6F"/>
                </a:solidFill>
                <a:latin typeface="Tahoma" panose="020B0604030504040204"/>
              </a:rPr>
              <a:t>1. Чугун HT300 с низкой температурой плавления (1145-1250T) выбирается из-за небольшой усадки при затвердевании, комплексной механической прочности и твердости, аналогичной углеродистой стали, и хорошей амортизации.Качество гарантировано на постоянной основе.</a:t>
            </a:r>
            <a:endParaRPr lang="en-US" sz="900">
              <a:solidFill>
                <a:srgbClr val="6C6D6F"/>
              </a:solidFill>
              <a:latin typeface="Tahoma" panose="020B0604030504040204"/>
            </a:endParaRPr>
          </a:p>
          <a:p>
            <a:pPr indent="0">
              <a:spcAft>
                <a:spcPts val="140"/>
              </a:spcAft>
            </a:pPr>
            <a:r>
              <a:rPr lang="en-US" sz="900">
                <a:solidFill>
                  <a:srgbClr val="6C6D6F"/>
                </a:solidFill>
                <a:latin typeface="Tahoma" panose="020B0604030504040204"/>
              </a:rPr>
              <a:t>2. Закалка: проводится для устранения внутренних напряжений и сохранения стабильности и отсутствия деформации отливок в течение длительного времени.</a:t>
            </a:r>
            <a:endParaRPr lang="en-US" sz="900">
              <a:solidFill>
                <a:srgbClr val="6C6D6F"/>
              </a:solidFill>
              <a:latin typeface="Tahoma" panose="020B0604030504040204"/>
            </a:endParaRPr>
          </a:p>
          <a:p>
            <a:pPr indent="0">
              <a:spcAft>
                <a:spcPts val="140"/>
              </a:spcAft>
            </a:pPr>
            <a:r>
              <a:rPr lang="en-US" sz="900">
                <a:solidFill>
                  <a:srgbClr val="6C6D6F"/>
                </a:solidFill>
                <a:latin typeface="Tahoma" panose="020B0604030504040204"/>
              </a:rPr>
              <a:t>3. Конструкция корпуса: применена интегрированная технология литья с конструкцией коробчатой ​​конструкции и внутренними W-образными и звездообразными ребрами жесткости, что значительно повышает жесткость корпуса, повышает стабильность во время обработки и увеличивает срок службы станка. инструмент пролонгирован.</a:t>
            </a:r>
            <a:endParaRPr lang="en-US" sz="900">
              <a:solidFill>
                <a:srgbClr val="6C6D6F"/>
              </a:solidFill>
              <a:latin typeface="Tahoma" panose="020B0604030504040204"/>
            </a:endParaRPr>
          </a:p>
        </p:txBody>
      </p:sp>
      <p:sp>
        <p:nvSpPr>
          <p:cNvPr id="11" name="矩形 10"/>
          <p:cNvSpPr/>
          <p:nvPr/>
        </p:nvSpPr>
        <p:spPr>
          <a:xfrm>
            <a:off x="1154392" y="3721395"/>
            <a:ext cx="3624183" cy="516438"/>
          </a:xfrm>
          <a:prstGeom prst="rect">
            <a:avLst/>
          </a:prstGeom>
          <a:solidFill>
            <a:srgbClr val="FFFFFF"/>
          </a:solidFill>
        </p:spPr>
        <p:txBody>
          <a:bodyPr lIns="0" tIns="0" rIns="0" bIns="0">
            <a:noAutofit/>
          </a:bodyPr>
          <a:p>
            <a:pPr indent="0"/>
            <a:r>
              <a:rPr lang="en-US" sz="1200">
                <a:solidFill>
                  <a:srgbClr val="EF4857"/>
                </a:solidFill>
                <a:latin typeface="Tahoma" panose="020B0604030504040204"/>
              </a:rPr>
              <a:t>Высокоскоростная система смены инструмента с сервоприводом</a:t>
            </a:r>
            <a:endParaRPr lang="en-US" sz="1200">
              <a:solidFill>
                <a:srgbClr val="EF4857"/>
              </a:solidFill>
              <a:latin typeface="Tahoma" panose="020B0604030504040204"/>
            </a:endParaRPr>
          </a:p>
          <a:p>
            <a:pPr indent="0"/>
            <a:r>
              <a:rPr lang="en-US" sz="1000">
                <a:solidFill>
                  <a:srgbClr val="6C6D6F"/>
                </a:solidFill>
                <a:latin typeface="Tahoma" panose="020B0604030504040204"/>
              </a:rPr>
              <a:t>В</a:t>
            </a:r>
            <a:r>
              <a:rPr lang="en-US" sz="1000">
                <a:solidFill>
                  <a:srgbClr val="6C6D6F"/>
                </a:solidFill>
                <a:latin typeface="Tahoma" panose="020B0604030504040204"/>
              </a:rPr>
              <a:t>ремя смены инструмента на инструмент составляет 1,4 с, что значительно повышает эффективность смены инструмента.</a:t>
            </a:r>
            <a:endParaRPr lang="en-US" sz="1000">
              <a:solidFill>
                <a:srgbClr val="6C6D6F"/>
              </a:solidFill>
              <a:latin typeface="Tahoma" panose="020B0604030504040204"/>
            </a:endParaRPr>
          </a:p>
        </p:txBody>
      </p:sp>
      <p:sp>
        <p:nvSpPr>
          <p:cNvPr id="12" name="矩形 11"/>
          <p:cNvSpPr/>
          <p:nvPr/>
        </p:nvSpPr>
        <p:spPr>
          <a:xfrm>
            <a:off x="2913320" y="5048946"/>
            <a:ext cx="1874369" cy="628840"/>
          </a:xfrm>
          <a:prstGeom prst="rect">
            <a:avLst/>
          </a:prstGeom>
          <a:solidFill>
            <a:srgbClr val="FFFFFF"/>
          </a:solidFill>
        </p:spPr>
        <p:txBody>
          <a:bodyPr lIns="0" tIns="0" rIns="0" bIns="0">
            <a:noAutofit/>
          </a:bodyPr>
          <a:p>
            <a:pPr indent="0" algn="just">
              <a:lnSpc>
                <a:spcPts val="1275"/>
              </a:lnSpc>
            </a:pPr>
            <a:r>
              <a:rPr lang="en-US" sz="1000" b="1">
                <a:solidFill>
                  <a:srgbClr val="6C6D6F"/>
                </a:solidFill>
                <a:latin typeface="微软雅黑" panose="020B0503020204020204" charset="-122"/>
              </a:rPr>
              <a:t>Ось Z спроектирована с большим интервалом для скользящего блока, и применяется усиленный скользящий блок для повышения жесткости головки станка</a:t>
            </a:r>
            <a:r>
              <a:rPr lang="en-US" sz="625" b="1">
                <a:solidFill>
                  <a:srgbClr val="6C6D6F"/>
                </a:solidFill>
                <a:latin typeface="微软雅黑" panose="020B0503020204020204" charset="-122"/>
              </a:rPr>
              <a:t>.</a:t>
            </a:r>
            <a:endParaRPr lang="en-US" sz="625" b="1">
              <a:solidFill>
                <a:srgbClr val="6C6D6F"/>
              </a:solidFill>
              <a:latin typeface="微软雅黑" panose="020B0503020204020204" charset="-122"/>
            </a:endParaRPr>
          </a:p>
        </p:txBody>
      </p:sp>
      <p:sp>
        <p:nvSpPr>
          <p:cNvPr id="13" name="矩形 12"/>
          <p:cNvSpPr/>
          <p:nvPr/>
        </p:nvSpPr>
        <p:spPr>
          <a:xfrm>
            <a:off x="2980154" y="7069132"/>
            <a:ext cx="1977655" cy="953892"/>
          </a:xfrm>
          <a:prstGeom prst="rect">
            <a:avLst/>
          </a:prstGeom>
          <a:solidFill>
            <a:srgbClr val="FFFFFF"/>
          </a:solidFill>
        </p:spPr>
        <p:txBody>
          <a:bodyPr lIns="0" tIns="0" rIns="0" bIns="0">
            <a:noAutofit/>
          </a:bodyPr>
          <a:p>
            <a:pPr indent="0" algn="just">
              <a:lnSpc>
                <a:spcPts val="1275"/>
              </a:lnSpc>
            </a:pPr>
            <a:r>
              <a:rPr lang="en-US" sz="1000" b="1">
                <a:solidFill>
                  <a:srgbClr val="6C6D6F"/>
                </a:solidFill>
                <a:latin typeface="Arial" panose="020B0604020202020204" pitchFamily="34" charset="0"/>
                <a:cs typeface="Arial" panose="020B0604020202020204" pitchFamily="34" charset="0"/>
              </a:rPr>
              <a:t>Применяется интегрированная технология формования для основания трехосевого двигателя с точным втулочным валом, чтобы лучше повысить жесткость и коаксиальность трехосевого двигателя, тем самым удовлетворяя требованиям высокоскоростной и высокоточной обработки.</a:t>
            </a:r>
            <a:endParaRPr lang="en-US" sz="1000" b="1">
              <a:solidFill>
                <a:srgbClr val="6C6D6F"/>
              </a:solidFill>
              <a:latin typeface="Arial" panose="020B0604020202020204" pitchFamily="34" charset="0"/>
              <a:cs typeface="Arial" panose="020B0604020202020204" pitchFamily="34" charset="0"/>
            </a:endParaRPr>
          </a:p>
        </p:txBody>
      </p:sp>
      <p:sp>
        <p:nvSpPr>
          <p:cNvPr id="14" name="矩形 13"/>
          <p:cNvSpPr/>
          <p:nvPr>
            <p:custDataLst>
              <p:tags r:id="rId8"/>
            </p:custDataLst>
          </p:nvPr>
        </p:nvSpPr>
        <p:spPr>
          <a:xfrm>
            <a:off x="12616462" y="2286776"/>
            <a:ext cx="1983732" cy="674408"/>
          </a:xfrm>
          <a:prstGeom prst="rect">
            <a:avLst/>
          </a:prstGeom>
          <a:solidFill>
            <a:srgbClr val="FFFFFF"/>
          </a:solidFill>
        </p:spPr>
        <p:txBody>
          <a:bodyPr lIns="0" tIns="0" rIns="0" bIns="0">
            <a:noAutofit/>
          </a:bodyPr>
          <a:p>
            <a:pPr indent="0" algn="just">
              <a:lnSpc>
                <a:spcPct val="133000"/>
              </a:lnSpc>
            </a:pPr>
            <a:r>
              <a:rPr lang="en-US" sz="800">
                <a:solidFill>
                  <a:srgbClr val="6C6D6F"/>
                </a:solidFill>
                <a:latin typeface="Tahoma" panose="020B0604030504040204"/>
              </a:rPr>
              <a:t>Чтобы обеспечить жесткость и долговечность станка, шарикошпиндель и линейная направляющая, применяемые в моделях серии JIRFINE механических сверлильно-резьбовых обрабатывающих центров, являются на 1,28 раза большими, чем у станков того же отрасления, что обеспечивает более надежную производительность. Срок службы станка увеличивается.</a:t>
            </a:r>
            <a:endParaRPr lang="en-US" sz="800">
              <a:solidFill>
                <a:srgbClr val="6C6D6F"/>
              </a:solidFill>
              <a:latin typeface="Tahoma" panose="020B0604030504040204"/>
            </a:endParaRPr>
          </a:p>
        </p:txBody>
      </p:sp>
      <p:sp>
        <p:nvSpPr>
          <p:cNvPr id="15" name="矩形 14"/>
          <p:cNvSpPr/>
          <p:nvPr/>
        </p:nvSpPr>
        <p:spPr>
          <a:xfrm>
            <a:off x="12619276" y="5167269"/>
            <a:ext cx="1980694" cy="677446"/>
          </a:xfrm>
          <a:prstGeom prst="rect">
            <a:avLst/>
          </a:prstGeom>
          <a:solidFill>
            <a:srgbClr val="FFFFFF"/>
          </a:solidFill>
        </p:spPr>
        <p:txBody>
          <a:bodyPr lIns="0" tIns="0" rIns="0" bIns="0">
            <a:noAutofit/>
          </a:bodyPr>
          <a:p>
            <a:pPr indent="0" algn="just">
              <a:lnSpc>
                <a:spcPct val="137000"/>
              </a:lnSpc>
            </a:pPr>
            <a:r>
              <a:rPr lang="en-US" sz="800">
                <a:solidFill>
                  <a:srgbClr val="6C6D6F"/>
                </a:solidFill>
                <a:latin typeface="Arial" panose="020B0604020202020204" pitchFamily="34" charset="0"/>
                <a:cs typeface="Arial" panose="020B0604020202020204" pitchFamily="34" charset="0"/>
              </a:rPr>
              <a:t>Применен концепт легкого дизайна для опорного сиденья, чтобы всё опорное сиденье могло находиться в пределах опорных ног, и жесткость всего станка во время работы повышается.</a:t>
            </a:r>
            <a:endParaRPr lang="en-US" sz="800">
              <a:solidFill>
                <a:srgbClr val="6C6D6F"/>
              </a:solidFill>
              <a:latin typeface="Arial" panose="020B0604020202020204" pitchFamily="34" charset="0"/>
              <a:cs typeface="Arial" panose="020B0604020202020204" pitchFamily="34" charset="0"/>
            </a:endParaRPr>
          </a:p>
        </p:txBody>
      </p:sp>
      <p:sp>
        <p:nvSpPr>
          <p:cNvPr id="16" name="矩形 15"/>
          <p:cNvSpPr/>
          <p:nvPr/>
        </p:nvSpPr>
        <p:spPr>
          <a:xfrm>
            <a:off x="12587252" y="7398922"/>
            <a:ext cx="1895633" cy="953893"/>
          </a:xfrm>
          <a:prstGeom prst="rect">
            <a:avLst/>
          </a:prstGeom>
          <a:solidFill>
            <a:srgbClr val="FFFFFF"/>
          </a:solidFill>
        </p:spPr>
        <p:txBody>
          <a:bodyPr lIns="0" tIns="0" rIns="0" bIns="0">
            <a:noAutofit/>
          </a:bodyPr>
          <a:p>
            <a:pPr indent="0" algn="just">
              <a:lnSpc>
                <a:spcPts val="1275"/>
              </a:lnSpc>
            </a:pPr>
            <a:r>
              <a:rPr lang="en-US" sz="900" b="1">
                <a:solidFill>
                  <a:srgbClr val="6C6D6F"/>
                </a:solidFill>
                <a:latin typeface="Arial" panose="020B0604020202020204" pitchFamily="34" charset="0"/>
                <a:cs typeface="Arial" panose="020B0604020202020204" pitchFamily="34" charset="0"/>
              </a:rPr>
              <a:t>Применен дизайн сверхшироких опорных ног, достигающий до 1000 мм, что на 1,2 раза больше, чем у станков в той же отрасли. Это позволяет эффективно распределить груз и обрабатывающую способность, обеспечивая более высокую устойчивость к вибрациям и более подходящую для высокоскоростной обработки.</a:t>
            </a:r>
            <a:endParaRPr lang="en-US" sz="900" b="1">
              <a:solidFill>
                <a:srgbClr val="6C6D6F"/>
              </a:solidFill>
              <a:latin typeface="Arial" panose="020B0604020202020204" pitchFamily="34" charset="0"/>
              <a:cs typeface="Arial" panose="020B0604020202020204" pitchFamily="34" charset="0"/>
            </a:endParaRPr>
          </a:p>
        </p:txBody>
      </p:sp>
      <p:sp>
        <p:nvSpPr>
          <p:cNvPr id="17" name="矩形 16"/>
          <p:cNvSpPr/>
          <p:nvPr/>
        </p:nvSpPr>
        <p:spPr>
          <a:xfrm>
            <a:off x="4742120" y="9043750"/>
            <a:ext cx="6385611" cy="510362"/>
          </a:xfrm>
          <a:prstGeom prst="rect">
            <a:avLst/>
          </a:prstGeom>
          <a:solidFill>
            <a:srgbClr val="FFFFFF"/>
          </a:solidFill>
        </p:spPr>
        <p:txBody>
          <a:bodyPr wrap="none" lIns="0" tIns="0" rIns="0" bIns="0">
            <a:noAutofit/>
          </a:bodyPr>
          <a:p>
            <a:pPr indent="0"/>
            <a:r>
              <a:rPr lang="en-US" sz="5500" i="1">
                <a:solidFill>
                  <a:srgbClr val="EF4857"/>
                </a:solidFill>
                <a:latin typeface="Courier New" panose="02070309020205020404"/>
              </a:rPr>
              <a:t>T-5A/T-7</a:t>
            </a:r>
            <a:r>
              <a:rPr lang="en-US" sz="3000">
                <a:solidFill>
                  <a:srgbClr val="EF4857"/>
                </a:solidFill>
                <a:latin typeface="Tahoma" panose="020B0604030504040204"/>
              </a:rPr>
              <a:t> </a:t>
            </a:r>
            <a:r>
              <a:rPr lang="en-US" sz="3000">
                <a:solidFill>
                  <a:srgbClr val="231F20"/>
                </a:solidFill>
                <a:latin typeface="Tahoma" panose="020B0604030504040204"/>
              </a:rPr>
              <a:t>Model details display</a:t>
            </a:r>
            <a:endParaRPr lang="en-US" sz="3000">
              <a:solidFill>
                <a:srgbClr val="231F20"/>
              </a:solidFill>
              <a:latin typeface="Tahoma" panose="020B0604030504040204"/>
            </a:endParaRP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54152" y="2865120"/>
            <a:ext cx="3072384" cy="1524000"/>
          </a:xfrm>
          <a:prstGeom prst="rect">
            <a:avLst/>
          </a:prstGeom>
        </p:spPr>
      </p:pic>
      <p:pic>
        <p:nvPicPr>
          <p:cNvPr id="3" name="图片 2"/>
          <p:cNvPicPr>
            <a:picLocks noChangeAspect="1"/>
          </p:cNvPicPr>
          <p:nvPr/>
        </p:nvPicPr>
        <p:blipFill>
          <a:blip r:embed="rId2"/>
          <a:stretch>
            <a:fillRect/>
          </a:stretch>
        </p:blipFill>
        <p:spPr>
          <a:xfrm>
            <a:off x="4078224" y="3054096"/>
            <a:ext cx="1597152" cy="1313688"/>
          </a:xfrm>
          <a:prstGeom prst="rect">
            <a:avLst/>
          </a:prstGeom>
        </p:spPr>
      </p:pic>
      <p:pic>
        <p:nvPicPr>
          <p:cNvPr id="4" name="图片 3"/>
          <p:cNvPicPr>
            <a:picLocks noChangeAspect="1"/>
          </p:cNvPicPr>
          <p:nvPr/>
        </p:nvPicPr>
        <p:blipFill>
          <a:blip r:embed="rId3"/>
          <a:stretch>
            <a:fillRect/>
          </a:stretch>
        </p:blipFill>
        <p:spPr>
          <a:xfrm>
            <a:off x="5894832" y="2865120"/>
            <a:ext cx="1255776" cy="1502664"/>
          </a:xfrm>
          <a:prstGeom prst="rect">
            <a:avLst/>
          </a:prstGeom>
        </p:spPr>
      </p:pic>
      <p:pic>
        <p:nvPicPr>
          <p:cNvPr id="5" name="图片 4"/>
          <p:cNvPicPr>
            <a:picLocks noChangeAspect="1"/>
          </p:cNvPicPr>
          <p:nvPr/>
        </p:nvPicPr>
        <p:blipFill>
          <a:blip r:embed="rId4"/>
          <a:stretch>
            <a:fillRect/>
          </a:stretch>
        </p:blipFill>
        <p:spPr>
          <a:xfrm>
            <a:off x="2575560" y="6568440"/>
            <a:ext cx="1908048" cy="1898904"/>
          </a:xfrm>
          <a:prstGeom prst="rect">
            <a:avLst/>
          </a:prstGeom>
        </p:spPr>
      </p:pic>
      <p:pic>
        <p:nvPicPr>
          <p:cNvPr id="6" name="图片 5"/>
          <p:cNvPicPr>
            <a:picLocks noChangeAspect="1"/>
          </p:cNvPicPr>
          <p:nvPr/>
        </p:nvPicPr>
        <p:blipFill>
          <a:blip r:embed="rId5"/>
          <a:stretch>
            <a:fillRect/>
          </a:stretch>
        </p:blipFill>
        <p:spPr>
          <a:xfrm>
            <a:off x="10183368" y="6565392"/>
            <a:ext cx="1892808" cy="1901952"/>
          </a:xfrm>
          <a:prstGeom prst="rect">
            <a:avLst/>
          </a:prstGeom>
        </p:spPr>
      </p:pic>
      <p:sp>
        <p:nvSpPr>
          <p:cNvPr id="7" name="矩形 6"/>
          <p:cNvSpPr/>
          <p:nvPr/>
        </p:nvSpPr>
        <p:spPr>
          <a:xfrm>
            <a:off x="594360" y="219456"/>
            <a:ext cx="5690616" cy="289560"/>
          </a:xfrm>
          <a:prstGeom prst="rect">
            <a:avLst/>
          </a:prstGeom>
          <a:solidFill>
            <a:srgbClr val="FFFFFF"/>
          </a:solidFill>
        </p:spPr>
        <p:txBody>
          <a:bodyPr wrap="none" lIns="0" tIns="0" rIns="0" bIns="0">
            <a:noAutofit/>
          </a:bodyPr>
          <a:p>
            <a:pPr indent="0" algn="l"/>
            <a:r>
              <a:rPr lang="zh-TW" sz="1700" i="1">
                <a:solidFill>
                  <a:srgbClr val="EF4857"/>
                </a:solidFill>
                <a:latin typeface="Arial" panose="020B0604020202020204"/>
                <a:ea typeface="Arial" panose="020B0604020202020204"/>
              </a:rPr>
              <a:t>/ </a:t>
            </a:r>
            <a:r>
              <a:rPr lang="en-US" sz="1700" i="1">
                <a:solidFill>
                  <a:srgbClr val="EF4857"/>
                </a:solidFill>
                <a:latin typeface="Arial" panose="020B0604020202020204"/>
                <a:sym typeface="+mn-ea"/>
              </a:rPr>
              <a:t>Высокоскоростной сверлильно-фрезерный обрабатывающий центр серии T</a:t>
            </a:r>
            <a:endParaRPr lang="en-US" sz="1700" i="1">
              <a:solidFill>
                <a:srgbClr val="EF4857"/>
              </a:solidFill>
              <a:latin typeface="Arial" panose="020B0604020202020204"/>
            </a:endParaRPr>
          </a:p>
        </p:txBody>
      </p:sp>
      <p:sp>
        <p:nvSpPr>
          <p:cNvPr id="8" name="矩形 7"/>
          <p:cNvSpPr/>
          <p:nvPr/>
        </p:nvSpPr>
        <p:spPr>
          <a:xfrm>
            <a:off x="978408" y="1831848"/>
            <a:ext cx="2218944" cy="216408"/>
          </a:xfrm>
          <a:prstGeom prst="rect">
            <a:avLst/>
          </a:prstGeom>
          <a:solidFill>
            <a:srgbClr val="FFFFFF"/>
          </a:solidFill>
        </p:spPr>
        <p:txBody>
          <a:bodyPr wrap="none" lIns="0" tIns="0" rIns="0" bIns="0">
            <a:noAutofit/>
          </a:bodyPr>
          <a:p>
            <a:pPr indent="0"/>
            <a:r>
              <a:rPr lang="en-US" sz="1300" b="1">
                <a:solidFill>
                  <a:srgbClr val="EF4857"/>
                </a:solidFill>
                <a:latin typeface="Arial" panose="020B0604020202020204"/>
              </a:rPr>
              <a:t>T-5A </a:t>
            </a:r>
            <a:r>
              <a:rPr lang="en-US" sz="1300" b="1">
                <a:solidFill>
                  <a:srgbClr val="48484A"/>
                </a:solidFill>
                <a:latin typeface="Arial" panose="020B0604020202020204"/>
              </a:rPr>
              <a:t>Appearance Drawing</a:t>
            </a:r>
            <a:endParaRPr lang="en-US" sz="1300" b="1">
              <a:solidFill>
                <a:srgbClr val="48484A"/>
              </a:solidFill>
              <a:latin typeface="Arial" panose="020B0604020202020204"/>
            </a:endParaRPr>
          </a:p>
        </p:txBody>
      </p:sp>
      <p:sp>
        <p:nvSpPr>
          <p:cNvPr id="9" name="矩形 8"/>
          <p:cNvSpPr/>
          <p:nvPr/>
        </p:nvSpPr>
        <p:spPr>
          <a:xfrm>
            <a:off x="4672584" y="1831848"/>
            <a:ext cx="2103120" cy="216408"/>
          </a:xfrm>
          <a:prstGeom prst="rect">
            <a:avLst/>
          </a:prstGeom>
          <a:solidFill>
            <a:srgbClr val="FFFFFF"/>
          </a:solidFill>
        </p:spPr>
        <p:txBody>
          <a:bodyPr wrap="none" lIns="0" tIns="0" rIns="0" bIns="0">
            <a:noAutofit/>
          </a:bodyPr>
          <a:p>
            <a:pPr indent="0"/>
            <a:r>
              <a:rPr lang="en-US" sz="1300" b="1">
                <a:solidFill>
                  <a:srgbClr val="EF4857"/>
                </a:solidFill>
                <a:latin typeface="Arial" panose="020B0604020202020204"/>
              </a:rPr>
              <a:t>T-7 </a:t>
            </a:r>
            <a:r>
              <a:rPr lang="en-US" sz="1300" b="1">
                <a:solidFill>
                  <a:srgbClr val="48484A"/>
                </a:solidFill>
                <a:latin typeface="Arial" panose="020B0604020202020204"/>
              </a:rPr>
              <a:t>Appearance Drawing</a:t>
            </a:r>
            <a:endParaRPr lang="en-US" sz="1300" b="1">
              <a:solidFill>
                <a:srgbClr val="48484A"/>
              </a:solidFill>
              <a:latin typeface="Arial" panose="020B0604020202020204"/>
            </a:endParaRPr>
          </a:p>
        </p:txBody>
      </p:sp>
      <p:sp>
        <p:nvSpPr>
          <p:cNvPr id="10" name="矩形 9"/>
          <p:cNvSpPr/>
          <p:nvPr/>
        </p:nvSpPr>
        <p:spPr>
          <a:xfrm>
            <a:off x="8461248" y="2023872"/>
            <a:ext cx="6242304" cy="1274064"/>
          </a:xfrm>
          <a:prstGeom prst="rect">
            <a:avLst/>
          </a:prstGeom>
          <a:solidFill>
            <a:srgbClr val="FFFFFF"/>
          </a:solidFill>
        </p:spPr>
        <p:txBody>
          <a:bodyPr lIns="0" tIns="0" rIns="0" bIns="0">
            <a:noAutofit/>
          </a:bodyPr>
          <a:p>
            <a:pPr indent="0"/>
            <a:r>
              <a:rPr lang="en-US" sz="2600" b="1">
                <a:latin typeface="Tahoma" panose="020B0604030504040204"/>
              </a:rPr>
              <a:t>Конфигурация системы u</a:t>
            </a:r>
            <a:r>
              <a:rPr lang="en-US" sz="1200">
                <a:solidFill>
                  <a:srgbClr val="BC3430"/>
                </a:solidFill>
                <a:latin typeface="Arial" panose="020B0604020202020204"/>
              </a:rPr>
              <a:t>&gt;&gt;&gt;&gt;&gt;</a:t>
            </a:r>
            <a:endParaRPr lang="en-US" sz="1200">
              <a:solidFill>
                <a:srgbClr val="BC3430"/>
              </a:solidFill>
              <a:latin typeface="Arial" panose="020B0604020202020204"/>
            </a:endParaRPr>
          </a:p>
          <a:p>
            <a:pPr indent="0">
              <a:lnSpc>
                <a:spcPts val="1350"/>
              </a:lnSpc>
            </a:pPr>
            <a:r>
              <a:rPr lang="en-US" sz="900">
                <a:solidFill>
                  <a:srgbClr val="39393A"/>
                </a:solidFill>
                <a:latin typeface="微软雅黑" panose="020B0503020204020204" charset="-122"/>
              </a:rPr>
              <a:t>Недавно выпущенная система 01 MF обладает высокой производительностью обработки, высокой скоростью работы и высокой производительностью.Он использует новейшие технологии обработки для достижения выдающейся точности, скорости и плавности.Производительность обработки небольших сегментов линии удваивается.Упругая деформация шара винт оптимально компенсируется для повышения точности формы.Высокоскоростной жесткий FSSB может эффективно сократить время цикла.Благодаря высокой производительности PMC скорость трапеции может достигать 1,5 раз.</a:t>
            </a:r>
            <a:endParaRPr lang="en-US" sz="900">
              <a:solidFill>
                <a:srgbClr val="39393A"/>
              </a:solidFill>
              <a:latin typeface="微软雅黑" panose="020B0503020204020204" charset="-122"/>
            </a:endParaRPr>
          </a:p>
        </p:txBody>
      </p:sp>
      <p:sp>
        <p:nvSpPr>
          <p:cNvPr id="11" name="矩形 10"/>
          <p:cNvSpPr/>
          <p:nvPr/>
        </p:nvSpPr>
        <p:spPr>
          <a:xfrm>
            <a:off x="8464296" y="3441192"/>
            <a:ext cx="1938528" cy="179832"/>
          </a:xfrm>
          <a:prstGeom prst="rect">
            <a:avLst/>
          </a:prstGeom>
          <a:solidFill>
            <a:srgbClr val="FFFFFF"/>
          </a:solidFill>
        </p:spPr>
        <p:txBody>
          <a:bodyPr wrap="none" lIns="0" tIns="0" rIns="0" bIns="0">
            <a:noAutofit/>
          </a:bodyPr>
          <a:p>
            <a:pPr indent="0" algn="ctr"/>
            <a:r>
              <a:rPr lang="en-US" sz="1300" b="1">
                <a:solidFill>
                  <a:srgbClr val="D1AC74"/>
                </a:solidFill>
                <a:latin typeface="Arial" panose="020B0604020202020204"/>
              </a:rPr>
              <a:t>                                        Стандартная система управления FANUC OI-MF</a:t>
            </a:r>
            <a:endParaRPr lang="en-US" sz="1300" b="1">
              <a:solidFill>
                <a:srgbClr val="D1AC74"/>
              </a:solidFill>
              <a:latin typeface="Arial" panose="020B0604020202020204"/>
            </a:endParaRPr>
          </a:p>
          <a:p>
            <a:pPr indent="0" algn="ctr"/>
            <a:endParaRPr lang="en-US" sz="1300" b="1">
              <a:solidFill>
                <a:srgbClr val="D1AC74"/>
              </a:solidFill>
              <a:latin typeface="Arial" panose="020B0604020202020204"/>
            </a:endParaRPr>
          </a:p>
          <a:p>
            <a:pPr indent="0" algn="ctr"/>
            <a:endParaRPr lang="en-US" sz="1300" b="1">
              <a:solidFill>
                <a:srgbClr val="D1AC74"/>
              </a:solidFill>
              <a:latin typeface="Arial" panose="020B0604020202020204"/>
            </a:endParaRPr>
          </a:p>
          <a:p>
            <a:pPr indent="0" algn="ctr"/>
            <a:endParaRPr lang="en-US" sz="1300" b="1">
              <a:solidFill>
                <a:srgbClr val="D1AC74"/>
              </a:solidFill>
              <a:latin typeface="Arial" panose="020B0604020202020204"/>
            </a:endParaRPr>
          </a:p>
          <a:p>
            <a:pPr indent="0" algn="ctr"/>
            <a:endParaRPr lang="en-US" sz="1300" b="1">
              <a:solidFill>
                <a:srgbClr val="D1AC74"/>
              </a:solidFill>
              <a:latin typeface="Arial" panose="020B0604020202020204"/>
            </a:endParaRPr>
          </a:p>
        </p:txBody>
      </p:sp>
      <p:graphicFrame>
        <p:nvGraphicFramePr>
          <p:cNvPr id="12" name="表格 11"/>
          <p:cNvGraphicFramePr>
            <a:graphicFrameLocks noGrp="1"/>
          </p:cNvGraphicFramePr>
          <p:nvPr/>
        </p:nvGraphicFramePr>
        <p:xfrm>
          <a:off x="8503920" y="3758184"/>
          <a:ext cx="6205728" cy="2121408"/>
        </p:xfrm>
        <a:graphic>
          <a:graphicData uri="http://schemas.openxmlformats.org/drawingml/2006/table">
            <a:tbl>
              <a:tblPr/>
              <a:tblGrid>
                <a:gridCol w="1569720"/>
                <a:gridCol w="1633728"/>
                <a:gridCol w="1493520"/>
                <a:gridCol w="1508760"/>
              </a:tblGrid>
              <a:tr h="295656">
                <a:tc>
                  <a:txBody>
                    <a:bodyPr>
                      <a:spAutoFit/>
                    </a:bodyPr>
                    <a:p>
                      <a:pPr indent="0" algn="ctr"/>
                      <a:r>
                        <a:rPr lang="en-US" sz="1500">
                          <a:solidFill>
                            <a:srgbClr val="FFFFFF"/>
                          </a:solidFill>
                          <a:latin typeface="Tahoma" panose="020B0604030504040204"/>
                        </a:rPr>
                        <a:t>Axis name</a:t>
                      </a:r>
                      <a:endParaRPr lang="en-US" sz="1500">
                        <a:solidFill>
                          <a:srgbClr val="FFFFFF"/>
                        </a:solidFill>
                        <a:latin typeface="Tahoma" panose="020B0604030504040204"/>
                      </a:endParaRPr>
                    </a:p>
                  </a:txBody>
                  <a:tcPr marL="0" marR="0" marT="0" marB="0" anchor="b">
                    <a:solidFill>
                      <a:srgbClr val="C0A675"/>
                    </a:solidFill>
                  </a:tcPr>
                </a:tc>
                <a:tc>
                  <a:txBody>
                    <a:bodyPr>
                      <a:spAutoFit/>
                    </a:bodyPr>
                    <a:p>
                      <a:pPr indent="0" algn="ctr"/>
                      <a:r>
                        <a:rPr lang="en-US" sz="1500">
                          <a:solidFill>
                            <a:srgbClr val="FFFFFF"/>
                          </a:solidFill>
                          <a:latin typeface="Tahoma" panose="020B0604030504040204"/>
                        </a:rPr>
                        <a:t>Motor model</a:t>
                      </a:r>
                      <a:endParaRPr lang="en-US" sz="1500">
                        <a:solidFill>
                          <a:srgbClr val="FFFFFF"/>
                        </a:solidFill>
                        <a:latin typeface="Tahoma" panose="020B0604030504040204"/>
                      </a:endParaRPr>
                    </a:p>
                  </a:txBody>
                  <a:tcPr marL="0" marR="0" marT="0" marB="0" anchor="b">
                    <a:solidFill>
                      <a:srgbClr val="C0A675"/>
                    </a:solidFill>
                  </a:tcPr>
                </a:tc>
                <a:tc>
                  <a:txBody>
                    <a:bodyPr>
                      <a:spAutoFit/>
                    </a:bodyPr>
                    <a:p>
                      <a:pPr indent="0" algn="ctr"/>
                      <a:r>
                        <a:rPr lang="en-US" sz="1500">
                          <a:solidFill>
                            <a:srgbClr val="FFFFFF"/>
                          </a:solidFill>
                          <a:latin typeface="Tahoma" panose="020B0604030504040204"/>
                        </a:rPr>
                        <a:t>Motor power</a:t>
                      </a:r>
                      <a:endParaRPr lang="en-US" sz="1500">
                        <a:solidFill>
                          <a:srgbClr val="FFFFFF"/>
                        </a:solidFill>
                        <a:latin typeface="Tahoma" panose="020B0604030504040204"/>
                      </a:endParaRPr>
                    </a:p>
                  </a:txBody>
                  <a:tcPr marL="0" marR="0" marT="0" marB="0" anchor="b">
                    <a:solidFill>
                      <a:srgbClr val="C0A675"/>
                    </a:solidFill>
                  </a:tcPr>
                </a:tc>
                <a:tc>
                  <a:txBody>
                    <a:bodyPr>
                      <a:spAutoFit/>
                    </a:bodyPr>
                    <a:p>
                      <a:pPr indent="0" algn="ctr"/>
                      <a:r>
                        <a:rPr lang="en-US" sz="1500">
                          <a:solidFill>
                            <a:srgbClr val="FFFFFF"/>
                          </a:solidFill>
                          <a:latin typeface="Tahoma" panose="020B0604030504040204"/>
                        </a:rPr>
                        <a:t>Max. torque</a:t>
                      </a:r>
                      <a:endParaRPr lang="en-US" sz="1500">
                        <a:solidFill>
                          <a:srgbClr val="FFFFFF"/>
                        </a:solidFill>
                        <a:latin typeface="Tahoma" panose="020B0604030504040204"/>
                      </a:endParaRPr>
                    </a:p>
                  </a:txBody>
                  <a:tcPr marL="0" marR="0" marT="0" marB="0" anchor="b">
                    <a:solidFill>
                      <a:srgbClr val="C0A675"/>
                    </a:solidFill>
                  </a:tcPr>
                </a:tc>
              </a:tr>
              <a:tr h="304800">
                <a:tc>
                  <a:txBody>
                    <a:bodyPr>
                      <a:spAutoFit/>
                    </a:bodyPr>
                    <a:p>
                      <a:pPr indent="0" algn="ctr"/>
                      <a:r>
                        <a:rPr lang="en-US" sz="1100">
                          <a:solidFill>
                            <a:srgbClr val="040001"/>
                          </a:solidFill>
                          <a:latin typeface="Tahoma" panose="020B0604030504040204"/>
                        </a:rPr>
                        <a:t>X</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1100">
                          <a:solidFill>
                            <a:srgbClr val="040001"/>
                          </a:solidFill>
                          <a:latin typeface="Tahoma" panose="020B0604030504040204"/>
                        </a:rPr>
                        <a:t>aiS 8/4000</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1100">
                          <a:solidFill>
                            <a:srgbClr val="040001"/>
                          </a:solidFill>
                          <a:latin typeface="Tahoma" panose="020B0604030504040204"/>
                        </a:rPr>
                        <a:t>2.5KW</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457200"/>
                      <a:r>
                        <a:rPr lang="en-US" sz="1100">
                          <a:solidFill>
                            <a:srgbClr val="040001"/>
                          </a:solidFill>
                          <a:latin typeface="Tahoma" panose="020B0604030504040204"/>
                        </a:rPr>
                        <a:t>32N.m</a:t>
                      </a:r>
                      <a:endParaRPr lang="en-US" sz="1100">
                        <a:solidFill>
                          <a:srgbClr val="040001"/>
                        </a:solidFill>
                        <a:latin typeface="Tahoma" panose="020B0604030504040204"/>
                      </a:endParaRPr>
                    </a:p>
                  </a:txBody>
                  <a:tcPr marL="0" marR="0" marT="0" marB="0" anchor="ctr">
                    <a:solidFill>
                      <a:srgbClr val="D1D5D6"/>
                    </a:solidFill>
                  </a:tcPr>
                </a:tc>
              </a:tr>
              <a:tr h="310896">
                <a:tc>
                  <a:txBody>
                    <a:bodyPr>
                      <a:spAutoFit/>
                    </a:bodyPr>
                    <a:p>
                      <a:pPr indent="0" algn="ctr"/>
                      <a:r>
                        <a:rPr lang="en-US" sz="1100">
                          <a:solidFill>
                            <a:srgbClr val="040001"/>
                          </a:solidFill>
                          <a:latin typeface="Tahoma" panose="020B0604030504040204"/>
                        </a:rPr>
                        <a:t>Y</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1100">
                          <a:solidFill>
                            <a:srgbClr val="040001"/>
                          </a:solidFill>
                          <a:latin typeface="Tahoma" panose="020B0604030504040204"/>
                        </a:rPr>
                        <a:t>aiS 8/4000</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1100">
                          <a:solidFill>
                            <a:srgbClr val="040001"/>
                          </a:solidFill>
                          <a:latin typeface="Tahoma" panose="020B0604030504040204"/>
                        </a:rPr>
                        <a:t>2.5KW</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457200"/>
                      <a:r>
                        <a:rPr lang="en-US" sz="1100">
                          <a:solidFill>
                            <a:srgbClr val="040001"/>
                          </a:solidFill>
                          <a:latin typeface="Tahoma" panose="020B0604030504040204"/>
                        </a:rPr>
                        <a:t>32N.m</a:t>
                      </a:r>
                      <a:endParaRPr lang="en-US" sz="1100">
                        <a:solidFill>
                          <a:srgbClr val="040001"/>
                        </a:solidFill>
                        <a:latin typeface="Tahoma" panose="020B0604030504040204"/>
                      </a:endParaRPr>
                    </a:p>
                  </a:txBody>
                  <a:tcPr marL="0" marR="0" marT="0" marB="0" anchor="ctr">
                    <a:solidFill>
                      <a:srgbClr val="D1D5D6"/>
                    </a:solidFill>
                  </a:tcPr>
                </a:tc>
              </a:tr>
              <a:tr h="289560">
                <a:tc>
                  <a:txBody>
                    <a:bodyPr>
                      <a:spAutoFit/>
                    </a:bodyPr>
                    <a:p>
                      <a:pPr indent="0" algn="ctr"/>
                      <a:r>
                        <a:rPr lang="en-US" sz="1100">
                          <a:solidFill>
                            <a:srgbClr val="040001"/>
                          </a:solidFill>
                          <a:latin typeface="Tahoma" panose="020B0604030504040204"/>
                        </a:rPr>
                        <a:t>Z</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1100">
                          <a:solidFill>
                            <a:srgbClr val="040001"/>
                          </a:solidFill>
                          <a:latin typeface="Tahoma" panose="020B0604030504040204"/>
                        </a:rPr>
                        <a:t>aiS 12/4000-B</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1100">
                          <a:solidFill>
                            <a:srgbClr val="040001"/>
                          </a:solidFill>
                          <a:latin typeface="Tahoma" panose="020B0604030504040204"/>
                        </a:rPr>
                        <a:t>2.7KW</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457200"/>
                      <a:r>
                        <a:rPr lang="en-US" sz="1100">
                          <a:solidFill>
                            <a:srgbClr val="040001"/>
                          </a:solidFill>
                          <a:latin typeface="Tahoma" panose="020B0604030504040204"/>
                        </a:rPr>
                        <a:t>46N.m</a:t>
                      </a:r>
                      <a:endParaRPr lang="en-US" sz="1100">
                        <a:solidFill>
                          <a:srgbClr val="040001"/>
                        </a:solidFill>
                        <a:latin typeface="Tahoma" panose="020B0604030504040204"/>
                      </a:endParaRPr>
                    </a:p>
                  </a:txBody>
                  <a:tcPr marL="0" marR="0" marT="0" marB="0" anchor="ctr">
                    <a:solidFill>
                      <a:srgbClr val="D1D5D6"/>
                    </a:solidFill>
                  </a:tcPr>
                </a:tc>
              </a:tr>
              <a:tr h="307848">
                <a:tc>
                  <a:txBody>
                    <a:bodyPr>
                      <a:spAutoFit/>
                    </a:bodyPr>
                    <a:p>
                      <a:pPr indent="0" algn="ctr"/>
                      <a:r>
                        <a:rPr lang="en-US" sz="1100">
                          <a:solidFill>
                            <a:srgbClr val="040001"/>
                          </a:solidFill>
                          <a:latin typeface="Tahoma" panose="020B0604030504040204"/>
                        </a:rPr>
                        <a:t>SP</a:t>
                      </a:r>
                      <a:r>
                        <a:rPr lang="en-US" sz="1000">
                          <a:solidFill>
                            <a:srgbClr val="040001"/>
                          </a:solidFill>
                          <a:latin typeface="Arial" panose="020B0604020202020204"/>
                        </a:rPr>
                        <a:t>(T5A)</a:t>
                      </a:r>
                      <a:endParaRPr lang="en-US" sz="1000">
                        <a:solidFill>
                          <a:srgbClr val="040001"/>
                        </a:solidFill>
                        <a:latin typeface="Arial" panose="020B0604020202020204"/>
                      </a:endParaRPr>
                    </a:p>
                  </a:txBody>
                  <a:tcPr marL="0" marR="0" marT="0" marB="0" anchor="ctr">
                    <a:solidFill>
                      <a:srgbClr val="D1D5D6"/>
                    </a:solidFill>
                  </a:tcPr>
                </a:tc>
                <a:tc>
                  <a:txBody>
                    <a:bodyPr>
                      <a:spAutoFit/>
                    </a:bodyPr>
                    <a:p>
                      <a:pPr indent="355600"/>
                      <a:r>
                        <a:rPr lang="en-US" sz="1100">
                          <a:solidFill>
                            <a:srgbClr val="040001"/>
                          </a:solidFill>
                          <a:latin typeface="Tahoma" panose="020B0604030504040204"/>
                        </a:rPr>
                        <a:t>ail 1/24000-B</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1100">
                          <a:solidFill>
                            <a:srgbClr val="040001"/>
                          </a:solidFill>
                          <a:latin typeface="Tahoma" panose="020B0604030504040204"/>
                        </a:rPr>
                        <a:t>2.2/11KW</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457200"/>
                      <a:r>
                        <a:rPr lang="en-US" sz="1100">
                          <a:solidFill>
                            <a:srgbClr val="040001"/>
                          </a:solidFill>
                          <a:latin typeface="Tahoma" panose="020B0604030504040204"/>
                        </a:rPr>
                        <a:t>17.5N.m</a:t>
                      </a:r>
                      <a:endParaRPr lang="en-US" sz="1100">
                        <a:solidFill>
                          <a:srgbClr val="040001"/>
                        </a:solidFill>
                        <a:latin typeface="Tahoma" panose="020B0604030504040204"/>
                      </a:endParaRPr>
                    </a:p>
                  </a:txBody>
                  <a:tcPr marL="0" marR="0" marT="0" marB="0" anchor="ctr">
                    <a:solidFill>
                      <a:srgbClr val="D1D5D6"/>
                    </a:solidFill>
                  </a:tcPr>
                </a:tc>
              </a:tr>
              <a:tr h="301752">
                <a:tc>
                  <a:txBody>
                    <a:bodyPr>
                      <a:spAutoFit/>
                    </a:bodyPr>
                    <a:p>
                      <a:pPr indent="0" algn="ctr"/>
                      <a:r>
                        <a:rPr lang="en-US" sz="1100">
                          <a:solidFill>
                            <a:srgbClr val="040001"/>
                          </a:solidFill>
                          <a:latin typeface="Tahoma" panose="020B0604030504040204"/>
                        </a:rPr>
                        <a:t>SP(T7)</a:t>
                      </a:r>
                      <a:endParaRPr lang="en-US" sz="1100">
                        <a:solidFill>
                          <a:srgbClr val="040001"/>
                        </a:solidFill>
                        <a:latin typeface="Tahoma" panose="020B0604030504040204"/>
                      </a:endParaRPr>
                    </a:p>
                  </a:txBody>
                  <a:tcPr marL="0" marR="0" marT="0" marB="0" anchor="b">
                    <a:solidFill>
                      <a:srgbClr val="D1D5D6"/>
                    </a:solidFill>
                  </a:tcPr>
                </a:tc>
                <a:tc>
                  <a:txBody>
                    <a:bodyPr>
                      <a:spAutoFit/>
                    </a:bodyPr>
                    <a:p>
                      <a:pPr indent="355600"/>
                      <a:r>
                        <a:rPr lang="en-US" sz="1100">
                          <a:solidFill>
                            <a:srgbClr val="040001"/>
                          </a:solidFill>
                          <a:latin typeface="Tahoma" panose="020B0604030504040204"/>
                        </a:rPr>
                        <a:t>ail 2/20000-B</a:t>
                      </a:r>
                      <a:endParaRPr lang="en-US" sz="1100">
                        <a:solidFill>
                          <a:srgbClr val="040001"/>
                        </a:solidFill>
                        <a:latin typeface="Tahoma" panose="020B0604030504040204"/>
                      </a:endParaRPr>
                    </a:p>
                  </a:txBody>
                  <a:tcPr marL="0" marR="0" marT="0" marB="0" anchor="b">
                    <a:solidFill>
                      <a:srgbClr val="D1D5D6"/>
                    </a:solidFill>
                  </a:tcPr>
                </a:tc>
                <a:tc>
                  <a:txBody>
                    <a:bodyPr>
                      <a:spAutoFit/>
                    </a:bodyPr>
                    <a:p>
                      <a:pPr indent="0" algn="ctr"/>
                      <a:r>
                        <a:rPr lang="en-US" sz="1100">
                          <a:solidFill>
                            <a:srgbClr val="040001"/>
                          </a:solidFill>
                          <a:latin typeface="Tahoma" panose="020B0604030504040204"/>
                        </a:rPr>
                        <a:t>3.7/9KW</a:t>
                      </a:r>
                      <a:endParaRPr lang="en-US" sz="1100">
                        <a:solidFill>
                          <a:srgbClr val="040001"/>
                        </a:solidFill>
                        <a:latin typeface="Tahoma" panose="020B0604030504040204"/>
                      </a:endParaRPr>
                    </a:p>
                  </a:txBody>
                  <a:tcPr marL="0" marR="0" marT="0" marB="0" anchor="b">
                    <a:solidFill>
                      <a:srgbClr val="D1D5D6"/>
                    </a:solidFill>
                  </a:tcPr>
                </a:tc>
                <a:tc>
                  <a:txBody>
                    <a:bodyPr>
                      <a:spAutoFit/>
                    </a:bodyPr>
                    <a:p>
                      <a:pPr indent="0" algn="ctr"/>
                      <a:r>
                        <a:rPr lang="en-US" sz="1100">
                          <a:solidFill>
                            <a:srgbClr val="040001"/>
                          </a:solidFill>
                          <a:latin typeface="Tahoma" panose="020B0604030504040204"/>
                        </a:rPr>
                        <a:t>28.7N.m</a:t>
                      </a:r>
                      <a:endParaRPr lang="en-US" sz="1100">
                        <a:solidFill>
                          <a:srgbClr val="040001"/>
                        </a:solidFill>
                        <a:latin typeface="Tahoma" panose="020B0604030504040204"/>
                      </a:endParaRPr>
                    </a:p>
                  </a:txBody>
                  <a:tcPr marL="0" marR="0" marT="0" marB="0" anchor="b">
                    <a:solidFill>
                      <a:srgbClr val="D1D5D6"/>
                    </a:solidFill>
                  </a:tcPr>
                </a:tc>
              </a:tr>
              <a:tr h="310896">
                <a:tc>
                  <a:txBody>
                    <a:bodyPr>
                      <a:spAutoFit/>
                    </a:bodyPr>
                    <a:p>
                      <a:pPr indent="0" algn="ctr"/>
                      <a:r>
                        <a:rPr lang="en-US" sz="1100">
                          <a:solidFill>
                            <a:srgbClr val="040001"/>
                          </a:solidFill>
                          <a:latin typeface="Tahoma" panose="020B0604030504040204"/>
                        </a:rPr>
                        <a:t>SP(OPT)</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355600"/>
                      <a:r>
                        <a:rPr lang="en-US" sz="1100">
                          <a:solidFill>
                            <a:srgbClr val="040001"/>
                          </a:solidFill>
                          <a:latin typeface="Tahoma" panose="020B0604030504040204"/>
                        </a:rPr>
                        <a:t>ail 3/12000-B</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1100">
                          <a:solidFill>
                            <a:srgbClr val="040001"/>
                          </a:solidFill>
                          <a:latin typeface="Tahoma" panose="020B0604030504040204"/>
                        </a:rPr>
                        <a:t>3.7/13KW</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1100">
                          <a:solidFill>
                            <a:srgbClr val="040001"/>
                          </a:solidFill>
                          <a:latin typeface="Tahoma" panose="020B0604030504040204"/>
                        </a:rPr>
                        <a:t>82.8N.m</a:t>
                      </a:r>
                      <a:endParaRPr lang="en-US" sz="1100">
                        <a:solidFill>
                          <a:srgbClr val="040001"/>
                        </a:solidFill>
                        <a:latin typeface="Tahoma" panose="020B0604030504040204"/>
                      </a:endParaRPr>
                    </a:p>
                  </a:txBody>
                  <a:tcPr marL="0" marR="0" marT="0" marB="0" anchor="ctr">
                    <a:solidFill>
                      <a:srgbClr val="D1D5D6"/>
                    </a:solidFill>
                  </a:tcPr>
                </a:tc>
              </a:tr>
            </a:tbl>
          </a:graphicData>
        </a:graphic>
      </p:graphicFrame>
      <p:sp>
        <p:nvSpPr>
          <p:cNvPr id="13" name="矩形 12"/>
          <p:cNvSpPr/>
          <p:nvPr/>
        </p:nvSpPr>
        <p:spPr>
          <a:xfrm>
            <a:off x="826008" y="6885432"/>
            <a:ext cx="1527048" cy="423672"/>
          </a:xfrm>
          <a:prstGeom prst="rect">
            <a:avLst/>
          </a:prstGeom>
          <a:solidFill>
            <a:srgbClr val="FFFFFF"/>
          </a:solidFill>
        </p:spPr>
        <p:txBody>
          <a:bodyPr lIns="0" tIns="0" rIns="0" bIns="0">
            <a:noAutofit/>
          </a:bodyPr>
          <a:p>
            <a:pPr indent="0"/>
            <a:r>
              <a:rPr lang="en-US" sz="1600" b="1">
                <a:solidFill>
                  <a:srgbClr val="EF4857"/>
                </a:solidFill>
                <a:latin typeface="Tahoma" panose="020B0604030504040204"/>
              </a:rPr>
              <a:t>Возможность обработки</a:t>
            </a:r>
            <a:endParaRPr lang="en-US" sz="1600" b="1">
              <a:solidFill>
                <a:srgbClr val="EF4857"/>
              </a:solidFill>
              <a:latin typeface="Tahoma" panose="020B0604030504040204"/>
            </a:endParaRPr>
          </a:p>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4" name="矩形 13"/>
          <p:cNvSpPr/>
          <p:nvPr/>
        </p:nvSpPr>
        <p:spPr>
          <a:xfrm>
            <a:off x="4937760" y="6702552"/>
            <a:ext cx="2715768" cy="1481328"/>
          </a:xfrm>
          <a:prstGeom prst="rect">
            <a:avLst/>
          </a:prstGeom>
          <a:solidFill>
            <a:srgbClr val="FFFFFF"/>
          </a:solidFill>
        </p:spPr>
        <p:txBody>
          <a:bodyPr lIns="0" tIns="0" rIns="0" bIns="0">
            <a:noAutofit/>
          </a:bodyPr>
          <a:p>
            <a:pPr indent="0"/>
            <a:r>
              <a:rPr lang="en-US" sz="1000">
                <a:solidFill>
                  <a:srgbClr val="68686A"/>
                </a:solidFill>
                <a:latin typeface="微软雅黑" panose="020B0503020204020204" charset="-122"/>
              </a:rPr>
              <a:t>Инструмент: концевая фреза D12 (3 лезвия)</a:t>
            </a:r>
            <a:endParaRPr lang="en-US" sz="1000">
              <a:solidFill>
                <a:srgbClr val="68686A"/>
              </a:solidFill>
              <a:latin typeface="微软雅黑" panose="020B0503020204020204" charset="-122"/>
            </a:endParaRPr>
          </a:p>
          <a:p>
            <a:pPr indent="0"/>
            <a:r>
              <a:rPr lang="en-US" sz="1000">
                <a:solidFill>
                  <a:srgbClr val="68686A"/>
                </a:solidFill>
                <a:latin typeface="微软雅黑" panose="020B0503020204020204" charset="-122"/>
              </a:rPr>
              <a:t>Длина лезвия: 35 мм</a:t>
            </a:r>
            <a:endParaRPr lang="en-US" sz="1000">
              <a:solidFill>
                <a:srgbClr val="68686A"/>
              </a:solidFill>
              <a:latin typeface="微软雅黑" panose="020B0503020204020204" charset="-122"/>
            </a:endParaRPr>
          </a:p>
          <a:p>
            <a:pPr indent="0"/>
            <a:r>
              <a:rPr lang="en-US" sz="1000">
                <a:solidFill>
                  <a:srgbClr val="68686A"/>
                </a:solidFill>
                <a:latin typeface="微软雅黑" panose="020B0503020204020204" charset="-122"/>
              </a:rPr>
              <a:t>Материал: алюминий 6061</a:t>
            </a:r>
            <a:endParaRPr lang="en-US" sz="1000">
              <a:solidFill>
                <a:srgbClr val="68686A"/>
              </a:solidFill>
              <a:latin typeface="微软雅黑" panose="020B0503020204020204" charset="-122"/>
            </a:endParaRPr>
          </a:p>
          <a:p>
            <a:pPr indent="0"/>
            <a:r>
              <a:rPr lang="en-US" sz="1000">
                <a:solidFill>
                  <a:srgbClr val="68686A"/>
                </a:solidFill>
                <a:latin typeface="微软雅黑" panose="020B0503020204020204" charset="-122"/>
              </a:rPr>
              <a:t>Максимальная производительность непрерывной обработки</a:t>
            </a:r>
            <a:endParaRPr lang="en-US" sz="1000">
              <a:solidFill>
                <a:srgbClr val="68686A"/>
              </a:solidFill>
              <a:latin typeface="微软雅黑" panose="020B0503020204020204" charset="-122"/>
            </a:endParaRPr>
          </a:p>
          <a:p>
            <a:pPr indent="0"/>
            <a:r>
              <a:rPr lang="en-US" sz="1000">
                <a:solidFill>
                  <a:srgbClr val="68686A"/>
                </a:solidFill>
                <a:latin typeface="微软雅黑" panose="020B0503020204020204" charset="-122"/>
              </a:rPr>
              <a:t>Глубина реза: 20 мм</a:t>
            </a:r>
            <a:endParaRPr lang="en-US" sz="1000">
              <a:solidFill>
                <a:srgbClr val="68686A"/>
              </a:solidFill>
              <a:latin typeface="微软雅黑" panose="020B0503020204020204" charset="-122"/>
            </a:endParaRPr>
          </a:p>
          <a:p>
            <a:pPr indent="0"/>
            <a:r>
              <a:rPr lang="en-US" sz="1000">
                <a:solidFill>
                  <a:srgbClr val="68686A"/>
                </a:solidFill>
                <a:latin typeface="微软雅黑" panose="020B0503020204020204" charset="-122"/>
              </a:rPr>
              <a:t>Ширина резки: 3 мм</a:t>
            </a:r>
            <a:endParaRPr lang="en-US" sz="1000">
              <a:solidFill>
                <a:srgbClr val="68686A"/>
              </a:solidFill>
              <a:latin typeface="微软雅黑" panose="020B0503020204020204" charset="-122"/>
            </a:endParaRPr>
          </a:p>
          <a:p>
            <a:pPr indent="0"/>
            <a:r>
              <a:rPr lang="en-US" sz="1000">
                <a:solidFill>
                  <a:srgbClr val="68686A"/>
                </a:solidFill>
                <a:latin typeface="微软雅黑" panose="020B0503020204020204" charset="-122"/>
              </a:rPr>
              <a:t>Скорость шпинделя: 6000 об/мин</a:t>
            </a:r>
            <a:endParaRPr lang="en-US" sz="1000">
              <a:solidFill>
                <a:srgbClr val="68686A"/>
              </a:solidFill>
              <a:latin typeface="微软雅黑" panose="020B0503020204020204" charset="-122"/>
            </a:endParaRPr>
          </a:p>
          <a:p>
            <a:pPr indent="0"/>
            <a:r>
              <a:rPr lang="en-US" sz="1000">
                <a:solidFill>
                  <a:srgbClr val="68686A"/>
                </a:solidFill>
                <a:latin typeface="微软雅黑" panose="020B0503020204020204" charset="-122"/>
              </a:rPr>
              <a:t>Подача: 2000 мм/мин</a:t>
            </a:r>
            <a:endParaRPr lang="en-US" sz="1000">
              <a:solidFill>
                <a:srgbClr val="68686A"/>
              </a:solidFill>
              <a:latin typeface="微软雅黑" panose="020B0503020204020204" charset="-122"/>
            </a:endParaRPr>
          </a:p>
        </p:txBody>
      </p:sp>
      <p:sp>
        <p:nvSpPr>
          <p:cNvPr id="15" name="矩形 14"/>
          <p:cNvSpPr/>
          <p:nvPr/>
        </p:nvSpPr>
        <p:spPr>
          <a:xfrm>
            <a:off x="8494776" y="6845808"/>
            <a:ext cx="1347216" cy="423672"/>
          </a:xfrm>
          <a:prstGeom prst="rect">
            <a:avLst/>
          </a:prstGeom>
          <a:solidFill>
            <a:srgbClr val="FFFFFF"/>
          </a:solidFill>
        </p:spPr>
        <p:txBody>
          <a:bodyPr lIns="0" tIns="0" rIns="0" bIns="0">
            <a:noAutofit/>
          </a:bodyPr>
          <a:p>
            <a:pPr indent="0"/>
            <a:r>
              <a:rPr lang="en-US" sz="1600" b="1">
                <a:solidFill>
                  <a:srgbClr val="EF4857"/>
                </a:solidFill>
                <a:latin typeface="Tahoma" panose="020B0604030504040204"/>
              </a:rPr>
              <a:t>Тест на резьбовую обработку (тапинг)</a:t>
            </a:r>
            <a:endParaRPr lang="en-US" sz="1600" b="1">
              <a:solidFill>
                <a:srgbClr val="EF4857"/>
              </a:solidFill>
              <a:latin typeface="Tahoma" panose="020B0604030504040204"/>
            </a:endParaRPr>
          </a:p>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6" name="矩形 15"/>
          <p:cNvSpPr/>
          <p:nvPr/>
        </p:nvSpPr>
        <p:spPr>
          <a:xfrm>
            <a:off x="12539345" y="6854825"/>
            <a:ext cx="2498090" cy="1170305"/>
          </a:xfrm>
          <a:prstGeom prst="rect">
            <a:avLst/>
          </a:prstGeom>
          <a:solidFill>
            <a:srgbClr val="FFFFFF"/>
          </a:solidFill>
        </p:spPr>
        <p:txBody>
          <a:bodyPr lIns="0" tIns="0" rIns="0" bIns="0">
            <a:noAutofit/>
          </a:bodyPr>
          <a:p>
            <a:pPr indent="0">
              <a:lnSpc>
                <a:spcPts val="1350"/>
              </a:lnSpc>
              <a:spcAft>
                <a:spcPts val="140"/>
              </a:spcAft>
            </a:pPr>
            <a:r>
              <a:rPr lang="en-US" sz="1000">
                <a:solidFill>
                  <a:srgbClr val="68686A"/>
                </a:solidFill>
                <a:latin typeface="微软雅黑" panose="020B0503020204020204" charset="-122"/>
              </a:rPr>
              <a:t>Материал: 45#</a:t>
            </a:r>
            <a:endParaRPr lang="en-US" sz="1000">
              <a:solidFill>
                <a:srgbClr val="68686A"/>
              </a:solidFill>
              <a:latin typeface="微软雅黑" panose="020B0503020204020204" charset="-122"/>
            </a:endParaRPr>
          </a:p>
          <a:p>
            <a:pPr indent="0">
              <a:lnSpc>
                <a:spcPts val="1350"/>
              </a:lnSpc>
              <a:spcAft>
                <a:spcPts val="140"/>
              </a:spcAft>
            </a:pPr>
            <a:r>
              <a:rPr lang="en-US" sz="1000">
                <a:solidFill>
                  <a:srgbClr val="68686A"/>
                </a:solidFill>
                <a:latin typeface="微软雅黑" panose="020B0503020204020204" charset="-122"/>
              </a:rPr>
              <a:t>Максимальный размер резьбы Резьбовой метчик: M 8*1,25</a:t>
            </a:r>
            <a:endParaRPr lang="en-US" sz="1000">
              <a:solidFill>
                <a:srgbClr val="68686A"/>
              </a:solidFill>
              <a:latin typeface="微软雅黑" panose="020B0503020204020204" charset="-122"/>
            </a:endParaRPr>
          </a:p>
          <a:p>
            <a:pPr indent="0">
              <a:lnSpc>
                <a:spcPts val="1350"/>
              </a:lnSpc>
              <a:spcAft>
                <a:spcPts val="140"/>
              </a:spcAft>
            </a:pPr>
            <a:r>
              <a:rPr lang="en-US" sz="1000">
                <a:solidFill>
                  <a:srgbClr val="68686A"/>
                </a:solidFill>
                <a:latin typeface="微软雅黑" panose="020B0503020204020204" charset="-122"/>
              </a:rPr>
              <a:t>Скорость шпинделя: 250 об/мин</a:t>
            </a:r>
            <a:endParaRPr lang="en-US" sz="1000">
              <a:solidFill>
                <a:srgbClr val="68686A"/>
              </a:solidFill>
              <a:latin typeface="微软雅黑" panose="020B0503020204020204" charset="-122"/>
            </a:endParaRPr>
          </a:p>
          <a:p>
            <a:pPr indent="0">
              <a:lnSpc>
                <a:spcPts val="1350"/>
              </a:lnSpc>
              <a:spcAft>
                <a:spcPts val="140"/>
              </a:spcAft>
            </a:pPr>
            <a:r>
              <a:rPr lang="en-US" sz="1000">
                <a:solidFill>
                  <a:srgbClr val="68686A"/>
                </a:solidFill>
                <a:latin typeface="微软雅黑" panose="020B0503020204020204" charset="-122"/>
              </a:rPr>
              <a:t>Подача: 312,5 мм/мин</a:t>
            </a:r>
            <a:endParaRPr lang="en-US" sz="1000">
              <a:solidFill>
                <a:srgbClr val="68686A"/>
              </a:solidFill>
              <a:latin typeface="微软雅黑" panose="020B0503020204020204" charset="-122"/>
            </a:endParaRPr>
          </a:p>
          <a:p>
            <a:pPr indent="0">
              <a:lnSpc>
                <a:spcPts val="1350"/>
              </a:lnSpc>
              <a:spcAft>
                <a:spcPts val="140"/>
              </a:spcAft>
            </a:pPr>
            <a:r>
              <a:rPr lang="en-US" sz="1000">
                <a:solidFill>
                  <a:srgbClr val="68686A"/>
                </a:solidFill>
                <a:latin typeface="微软雅黑" panose="020B0503020204020204" charset="-122"/>
              </a:rPr>
              <a:t>Нагрузка шпинделя: 75%</a:t>
            </a:r>
            <a:endParaRPr lang="en-US" sz="1000">
              <a:solidFill>
                <a:srgbClr val="68686A"/>
              </a:solidFill>
              <a:latin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719328"/>
            <a:ext cx="7156704" cy="5547360"/>
          </a:xfrm>
          <a:prstGeom prst="rect">
            <a:avLst/>
          </a:prstGeom>
        </p:spPr>
      </p:pic>
      <p:pic>
        <p:nvPicPr>
          <p:cNvPr id="3" name="图片 2"/>
          <p:cNvPicPr>
            <a:picLocks noChangeAspect="1"/>
          </p:cNvPicPr>
          <p:nvPr/>
        </p:nvPicPr>
        <p:blipFill>
          <a:blip r:embed="rId2"/>
          <a:stretch>
            <a:fillRect/>
          </a:stretch>
        </p:blipFill>
        <p:spPr>
          <a:xfrm>
            <a:off x="8982456" y="6684264"/>
            <a:ext cx="2221992" cy="1962912"/>
          </a:xfrm>
          <a:prstGeom prst="rect">
            <a:avLst/>
          </a:prstGeom>
        </p:spPr>
      </p:pic>
      <p:pic>
        <p:nvPicPr>
          <p:cNvPr id="4" name="图片 3"/>
          <p:cNvPicPr>
            <a:picLocks noChangeAspect="1"/>
          </p:cNvPicPr>
          <p:nvPr/>
        </p:nvPicPr>
        <p:blipFill>
          <a:blip r:embed="rId3"/>
          <a:stretch>
            <a:fillRect/>
          </a:stretch>
        </p:blipFill>
        <p:spPr>
          <a:xfrm>
            <a:off x="12158472" y="6684264"/>
            <a:ext cx="2069592" cy="1962912"/>
          </a:xfrm>
          <a:prstGeom prst="rect">
            <a:avLst/>
          </a:prstGeom>
        </p:spPr>
      </p:pic>
      <p:sp>
        <p:nvSpPr>
          <p:cNvPr id="5" name="矩形 4"/>
          <p:cNvSpPr/>
          <p:nvPr/>
        </p:nvSpPr>
        <p:spPr>
          <a:xfrm>
            <a:off x="594360" y="219456"/>
            <a:ext cx="5690616" cy="289560"/>
          </a:xfrm>
          <a:prstGeom prst="rect">
            <a:avLst/>
          </a:prstGeom>
          <a:solidFill>
            <a:srgbClr val="FFFFFF"/>
          </a:solidFill>
        </p:spPr>
        <p:txBody>
          <a:bodyPr wrap="none" lIns="0" tIns="0" rIns="0" bIns="0">
            <a:noAutofit/>
          </a:bodyPr>
          <a:p>
            <a:pPr indent="0" algn="l"/>
            <a:r>
              <a:rPr lang="zh-TW" sz="1700" i="1">
                <a:solidFill>
                  <a:srgbClr val="EF4857"/>
                </a:solidFill>
                <a:latin typeface="Arial" panose="020B0604020202020204"/>
                <a:ea typeface="Arial" panose="020B0604020202020204"/>
              </a:rPr>
              <a:t>/ </a:t>
            </a:r>
            <a:r>
              <a:rPr lang="en-US" sz="1700" i="1">
                <a:solidFill>
                  <a:srgbClr val="EF4857"/>
                </a:solidFill>
                <a:latin typeface="Arial" panose="020B0604020202020204"/>
                <a:sym typeface="+mn-ea"/>
              </a:rPr>
              <a:t>Высокоскоростной сверлильно-фрезерный обрабатывающий центр серии T</a:t>
            </a:r>
            <a:endParaRPr lang="en-US" sz="1700" i="1">
              <a:solidFill>
                <a:srgbClr val="EF4857"/>
              </a:solidFill>
              <a:latin typeface="Arial" panose="020B0604020202020204"/>
            </a:endParaRPr>
          </a:p>
          <a:p>
            <a:pPr indent="0" algn="l"/>
            <a:endParaRPr lang="en-US" sz="1700" i="1">
              <a:solidFill>
                <a:srgbClr val="EF4857"/>
              </a:solidFill>
              <a:latin typeface="Arial" panose="020B0604020202020204"/>
            </a:endParaRPr>
          </a:p>
        </p:txBody>
      </p:sp>
      <p:sp>
        <p:nvSpPr>
          <p:cNvPr id="6" name="矩形 5"/>
          <p:cNvSpPr/>
          <p:nvPr/>
        </p:nvSpPr>
        <p:spPr>
          <a:xfrm>
            <a:off x="3852672" y="6717792"/>
            <a:ext cx="466344" cy="201168"/>
          </a:xfrm>
          <a:prstGeom prst="rect">
            <a:avLst/>
          </a:prstGeom>
          <a:solidFill>
            <a:srgbClr val="FFFFFF"/>
          </a:solidFill>
        </p:spPr>
        <p:txBody>
          <a:bodyPr wrap="none" lIns="0" tIns="0" rIns="0" bIns="0">
            <a:noAutofit/>
          </a:bodyPr>
          <a:p>
            <a:pPr indent="0" algn="ctr"/>
            <a:r>
              <a:rPr lang="en-US" sz="1800">
                <a:solidFill>
                  <a:srgbClr val="757577"/>
                </a:solidFill>
                <a:latin typeface="Arial" panose="020B0604020202020204"/>
              </a:rPr>
              <a:t>T-10</a:t>
            </a:r>
            <a:endParaRPr lang="en-US" sz="1800">
              <a:solidFill>
                <a:srgbClr val="757577"/>
              </a:solidFill>
              <a:latin typeface="Arial" panose="020B0604020202020204"/>
            </a:endParaRPr>
          </a:p>
        </p:txBody>
      </p:sp>
      <p:sp>
        <p:nvSpPr>
          <p:cNvPr id="7" name="矩形 6"/>
          <p:cNvSpPr/>
          <p:nvPr/>
        </p:nvSpPr>
        <p:spPr>
          <a:xfrm>
            <a:off x="2731008" y="6958584"/>
            <a:ext cx="2624328" cy="411480"/>
          </a:xfrm>
          <a:prstGeom prst="rect">
            <a:avLst/>
          </a:prstGeom>
          <a:solidFill>
            <a:srgbClr val="FFFFFF"/>
          </a:solidFill>
        </p:spPr>
        <p:txBody>
          <a:bodyPr lIns="0" tIns="0" rIns="0" bIns="0">
            <a:noAutofit/>
          </a:bodyPr>
          <a:p>
            <a:pPr indent="0" algn="ctr">
              <a:lnSpc>
                <a:spcPct val="133000"/>
              </a:lnSpc>
            </a:pPr>
            <a:r>
              <a:rPr lang="en-US" sz="1000">
                <a:solidFill>
                  <a:srgbClr val="7D7E82"/>
                </a:solidFill>
                <a:latin typeface="Arial" panose="020B0604020202020204"/>
              </a:rPr>
              <a:t>Высокоскоростной сверлильно-фрезерный центр Т-13 с таким же внешним видом</a:t>
            </a:r>
            <a:endParaRPr lang="en-US" sz="1000">
              <a:solidFill>
                <a:srgbClr val="7D7E82"/>
              </a:solidFill>
              <a:latin typeface="Arial" panose="020B0604020202020204"/>
            </a:endParaRPr>
          </a:p>
        </p:txBody>
      </p:sp>
      <p:sp>
        <p:nvSpPr>
          <p:cNvPr id="9" name="矩形 8"/>
          <p:cNvSpPr/>
          <p:nvPr/>
        </p:nvSpPr>
        <p:spPr>
          <a:xfrm>
            <a:off x="9717024" y="6477000"/>
            <a:ext cx="533400" cy="121920"/>
          </a:xfrm>
          <a:prstGeom prst="rect">
            <a:avLst/>
          </a:prstGeom>
          <a:solidFill>
            <a:srgbClr val="FFFFFF"/>
          </a:solidFill>
        </p:spPr>
        <p:txBody>
          <a:bodyPr wrap="none" lIns="0" tIns="0" rIns="0" bIns="0">
            <a:noAutofit/>
          </a:bodyPr>
          <a:p>
            <a:pPr indent="0" algn="just"/>
            <a:r>
              <a:rPr lang="en-US" sz="800">
                <a:solidFill>
                  <a:srgbClr val="050001"/>
                </a:solidFill>
                <a:latin typeface="宋体" panose="02010600030101010101" pitchFamily="2" charset="-122"/>
              </a:rPr>
              <a:t>Output[KW]</a:t>
            </a:r>
            <a:endParaRPr lang="en-US" sz="800">
              <a:solidFill>
                <a:srgbClr val="050001"/>
              </a:solidFill>
              <a:latin typeface="宋体" panose="02010600030101010101" pitchFamily="2" charset="-122"/>
            </a:endParaRPr>
          </a:p>
        </p:txBody>
      </p:sp>
      <p:sp>
        <p:nvSpPr>
          <p:cNvPr id="10" name="矩形 9"/>
          <p:cNvSpPr/>
          <p:nvPr/>
        </p:nvSpPr>
        <p:spPr>
          <a:xfrm>
            <a:off x="9567672" y="8677656"/>
            <a:ext cx="938784" cy="146304"/>
          </a:xfrm>
          <a:prstGeom prst="rect">
            <a:avLst/>
          </a:prstGeom>
          <a:solidFill>
            <a:srgbClr val="FFFFFF"/>
          </a:solidFill>
        </p:spPr>
        <p:txBody>
          <a:bodyPr wrap="none" lIns="0" tIns="0" rIns="0" bIns="0">
            <a:noAutofit/>
          </a:bodyPr>
          <a:p>
            <a:pPr indent="0" algn="r"/>
            <a:r>
              <a:rPr lang="en-US" sz="800">
                <a:solidFill>
                  <a:srgbClr val="050001"/>
                </a:solidFill>
                <a:latin typeface="宋体" panose="02010600030101010101" pitchFamily="2" charset="-122"/>
              </a:rPr>
              <a:t>Motor speed [min</a:t>
            </a:r>
            <a:r>
              <a:rPr lang="en-US" sz="800" baseline="30000">
                <a:solidFill>
                  <a:srgbClr val="050001"/>
                </a:solidFill>
                <a:latin typeface="宋体" panose="02010600030101010101" pitchFamily="2" charset="-122"/>
              </a:rPr>
              <a:t>-1</a:t>
            </a:r>
            <a:r>
              <a:rPr lang="en-US" sz="800">
                <a:solidFill>
                  <a:srgbClr val="050001"/>
                </a:solidFill>
                <a:latin typeface="宋体" panose="02010600030101010101" pitchFamily="2" charset="-122"/>
              </a:rPr>
              <a:t>]</a:t>
            </a:r>
            <a:endParaRPr lang="en-US" sz="800">
              <a:solidFill>
                <a:srgbClr val="050001"/>
              </a:solidFill>
              <a:latin typeface="宋体" panose="02010600030101010101" pitchFamily="2" charset="-122"/>
            </a:endParaRPr>
          </a:p>
        </p:txBody>
      </p:sp>
      <p:sp>
        <p:nvSpPr>
          <p:cNvPr id="11" name="矩形 10"/>
          <p:cNvSpPr/>
          <p:nvPr/>
        </p:nvSpPr>
        <p:spPr>
          <a:xfrm>
            <a:off x="12932664" y="6477000"/>
            <a:ext cx="643128" cy="112776"/>
          </a:xfrm>
          <a:prstGeom prst="rect">
            <a:avLst/>
          </a:prstGeom>
          <a:solidFill>
            <a:srgbClr val="FFFFFF"/>
          </a:solidFill>
        </p:spPr>
        <p:txBody>
          <a:bodyPr wrap="none" lIns="0" tIns="0" rIns="0" bIns="0">
            <a:noAutofit/>
          </a:bodyPr>
          <a:p>
            <a:pPr indent="0"/>
            <a:r>
              <a:rPr lang="en-US" sz="800">
                <a:solidFill>
                  <a:srgbClr val="050001"/>
                </a:solidFill>
                <a:latin typeface="宋体" panose="02010600030101010101" pitchFamily="2" charset="-122"/>
              </a:rPr>
              <a:t>Torque [N.m]</a:t>
            </a:r>
            <a:endParaRPr lang="en-US" sz="800">
              <a:solidFill>
                <a:srgbClr val="050001"/>
              </a:solidFill>
              <a:latin typeface="宋体" panose="02010600030101010101" pitchFamily="2" charset="-122"/>
            </a:endParaRPr>
          </a:p>
        </p:txBody>
      </p:sp>
      <p:sp>
        <p:nvSpPr>
          <p:cNvPr id="12" name="矩形 11"/>
          <p:cNvSpPr/>
          <p:nvPr/>
        </p:nvSpPr>
        <p:spPr>
          <a:xfrm>
            <a:off x="12777216" y="8674608"/>
            <a:ext cx="935736" cy="146304"/>
          </a:xfrm>
          <a:prstGeom prst="rect">
            <a:avLst/>
          </a:prstGeom>
          <a:solidFill>
            <a:srgbClr val="FFFFFF"/>
          </a:solidFill>
        </p:spPr>
        <p:txBody>
          <a:bodyPr wrap="none" lIns="0" tIns="0" rIns="0" bIns="0">
            <a:noAutofit/>
          </a:bodyPr>
          <a:p>
            <a:pPr indent="0"/>
            <a:r>
              <a:rPr lang="en-US" sz="800">
                <a:solidFill>
                  <a:srgbClr val="050001"/>
                </a:solidFill>
                <a:latin typeface="宋体" panose="02010600030101010101" pitchFamily="2" charset="-122"/>
              </a:rPr>
              <a:t>Motor speed [min </a:t>
            </a:r>
            <a:r>
              <a:rPr lang="en-US" sz="800" baseline="30000">
                <a:solidFill>
                  <a:srgbClr val="050001"/>
                </a:solidFill>
                <a:latin typeface="宋体" panose="02010600030101010101" pitchFamily="2" charset="-122"/>
              </a:rPr>
              <a:t>1</a:t>
            </a:r>
            <a:r>
              <a:rPr lang="en-US" sz="800">
                <a:solidFill>
                  <a:srgbClr val="050001"/>
                </a:solidFill>
                <a:latin typeface="宋体" panose="02010600030101010101" pitchFamily="2" charset="-122"/>
              </a:rPr>
              <a:t>]</a:t>
            </a:r>
            <a:endParaRPr lang="en-US" sz="800">
              <a:solidFill>
                <a:srgbClr val="050001"/>
              </a:solidFill>
              <a:latin typeface="宋体" panose="02010600030101010101" pitchFamily="2" charset="-122"/>
            </a:endParaRPr>
          </a:p>
        </p:txBody>
      </p:sp>
      <p:sp>
        <p:nvSpPr>
          <p:cNvPr id="14" name="矩形 13"/>
          <p:cNvSpPr/>
          <p:nvPr/>
        </p:nvSpPr>
        <p:spPr>
          <a:xfrm>
            <a:off x="8455152" y="3907536"/>
            <a:ext cx="5492496" cy="381000"/>
          </a:xfrm>
          <a:prstGeom prst="rect">
            <a:avLst/>
          </a:prstGeom>
          <a:solidFill>
            <a:srgbClr val="FFFFFF"/>
          </a:solidFill>
        </p:spPr>
        <p:txBody>
          <a:bodyPr lIns="0" tIns="0" rIns="0" bIns="0">
            <a:noAutofit/>
          </a:bodyPr>
          <a:p>
            <a:pPr marL="230505" indent="-266700"/>
            <a:r>
              <a:rPr lang="en-US" sz="1200">
                <a:solidFill>
                  <a:srgbClr val="77787B"/>
                </a:solidFill>
                <a:latin typeface="Arial" panose="020B0604020202020204"/>
              </a:rPr>
              <a:t>■ Сверхбольшой ход по осям X и Y преодолевает проблему, с которой сталкиваются традиционные сверлильно-резьбовые станки, неспособные обрабатывать крупные детали.</a:t>
            </a:r>
            <a:endParaRPr lang="en-US" sz="1200">
              <a:solidFill>
                <a:srgbClr val="77787B"/>
              </a:solidFill>
              <a:latin typeface="Arial" panose="020B0604020202020204"/>
            </a:endParaRPr>
          </a:p>
        </p:txBody>
      </p:sp>
      <p:sp>
        <p:nvSpPr>
          <p:cNvPr id="15" name="矩形 14"/>
          <p:cNvSpPr/>
          <p:nvPr/>
        </p:nvSpPr>
        <p:spPr>
          <a:xfrm>
            <a:off x="8316595" y="5459095"/>
            <a:ext cx="5937885" cy="414655"/>
          </a:xfrm>
          <a:prstGeom prst="rect">
            <a:avLst/>
          </a:prstGeom>
          <a:solidFill>
            <a:srgbClr val="FFFFFF"/>
          </a:solidFill>
        </p:spPr>
        <p:txBody>
          <a:bodyPr lIns="0" tIns="0" rIns="0" bIns="0">
            <a:noAutofit/>
          </a:bodyPr>
          <a:p>
            <a:pPr indent="0"/>
            <a:r>
              <a:rPr lang="en-US" sz="1300" b="1">
                <a:solidFill>
                  <a:srgbClr val="77787B"/>
                </a:solidFill>
                <a:latin typeface="Arial" panose="020B0604020202020204"/>
                <a:sym typeface="+mn-ea"/>
              </a:rPr>
              <a:t>ХАРАКТЕРИСТИКА ДВИГАТЕЛЯ ШПИНДЕЛЯ</a:t>
            </a:r>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6" name="矩形 15"/>
          <p:cNvSpPr/>
          <p:nvPr/>
        </p:nvSpPr>
        <p:spPr>
          <a:xfrm>
            <a:off x="8470265" y="2020570"/>
            <a:ext cx="3119755" cy="530225"/>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sym typeface="+mn-ea"/>
              </a:rPr>
              <a:t>Характеристики</a:t>
            </a:r>
            <a:endParaRPr lang="en-US" sz="2900" b="1">
              <a:solidFill>
                <a:srgbClr val="77787B"/>
              </a:solidFill>
              <a:latin typeface="Arial" panose="020B0604020202020204"/>
            </a:endParaRPr>
          </a:p>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7" name="矩形 16"/>
          <p:cNvSpPr/>
          <p:nvPr/>
        </p:nvSpPr>
        <p:spPr>
          <a:xfrm>
            <a:off x="8455152" y="2889504"/>
            <a:ext cx="5501640" cy="874776"/>
          </a:xfrm>
          <a:prstGeom prst="rect">
            <a:avLst/>
          </a:prstGeom>
          <a:solidFill>
            <a:srgbClr val="FFFFFF"/>
          </a:solidFill>
        </p:spPr>
        <p:txBody>
          <a:bodyPr lIns="0" tIns="0" rIns="0" bIns="0">
            <a:noAutofit/>
          </a:bodyPr>
          <a:p>
            <a:pPr indent="0">
              <a:lnSpc>
                <a:spcPct val="93000"/>
              </a:lnSpc>
            </a:pPr>
            <a:r>
              <a:rPr lang="en-US" sz="1200">
                <a:solidFill>
                  <a:srgbClr val="77787B"/>
                </a:solidFill>
                <a:latin typeface="Arial" panose="020B0604020202020204"/>
              </a:rPr>
              <a:t>■  Конструкция с золотым сечением, высокоскоростная и высокоточная обработка более гарантировано.</a:t>
            </a:r>
            <a:endParaRPr lang="en-US" sz="1200">
              <a:solidFill>
                <a:srgbClr val="77787B"/>
              </a:solidFill>
              <a:latin typeface="Arial" panose="020B0604020202020204"/>
            </a:endParaRPr>
          </a:p>
          <a:p>
            <a:pPr indent="0">
              <a:lnSpc>
                <a:spcPct val="93000"/>
              </a:lnSpc>
            </a:pPr>
            <a:r>
              <a:rPr lang="en-US" sz="1200">
                <a:solidFill>
                  <a:srgbClr val="77787B"/>
                </a:solidFill>
                <a:latin typeface="Arial" panose="020B0604020202020204"/>
              </a:rPr>
              <a:t>■  Конструкция прямого привода шпинделя, выходная скорость напрямую от оси двигателя для получения высококачественного эффекта постукивания.</a:t>
            </a:r>
            <a:endParaRPr lang="en-US" sz="1200">
              <a:solidFill>
                <a:srgbClr val="77787B"/>
              </a:solidFill>
              <a:latin typeface="Arial" panose="020B0604020202020204"/>
            </a:endParaRPr>
          </a:p>
        </p:txBody>
      </p:sp>
      <p:sp>
        <p:nvSpPr>
          <p:cNvPr id="18" name="矩形 17"/>
          <p:cNvSpPr/>
          <p:nvPr/>
        </p:nvSpPr>
        <p:spPr>
          <a:xfrm>
            <a:off x="8537448" y="7205472"/>
            <a:ext cx="88392" cy="518160"/>
          </a:xfrm>
          <a:prstGeom prst="rect">
            <a:avLst/>
          </a:prstGeom>
          <a:solidFill>
            <a:srgbClr val="FFFFFF"/>
          </a:solidFill>
        </p:spPr>
        <p:txBody>
          <a:bodyPr vert="wordArtVertRtl" wrap="none" lIns="0" tIns="0" rIns="0" bIns="0">
            <a:noAutofit/>
          </a:bodyPr>
          <a:p>
            <a:pPr indent="0"/>
            <a:endParaRPr lang="zh-TW" sz="2200">
              <a:latin typeface="MingLiU"/>
              <a:ea typeface="MingLiU"/>
            </a:endParaRP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2116253" y="3684858"/>
            <a:ext cx="3709639" cy="4346498"/>
          </a:xfrm>
          <a:prstGeom prst="rect">
            <a:avLst/>
          </a:prstGeom>
        </p:spPr>
      </p:pic>
      <p:pic>
        <p:nvPicPr>
          <p:cNvPr id="3" name="图片 2"/>
          <p:cNvPicPr>
            <a:picLocks noChangeAspect="1"/>
          </p:cNvPicPr>
          <p:nvPr/>
        </p:nvPicPr>
        <p:blipFill>
          <a:blip r:embed="rId2"/>
          <a:stretch>
            <a:fillRect/>
          </a:stretch>
        </p:blipFill>
        <p:spPr>
          <a:xfrm>
            <a:off x="9443843" y="1001131"/>
            <a:ext cx="4358888" cy="1162205"/>
          </a:xfrm>
          <a:prstGeom prst="rect">
            <a:avLst/>
          </a:prstGeom>
        </p:spPr>
      </p:pic>
      <p:pic>
        <p:nvPicPr>
          <p:cNvPr id="4" name="图片 3"/>
          <p:cNvPicPr>
            <a:picLocks noChangeAspect="1"/>
          </p:cNvPicPr>
          <p:nvPr/>
        </p:nvPicPr>
        <p:blipFill>
          <a:blip r:embed="rId3"/>
          <a:stretch>
            <a:fillRect/>
          </a:stretch>
        </p:blipFill>
        <p:spPr>
          <a:xfrm>
            <a:off x="8859024" y="6921190"/>
            <a:ext cx="1467005" cy="842536"/>
          </a:xfrm>
          <a:prstGeom prst="rect">
            <a:avLst/>
          </a:prstGeom>
        </p:spPr>
      </p:pic>
      <p:pic>
        <p:nvPicPr>
          <p:cNvPr id="5" name="图片 4"/>
          <p:cNvPicPr>
            <a:picLocks noChangeAspect="1"/>
          </p:cNvPicPr>
          <p:nvPr/>
        </p:nvPicPr>
        <p:blipFill>
          <a:blip r:embed="rId4"/>
          <a:stretch>
            <a:fillRect/>
          </a:stretch>
        </p:blipFill>
        <p:spPr>
          <a:xfrm>
            <a:off x="10355765" y="6921190"/>
            <a:ext cx="1248937" cy="840058"/>
          </a:xfrm>
          <a:prstGeom prst="rect">
            <a:avLst/>
          </a:prstGeom>
        </p:spPr>
      </p:pic>
      <p:pic>
        <p:nvPicPr>
          <p:cNvPr id="6" name="图片 5"/>
          <p:cNvPicPr>
            <a:picLocks noChangeAspect="1"/>
          </p:cNvPicPr>
          <p:nvPr/>
        </p:nvPicPr>
        <p:blipFill>
          <a:blip r:embed="rId5"/>
          <a:stretch>
            <a:fillRect/>
          </a:stretch>
        </p:blipFill>
        <p:spPr>
          <a:xfrm>
            <a:off x="11636917" y="6926146"/>
            <a:ext cx="1258848" cy="837580"/>
          </a:xfrm>
          <a:prstGeom prst="rect">
            <a:avLst/>
          </a:prstGeom>
        </p:spPr>
      </p:pic>
      <p:pic>
        <p:nvPicPr>
          <p:cNvPr id="7" name="图片 6"/>
          <p:cNvPicPr>
            <a:picLocks noChangeAspect="1"/>
          </p:cNvPicPr>
          <p:nvPr/>
        </p:nvPicPr>
        <p:blipFill>
          <a:blip r:embed="rId6"/>
          <a:stretch>
            <a:fillRect/>
          </a:stretch>
        </p:blipFill>
        <p:spPr>
          <a:xfrm>
            <a:off x="12923024" y="6926146"/>
            <a:ext cx="1120078" cy="837580"/>
          </a:xfrm>
          <a:prstGeom prst="rect">
            <a:avLst/>
          </a:prstGeom>
        </p:spPr>
      </p:pic>
      <p:pic>
        <p:nvPicPr>
          <p:cNvPr id="8" name="图片 7"/>
          <p:cNvPicPr>
            <a:picLocks noChangeAspect="1"/>
          </p:cNvPicPr>
          <p:nvPr/>
        </p:nvPicPr>
        <p:blipFill>
          <a:blip r:embed="rId7"/>
          <a:stretch>
            <a:fillRect/>
          </a:stretch>
        </p:blipFill>
        <p:spPr>
          <a:xfrm>
            <a:off x="8854068" y="7805853"/>
            <a:ext cx="2978614" cy="783064"/>
          </a:xfrm>
          <a:prstGeom prst="rect">
            <a:avLst/>
          </a:prstGeom>
        </p:spPr>
      </p:pic>
      <p:pic>
        <p:nvPicPr>
          <p:cNvPr id="9" name="图片 8"/>
          <p:cNvPicPr>
            <a:picLocks noChangeAspect="1"/>
          </p:cNvPicPr>
          <p:nvPr/>
        </p:nvPicPr>
        <p:blipFill>
          <a:blip r:embed="rId8"/>
          <a:stretch>
            <a:fillRect/>
          </a:stretch>
        </p:blipFill>
        <p:spPr>
          <a:xfrm>
            <a:off x="11914458" y="7860370"/>
            <a:ext cx="2133600" cy="262673"/>
          </a:xfrm>
          <a:prstGeom prst="rect">
            <a:avLst/>
          </a:prstGeom>
        </p:spPr>
      </p:pic>
      <p:pic>
        <p:nvPicPr>
          <p:cNvPr id="10" name="图片 9"/>
          <p:cNvPicPr>
            <a:picLocks noChangeAspect="1"/>
          </p:cNvPicPr>
          <p:nvPr/>
        </p:nvPicPr>
        <p:blipFill>
          <a:blip r:embed="rId9"/>
          <a:stretch>
            <a:fillRect/>
          </a:stretch>
        </p:blipFill>
        <p:spPr>
          <a:xfrm>
            <a:off x="11949151" y="8256858"/>
            <a:ext cx="884663" cy="255239"/>
          </a:xfrm>
          <a:prstGeom prst="rect">
            <a:avLst/>
          </a:prstGeom>
        </p:spPr>
      </p:pic>
      <p:sp>
        <p:nvSpPr>
          <p:cNvPr id="11" name="矩形 10"/>
          <p:cNvSpPr/>
          <p:nvPr/>
        </p:nvSpPr>
        <p:spPr>
          <a:xfrm>
            <a:off x="463395" y="512956"/>
            <a:ext cx="1526478" cy="334536"/>
          </a:xfrm>
          <a:prstGeom prst="rect">
            <a:avLst/>
          </a:prstGeom>
          <a:solidFill>
            <a:srgbClr val="FFFFFF"/>
          </a:solidFill>
        </p:spPr>
        <p:txBody>
          <a:bodyPr wrap="none" lIns="0" tIns="0" rIns="0" bIns="0">
            <a:noAutofit/>
          </a:bodyPr>
          <a:p>
            <a:pPr indent="0"/>
            <a:endParaRPr lang="en-US" sz="2600">
              <a:solidFill>
                <a:srgbClr val="E9777B"/>
              </a:solidFill>
              <a:latin typeface="Arial" panose="020B0604020202020204"/>
            </a:endParaRPr>
          </a:p>
        </p:txBody>
      </p:sp>
      <p:sp>
        <p:nvSpPr>
          <p:cNvPr id="13" name="矩形 12"/>
          <p:cNvSpPr/>
          <p:nvPr/>
        </p:nvSpPr>
        <p:spPr>
          <a:xfrm>
            <a:off x="8883804" y="2601951"/>
            <a:ext cx="1732156" cy="545170"/>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rPr>
              <a:t>Функции</a:t>
            </a:r>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4" name="矩形 13"/>
          <p:cNvSpPr/>
          <p:nvPr/>
        </p:nvSpPr>
        <p:spPr>
          <a:xfrm>
            <a:off x="8881326" y="3456878"/>
            <a:ext cx="5511181" cy="1095297"/>
          </a:xfrm>
          <a:prstGeom prst="rect">
            <a:avLst/>
          </a:prstGeom>
          <a:solidFill>
            <a:srgbClr val="FFFFFF"/>
          </a:solidFill>
        </p:spPr>
        <p:txBody>
          <a:bodyPr lIns="0" tIns="0" rIns="0" bIns="0">
            <a:noAutofit/>
          </a:bodyPr>
          <a:p>
            <a:pPr marL="243205" indent="-279400">
              <a:lnSpc>
                <a:spcPct val="105000"/>
              </a:lnSpc>
            </a:pPr>
            <a:r>
              <a:rPr lang="en-US" sz="1000">
                <a:solidFill>
                  <a:srgbClr val="77787B"/>
                </a:solidFill>
                <a:latin typeface="Arial" panose="020B0604020202020204"/>
              </a:rPr>
              <a:t>■  Конструкция корпуса высокой жесткости с удлиненным ползунком высокой жесткости значительно повышает производительность резания.</a:t>
            </a:r>
            <a:endParaRPr lang="en-US" sz="1000">
              <a:solidFill>
                <a:srgbClr val="77787B"/>
              </a:solidFill>
              <a:latin typeface="Arial" panose="020B0604020202020204"/>
            </a:endParaRPr>
          </a:p>
          <a:p>
            <a:pPr marL="243205" indent="-279400">
              <a:lnSpc>
                <a:spcPct val="105000"/>
              </a:lnSpc>
            </a:pPr>
            <a:r>
              <a:rPr lang="en-US" sz="1000">
                <a:solidFill>
                  <a:srgbClr val="77787B"/>
                </a:solidFill>
                <a:latin typeface="Arial" panose="020B0604020202020204"/>
              </a:rPr>
              <a:t>■ Форма принимает дизайн в виде рыбьего позвоночника с использованием «золотой пропорции» для обеспечения устойчивости к крутящему моменту и жесткости изгиба.</a:t>
            </a:r>
            <a:endParaRPr lang="en-US" sz="1000">
              <a:solidFill>
                <a:srgbClr val="77787B"/>
              </a:solidFill>
              <a:latin typeface="Arial" panose="020B0604020202020204"/>
            </a:endParaRPr>
          </a:p>
          <a:p>
            <a:pPr marL="243205" indent="-279400">
              <a:lnSpc>
                <a:spcPct val="105000"/>
              </a:lnSpc>
            </a:pPr>
            <a:r>
              <a:rPr lang="en-US" sz="1000">
                <a:solidFill>
                  <a:srgbClr val="77787B"/>
                </a:solidFill>
                <a:latin typeface="Arial" panose="020B0604020202020204"/>
              </a:rPr>
              <a:t>■  Лучший выбор для пакетной обработки, широко используемый в новой энергетике, оборудовании для автоматизации, автозапчастях, авиации, медицине и других отраслях промышленности.</a:t>
            </a:r>
            <a:endParaRPr lang="en-US" sz="1000">
              <a:solidFill>
                <a:srgbClr val="77787B"/>
              </a:solidFill>
              <a:latin typeface="Arial" panose="020B0604020202020204"/>
            </a:endParaRPr>
          </a:p>
        </p:txBody>
      </p:sp>
      <p:sp>
        <p:nvSpPr>
          <p:cNvPr id="15" name="矩形 14"/>
          <p:cNvSpPr/>
          <p:nvPr/>
        </p:nvSpPr>
        <p:spPr>
          <a:xfrm>
            <a:off x="8851900" y="5360035"/>
            <a:ext cx="4274185" cy="582295"/>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rPr>
              <a:t>Поля приложения</a:t>
            </a:r>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6" name="矩形 15"/>
          <p:cNvSpPr/>
          <p:nvPr/>
        </p:nvSpPr>
        <p:spPr>
          <a:xfrm>
            <a:off x="8809355" y="6013450"/>
            <a:ext cx="5231130" cy="786130"/>
          </a:xfrm>
          <a:prstGeom prst="rect">
            <a:avLst/>
          </a:prstGeom>
          <a:solidFill>
            <a:srgbClr val="FFFFFF"/>
          </a:solidFill>
        </p:spPr>
        <p:txBody>
          <a:bodyPr lIns="0" tIns="0" rIns="0" bIns="0">
            <a:noAutofit/>
          </a:bodyPr>
          <a:p>
            <a:pPr indent="0">
              <a:lnSpc>
                <a:spcPts val="1165"/>
              </a:lnSpc>
            </a:pPr>
            <a:r>
              <a:rPr lang="en-US" sz="900" b="1">
                <a:solidFill>
                  <a:srgbClr val="77787B"/>
                </a:solidFill>
                <a:latin typeface="微软雅黑" panose="020B0503020204020204" charset="-122"/>
              </a:rPr>
              <a:t>Унаследованный от конструкции высокой жесткости серии V, с высокожестким шпинделем с внутренней циркуляцией и масляным охлаждением, производительность резания значительно улучшена. Независимо от каких-либо сложных для обработки материалов, его можно легко обрабатывать, и это лучший выбор для таких отраслей, как пресс-формы, скобяные изделия, автозапчасти, авиация и медицинское оборудование.</a:t>
            </a:r>
            <a:endParaRPr lang="en-US" sz="900" b="1">
              <a:solidFill>
                <a:srgbClr val="77787B"/>
              </a:solidFill>
              <a:latin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820225" y="3694054"/>
            <a:ext cx="270371" cy="270371"/>
          </a:xfrm>
          <a:prstGeom prst="rect">
            <a:avLst/>
          </a:prstGeom>
        </p:spPr>
      </p:pic>
      <p:pic>
        <p:nvPicPr>
          <p:cNvPr id="3" name="图片 2"/>
          <p:cNvPicPr>
            <a:picLocks noChangeAspect="1"/>
          </p:cNvPicPr>
          <p:nvPr/>
        </p:nvPicPr>
        <p:blipFill>
          <a:blip r:embed="rId2"/>
          <a:stretch>
            <a:fillRect/>
          </a:stretch>
        </p:blipFill>
        <p:spPr>
          <a:xfrm>
            <a:off x="777695" y="4678325"/>
            <a:ext cx="2071830" cy="3484441"/>
          </a:xfrm>
          <a:prstGeom prst="rect">
            <a:avLst/>
          </a:prstGeom>
        </p:spPr>
      </p:pic>
      <p:pic>
        <p:nvPicPr>
          <p:cNvPr id="4" name="图片 3"/>
          <p:cNvPicPr>
            <a:picLocks noChangeAspect="1"/>
          </p:cNvPicPr>
          <p:nvPr/>
        </p:nvPicPr>
        <p:blipFill>
          <a:blip r:embed="rId3"/>
          <a:stretch>
            <a:fillRect/>
          </a:stretch>
        </p:blipFill>
        <p:spPr>
          <a:xfrm>
            <a:off x="5012491" y="1816648"/>
            <a:ext cx="5270711" cy="6847367"/>
          </a:xfrm>
          <a:prstGeom prst="rect">
            <a:avLst/>
          </a:prstGeom>
        </p:spPr>
      </p:pic>
      <p:pic>
        <p:nvPicPr>
          <p:cNvPr id="5" name="图片 4"/>
          <p:cNvPicPr>
            <a:picLocks noChangeAspect="1"/>
          </p:cNvPicPr>
          <p:nvPr/>
        </p:nvPicPr>
        <p:blipFill>
          <a:blip r:embed="rId4"/>
          <a:stretch>
            <a:fillRect/>
          </a:stretch>
        </p:blipFill>
        <p:spPr>
          <a:xfrm>
            <a:off x="12446658" y="702004"/>
            <a:ext cx="2542700" cy="1254641"/>
          </a:xfrm>
          <a:prstGeom prst="rect">
            <a:avLst/>
          </a:prstGeom>
        </p:spPr>
      </p:pic>
      <p:pic>
        <p:nvPicPr>
          <p:cNvPr id="6" name="图片 5"/>
          <p:cNvPicPr>
            <a:picLocks noChangeAspect="1"/>
          </p:cNvPicPr>
          <p:nvPr/>
        </p:nvPicPr>
        <p:blipFill>
          <a:blip r:embed="rId5"/>
          <a:stretch>
            <a:fillRect/>
          </a:stretch>
        </p:blipFill>
        <p:spPr>
          <a:xfrm>
            <a:off x="12277387" y="3171922"/>
            <a:ext cx="2011072" cy="1248566"/>
          </a:xfrm>
          <a:prstGeom prst="rect">
            <a:avLst/>
          </a:prstGeom>
        </p:spPr>
      </p:pic>
      <p:pic>
        <p:nvPicPr>
          <p:cNvPr id="8" name="图片 7"/>
          <p:cNvPicPr>
            <a:picLocks noChangeAspect="1"/>
          </p:cNvPicPr>
          <p:nvPr/>
        </p:nvPicPr>
        <p:blipFill>
          <a:blip r:embed="rId6"/>
          <a:stretch>
            <a:fillRect/>
          </a:stretch>
        </p:blipFill>
        <p:spPr>
          <a:xfrm>
            <a:off x="12072333" y="6966971"/>
            <a:ext cx="1998921" cy="1215149"/>
          </a:xfrm>
          <a:prstGeom prst="rect">
            <a:avLst/>
          </a:prstGeom>
        </p:spPr>
      </p:pic>
      <p:sp>
        <p:nvSpPr>
          <p:cNvPr id="9" name="矩形 8"/>
          <p:cNvSpPr/>
          <p:nvPr/>
        </p:nvSpPr>
        <p:spPr>
          <a:xfrm>
            <a:off x="595423" y="218726"/>
            <a:ext cx="5689937" cy="288598"/>
          </a:xfrm>
          <a:prstGeom prst="rect">
            <a:avLst/>
          </a:prstGeom>
          <a:solidFill>
            <a:srgbClr val="FFFFFF"/>
          </a:solidFill>
        </p:spPr>
        <p:txBody>
          <a:bodyPr wrap="none" lIns="0" tIns="0" rIns="0" bIns="0">
            <a:noAutofit/>
          </a:bodyPr>
          <a:p>
            <a:pPr indent="0" algn="l"/>
            <a:r>
              <a:rPr lang="zh-TW" sz="1700" i="1">
                <a:solidFill>
                  <a:srgbClr val="EF4857"/>
                </a:solidFill>
                <a:latin typeface="Arial" panose="020B0604020202020204"/>
                <a:ea typeface="Arial" panose="020B0604020202020204"/>
              </a:rPr>
              <a:t>/ </a:t>
            </a:r>
            <a:r>
              <a:rPr lang="en-US" sz="1700" i="1">
                <a:solidFill>
                  <a:srgbClr val="EF4857"/>
                </a:solidFill>
                <a:latin typeface="Arial" panose="020B0604020202020204"/>
              </a:rPr>
              <a:t>Высокоскоростной сверлильно-фрезерный обрабатывающий центр серии T</a:t>
            </a:r>
            <a:endParaRPr lang="en-US" sz="1700" i="1">
              <a:solidFill>
                <a:srgbClr val="EF4857"/>
              </a:solidFill>
              <a:latin typeface="Arial" panose="020B0604020202020204"/>
            </a:endParaRPr>
          </a:p>
        </p:txBody>
      </p:sp>
      <p:sp>
        <p:nvSpPr>
          <p:cNvPr id="10" name="矩形 9"/>
          <p:cNvSpPr/>
          <p:nvPr/>
        </p:nvSpPr>
        <p:spPr>
          <a:xfrm>
            <a:off x="405765" y="1752600"/>
            <a:ext cx="4567555" cy="1543050"/>
          </a:xfrm>
          <a:prstGeom prst="rect">
            <a:avLst/>
          </a:prstGeom>
          <a:solidFill>
            <a:srgbClr val="FFFFFF"/>
          </a:solidFill>
        </p:spPr>
        <p:txBody>
          <a:bodyPr lIns="0" tIns="0" rIns="0" bIns="0">
            <a:noAutofit/>
          </a:bodyPr>
          <a:p>
            <a:pPr indent="0">
              <a:spcAft>
                <a:spcPts val="210"/>
              </a:spcAft>
            </a:pPr>
            <a:r>
              <a:rPr lang="en-US" sz="1500" b="1">
                <a:solidFill>
                  <a:srgbClr val="EF4857"/>
                </a:solidFill>
                <a:latin typeface="Tahoma" panose="020B0604030504040204"/>
              </a:rPr>
              <a:t>Основная конструкция высокой жесткости</a:t>
            </a:r>
            <a:endParaRPr lang="en-US" sz="1500" b="1">
              <a:solidFill>
                <a:srgbClr val="EF4857"/>
              </a:solidFill>
              <a:latin typeface="Tahoma" panose="020B0604030504040204"/>
            </a:endParaRPr>
          </a:p>
          <a:p>
            <a:pPr indent="0">
              <a:spcAft>
                <a:spcPts val="210"/>
              </a:spcAft>
            </a:pPr>
            <a:r>
              <a:rPr lang="en-US" sz="900">
                <a:solidFill>
                  <a:srgbClr val="6C6D6F"/>
                </a:solidFill>
                <a:latin typeface="Tahoma" panose="020B0604030504040204"/>
              </a:rPr>
              <a:t>1. Чугун HT300 с низкой температурой плавления (1145~1250°C) используется из-за небольшой усадки при затвердевании, механической прочности и твердости, аналогичных углеродистой стали, и хорошей амортизации.Качество гарантировано на постоянной основе.</a:t>
            </a:r>
            <a:endParaRPr lang="en-US" sz="900">
              <a:solidFill>
                <a:srgbClr val="6C6D6F"/>
              </a:solidFill>
              <a:latin typeface="Tahoma" panose="020B0604030504040204"/>
            </a:endParaRPr>
          </a:p>
          <a:p>
            <a:pPr indent="0">
              <a:spcAft>
                <a:spcPts val="210"/>
              </a:spcAft>
            </a:pPr>
            <a:r>
              <a:rPr lang="en-US" sz="900">
                <a:solidFill>
                  <a:srgbClr val="6C6D6F"/>
                </a:solidFill>
                <a:latin typeface="Tahoma" panose="020B0604030504040204"/>
              </a:rPr>
              <a:t>2. Закалка: проводится для устранения внутренних напряжений и сохранения стабильности и отсутствия деформации отливок в течение длительного времени.</a:t>
            </a:r>
            <a:endParaRPr lang="en-US" sz="900">
              <a:solidFill>
                <a:srgbClr val="6C6D6F"/>
              </a:solidFill>
              <a:latin typeface="Tahoma" panose="020B0604030504040204"/>
            </a:endParaRPr>
          </a:p>
          <a:p>
            <a:pPr indent="0">
              <a:spcAft>
                <a:spcPts val="210"/>
              </a:spcAft>
            </a:pPr>
            <a:r>
              <a:rPr lang="en-US" sz="900">
                <a:solidFill>
                  <a:srgbClr val="6C6D6F"/>
                </a:solidFill>
                <a:latin typeface="Tahoma" panose="020B0604030504040204"/>
              </a:rPr>
              <a:t>3. Конструкция корпуса: применена интегрированная технология литья с конструкцией коробчатой ​​конструкции и внутренними W-образными и звездообразными ребрами жесткости, что значительно повышает жесткость корпуса, повышает стабильность во время обработки и увеличивает срок службы станка.</a:t>
            </a:r>
            <a:endParaRPr lang="en-US" sz="900">
              <a:solidFill>
                <a:srgbClr val="6C6D6F"/>
              </a:solidFill>
              <a:latin typeface="Tahoma" panose="020B0604030504040204"/>
            </a:endParaRPr>
          </a:p>
        </p:txBody>
      </p:sp>
      <p:sp>
        <p:nvSpPr>
          <p:cNvPr id="11" name="矩形 10"/>
          <p:cNvSpPr/>
          <p:nvPr/>
        </p:nvSpPr>
        <p:spPr>
          <a:xfrm>
            <a:off x="711200" y="3721100"/>
            <a:ext cx="4067175" cy="760730"/>
          </a:xfrm>
          <a:prstGeom prst="rect">
            <a:avLst/>
          </a:prstGeom>
          <a:solidFill>
            <a:srgbClr val="FFFFFF"/>
          </a:solidFill>
        </p:spPr>
        <p:txBody>
          <a:bodyPr lIns="0" tIns="0" rIns="0" bIns="0">
            <a:noAutofit/>
          </a:bodyPr>
          <a:p>
            <a:pPr indent="0"/>
            <a:r>
              <a:rPr lang="en-US" sz="1500">
                <a:solidFill>
                  <a:srgbClr val="EF4857"/>
                </a:solidFill>
                <a:latin typeface="Tahoma" panose="020B0604030504040204"/>
              </a:rPr>
              <a:t>Высокоскоростная сервосистема смены инструмента</a:t>
            </a:r>
            <a:endParaRPr lang="en-US" sz="1500">
              <a:solidFill>
                <a:srgbClr val="EF4857"/>
              </a:solidFill>
              <a:latin typeface="Tahoma" panose="020B0604030504040204"/>
            </a:endParaRPr>
          </a:p>
          <a:p>
            <a:pPr indent="0"/>
            <a:r>
              <a:rPr lang="en-US" sz="900" b="1">
                <a:solidFill>
                  <a:srgbClr val="6C6D6F"/>
                </a:solidFill>
                <a:latin typeface="微软雅黑" panose="020B0503020204020204" charset="-122"/>
              </a:rPr>
              <a:t>Время смены инструмента на инструмент составляет 1,45 с, что значительно повышает эффективность смены инструмента.</a:t>
            </a:r>
            <a:endParaRPr lang="en-US" sz="900" b="1">
              <a:solidFill>
                <a:srgbClr val="6C6D6F"/>
              </a:solidFill>
              <a:latin typeface="微软雅黑" panose="020B0503020204020204" charset="-122"/>
            </a:endParaRPr>
          </a:p>
        </p:txBody>
      </p:sp>
      <p:sp>
        <p:nvSpPr>
          <p:cNvPr id="12" name="矩形 11"/>
          <p:cNvSpPr/>
          <p:nvPr/>
        </p:nvSpPr>
        <p:spPr>
          <a:xfrm>
            <a:off x="2913320" y="5048946"/>
            <a:ext cx="1713361" cy="279484"/>
          </a:xfrm>
          <a:prstGeom prst="rect">
            <a:avLst/>
          </a:prstGeom>
          <a:solidFill>
            <a:srgbClr val="FFFFFF"/>
          </a:solidFill>
        </p:spPr>
        <p:txBody>
          <a:bodyPr lIns="0" tIns="0" rIns="0" bIns="0">
            <a:noAutofit/>
          </a:bodyPr>
          <a:p>
            <a:pPr indent="0">
              <a:lnSpc>
                <a:spcPts val="1270"/>
              </a:lnSpc>
            </a:pPr>
            <a:endParaRPr lang="en-US" sz="625" b="1">
              <a:solidFill>
                <a:srgbClr val="6C6D6F"/>
              </a:solidFill>
              <a:latin typeface="微软雅黑" panose="020B0503020204020204" charset="-122"/>
            </a:endParaRPr>
          </a:p>
          <a:p>
            <a:pPr indent="0">
              <a:lnSpc>
                <a:spcPts val="1270"/>
              </a:lnSpc>
            </a:pPr>
            <a:r>
              <a:rPr lang="en-US" sz="900" b="1">
                <a:solidFill>
                  <a:srgbClr val="6C6D6F"/>
                </a:solidFill>
                <a:latin typeface="微软雅黑" panose="020B0503020204020204" charset="-122"/>
              </a:rPr>
              <a:t>Ось Z спроектирована с большим интервалом для скользящего блока.</a:t>
            </a:r>
            <a:endParaRPr lang="en-US" sz="900" b="1">
              <a:solidFill>
                <a:srgbClr val="6C6D6F"/>
              </a:solidFill>
              <a:latin typeface="微软雅黑" panose="020B0503020204020204" charset="-122"/>
            </a:endParaRPr>
          </a:p>
        </p:txBody>
      </p:sp>
      <p:sp>
        <p:nvSpPr>
          <p:cNvPr id="13" name="矩形 12"/>
          <p:cNvSpPr/>
          <p:nvPr/>
        </p:nvSpPr>
        <p:spPr>
          <a:xfrm>
            <a:off x="2983192" y="7069132"/>
            <a:ext cx="2044489" cy="452643"/>
          </a:xfrm>
          <a:prstGeom prst="rect">
            <a:avLst/>
          </a:prstGeom>
          <a:solidFill>
            <a:srgbClr val="FFFFFF"/>
          </a:solidFill>
        </p:spPr>
        <p:txBody>
          <a:bodyPr lIns="0" tIns="0" rIns="0" bIns="0">
            <a:noAutofit/>
          </a:bodyPr>
          <a:p>
            <a:pPr indent="0" algn="just">
              <a:lnSpc>
                <a:spcPct val="163000"/>
              </a:lnSpc>
            </a:pPr>
            <a:r>
              <a:rPr lang="en-US" sz="900">
                <a:solidFill>
                  <a:srgbClr val="6C6D6F"/>
                </a:solidFill>
                <a:latin typeface="Tahoma" panose="020B0604030504040204"/>
              </a:rPr>
              <a:t>Сверхбольшое перемещение по осям X/Y устраняет затруднения, связанные с тем, что традиционные станки для сверления и нарезания резьбы не могут обрабатывать большие заготовки.</a:t>
            </a:r>
            <a:endParaRPr lang="en-US" sz="900">
              <a:solidFill>
                <a:srgbClr val="6C6D6F"/>
              </a:solidFill>
              <a:latin typeface="Tahoma" panose="020B0604030504040204"/>
            </a:endParaRPr>
          </a:p>
        </p:txBody>
      </p:sp>
      <p:sp>
        <p:nvSpPr>
          <p:cNvPr id="14" name="矩形 13"/>
          <p:cNvSpPr/>
          <p:nvPr/>
        </p:nvSpPr>
        <p:spPr>
          <a:xfrm>
            <a:off x="12349625" y="2050647"/>
            <a:ext cx="1980694" cy="452643"/>
          </a:xfrm>
          <a:prstGeom prst="rect">
            <a:avLst/>
          </a:prstGeom>
          <a:solidFill>
            <a:srgbClr val="FFFFFF"/>
          </a:solidFill>
        </p:spPr>
        <p:txBody>
          <a:bodyPr lIns="0" tIns="0" rIns="0" bIns="0">
            <a:noAutofit/>
          </a:bodyPr>
          <a:p>
            <a:pPr indent="0" algn="just">
              <a:lnSpc>
                <a:spcPct val="133000"/>
              </a:lnSpc>
            </a:pPr>
            <a:r>
              <a:rPr lang="en-US" sz="900">
                <a:solidFill>
                  <a:srgbClr val="6C6D6F"/>
                </a:solidFill>
                <a:latin typeface="Tahoma" panose="020B0604030504040204"/>
              </a:rPr>
              <a:t>Благодаря компьютерному расчету и анализу отливки методом конечных элементов она имеет достаточную прочность конструкции и ребра жесткости, обеспечивающие высокую жесткость машины.</a:t>
            </a:r>
            <a:endParaRPr lang="en-US" sz="900">
              <a:solidFill>
                <a:srgbClr val="6C6D6F"/>
              </a:solidFill>
              <a:latin typeface="Tahoma" panose="020B0604030504040204"/>
            </a:endParaRPr>
          </a:p>
        </p:txBody>
      </p:sp>
      <p:sp>
        <p:nvSpPr>
          <p:cNvPr id="15" name="矩形 14"/>
          <p:cNvSpPr/>
          <p:nvPr/>
        </p:nvSpPr>
        <p:spPr>
          <a:xfrm>
            <a:off x="12355441" y="4374616"/>
            <a:ext cx="1974618" cy="337204"/>
          </a:xfrm>
          <a:prstGeom prst="rect">
            <a:avLst/>
          </a:prstGeom>
          <a:solidFill>
            <a:srgbClr val="FFFFFF"/>
          </a:solidFill>
        </p:spPr>
        <p:txBody>
          <a:bodyPr lIns="0" tIns="0" rIns="0" bIns="0">
            <a:noAutofit/>
          </a:bodyPr>
          <a:p>
            <a:pPr indent="0" algn="just">
              <a:lnSpc>
                <a:spcPct val="132000"/>
              </a:lnSpc>
            </a:pPr>
            <a:r>
              <a:rPr lang="en-US" sz="800">
                <a:solidFill>
                  <a:srgbClr val="6C6D6F"/>
                </a:solidFill>
                <a:latin typeface="Tahoma" panose="020B0604030504040204"/>
              </a:rPr>
              <a:t>При использовании шпинделя с прямым приводом (BT30-12000 об/мин) скорость напрямую выводится осью двигателя, что обеспечивает высококачественный эффект нарезания резьбы.</a:t>
            </a:r>
            <a:endParaRPr lang="en-US" sz="800">
              <a:solidFill>
                <a:srgbClr val="6C6D6F"/>
              </a:solidFill>
              <a:latin typeface="Tahoma" panose="020B0604030504040204"/>
            </a:endParaRPr>
          </a:p>
        </p:txBody>
      </p:sp>
      <p:sp>
        <p:nvSpPr>
          <p:cNvPr id="16" name="矩形 15"/>
          <p:cNvSpPr/>
          <p:nvPr/>
        </p:nvSpPr>
        <p:spPr>
          <a:xfrm>
            <a:off x="12591986" y="6583072"/>
            <a:ext cx="2020186" cy="115439"/>
          </a:xfrm>
          <a:prstGeom prst="rect">
            <a:avLst/>
          </a:prstGeom>
          <a:solidFill>
            <a:srgbClr val="FFFFFF"/>
          </a:solidFill>
        </p:spPr>
        <p:txBody>
          <a:bodyPr wrap="none" lIns="0" tIns="0" rIns="0" bIns="0">
            <a:noAutofit/>
          </a:bodyPr>
          <a:p>
            <a:pPr indent="0"/>
            <a:endParaRPr lang="en-US" sz="550">
              <a:solidFill>
                <a:srgbClr val="6C6D6F"/>
              </a:solidFill>
              <a:latin typeface="Tahoma" panose="020B0604030504040204"/>
            </a:endParaRPr>
          </a:p>
        </p:txBody>
      </p:sp>
      <p:sp>
        <p:nvSpPr>
          <p:cNvPr id="17" name="矩形 16"/>
          <p:cNvSpPr/>
          <p:nvPr/>
        </p:nvSpPr>
        <p:spPr>
          <a:xfrm>
            <a:off x="12033237" y="8406794"/>
            <a:ext cx="2038413" cy="543779"/>
          </a:xfrm>
          <a:prstGeom prst="rect">
            <a:avLst/>
          </a:prstGeom>
          <a:solidFill>
            <a:srgbClr val="FFFFFF"/>
          </a:solidFill>
        </p:spPr>
        <p:txBody>
          <a:bodyPr lIns="0" tIns="0" rIns="0" bIns="0">
            <a:noAutofit/>
          </a:bodyPr>
          <a:p>
            <a:pPr indent="0" algn="just">
              <a:lnSpc>
                <a:spcPct val="133000"/>
              </a:lnSpc>
            </a:pPr>
            <a:r>
              <a:rPr lang="en-US" sz="800">
                <a:solidFill>
                  <a:srgbClr val="6C6D6F"/>
                </a:solidFill>
                <a:latin typeface="Tahoma" panose="020B0604030504040204"/>
              </a:rPr>
              <a:t>Крупная отливка корпуса машины изготовлена ​​из высокопрочного модифицированного чугуна с формованием из смоляного песка и разумным расположением внутренних ребер и подвергается двойному отжигу для обеспечения высокой жесткости, высокой стабильности и постоянного качества конструкции..</a:t>
            </a:r>
            <a:endParaRPr lang="en-US" sz="800">
              <a:solidFill>
                <a:srgbClr val="6C6D6F"/>
              </a:solidFill>
              <a:latin typeface="Tahoma" panose="020B0604030504040204"/>
            </a:endParaRPr>
          </a:p>
        </p:txBody>
      </p:sp>
      <p:sp>
        <p:nvSpPr>
          <p:cNvPr id="18" name="矩形 17"/>
          <p:cNvSpPr/>
          <p:nvPr/>
        </p:nvSpPr>
        <p:spPr>
          <a:xfrm>
            <a:off x="4854522" y="8979954"/>
            <a:ext cx="6449406" cy="510363"/>
          </a:xfrm>
          <a:prstGeom prst="rect">
            <a:avLst/>
          </a:prstGeom>
          <a:solidFill>
            <a:srgbClr val="FFFFFF"/>
          </a:solidFill>
        </p:spPr>
        <p:txBody>
          <a:bodyPr wrap="none" lIns="0" tIns="0" rIns="0" bIns="0">
            <a:noAutofit/>
          </a:bodyPr>
          <a:p>
            <a:pPr indent="0" algn="ctr"/>
            <a:r>
              <a:rPr lang="en-US" sz="5500" i="1">
                <a:solidFill>
                  <a:srgbClr val="EF4857"/>
                </a:solidFill>
                <a:latin typeface="Courier New" panose="02070309020205020404"/>
              </a:rPr>
              <a:t>T-1O/T~13</a:t>
            </a:r>
            <a:r>
              <a:rPr lang="en-US" sz="3000">
                <a:solidFill>
                  <a:srgbClr val="EF4857"/>
                </a:solidFill>
                <a:latin typeface="Tahoma" panose="020B0604030504040204"/>
              </a:rPr>
              <a:t> </a:t>
            </a:r>
            <a:r>
              <a:rPr lang="en-US" sz="3000">
                <a:solidFill>
                  <a:srgbClr val="231F20"/>
                </a:solidFill>
                <a:latin typeface="Tahoma" panose="020B0604030504040204"/>
              </a:rPr>
              <a:t>Model details display</a:t>
            </a:r>
            <a:endParaRPr lang="en-US" sz="3000">
              <a:solidFill>
                <a:srgbClr val="231F20"/>
              </a:solidFill>
              <a:latin typeface="Tahoma" panose="020B0604030504040204"/>
            </a:endParaRPr>
          </a:p>
        </p:txBody>
      </p:sp>
      <p:pic>
        <p:nvPicPr>
          <p:cNvPr id="21" name="图片 20"/>
          <p:cNvPicPr>
            <a:picLocks noChangeAspect="1"/>
          </p:cNvPicPr>
          <p:nvPr/>
        </p:nvPicPr>
        <p:blipFill>
          <a:blip r:embed="rId7"/>
          <a:stretch>
            <a:fillRect/>
          </a:stretch>
        </p:blipFill>
        <p:spPr>
          <a:xfrm>
            <a:off x="12133293" y="5238933"/>
            <a:ext cx="2563965" cy="1479445"/>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923288" y="3090672"/>
            <a:ext cx="1926336" cy="1441704"/>
          </a:xfrm>
          <a:prstGeom prst="rect">
            <a:avLst/>
          </a:prstGeom>
        </p:spPr>
      </p:pic>
      <p:pic>
        <p:nvPicPr>
          <p:cNvPr id="3" name="图片 2"/>
          <p:cNvPicPr>
            <a:picLocks noChangeAspect="1"/>
          </p:cNvPicPr>
          <p:nvPr/>
        </p:nvPicPr>
        <p:blipFill>
          <a:blip r:embed="rId2"/>
          <a:stretch>
            <a:fillRect/>
          </a:stretch>
        </p:blipFill>
        <p:spPr>
          <a:xfrm>
            <a:off x="749808" y="4090416"/>
            <a:ext cx="978408" cy="298704"/>
          </a:xfrm>
          <a:prstGeom prst="rect">
            <a:avLst/>
          </a:prstGeom>
        </p:spPr>
      </p:pic>
      <p:pic>
        <p:nvPicPr>
          <p:cNvPr id="4" name="图片 3"/>
          <p:cNvPicPr>
            <a:picLocks noChangeAspect="1"/>
          </p:cNvPicPr>
          <p:nvPr/>
        </p:nvPicPr>
        <p:blipFill>
          <a:blip r:embed="rId3"/>
          <a:stretch>
            <a:fillRect/>
          </a:stretch>
        </p:blipFill>
        <p:spPr>
          <a:xfrm>
            <a:off x="746760" y="2026920"/>
            <a:ext cx="932688" cy="2048256"/>
          </a:xfrm>
          <a:prstGeom prst="rect">
            <a:avLst/>
          </a:prstGeom>
        </p:spPr>
      </p:pic>
      <p:pic>
        <p:nvPicPr>
          <p:cNvPr id="5" name="图片 4"/>
          <p:cNvPicPr>
            <a:picLocks noChangeAspect="1"/>
          </p:cNvPicPr>
          <p:nvPr/>
        </p:nvPicPr>
        <p:blipFill>
          <a:blip r:embed="rId4"/>
          <a:stretch>
            <a:fillRect/>
          </a:stretch>
        </p:blipFill>
        <p:spPr>
          <a:xfrm>
            <a:off x="414528" y="3837432"/>
            <a:ext cx="320040" cy="356616"/>
          </a:xfrm>
          <a:prstGeom prst="rect">
            <a:avLst/>
          </a:prstGeom>
        </p:spPr>
      </p:pic>
      <p:pic>
        <p:nvPicPr>
          <p:cNvPr id="6" name="图片 5"/>
          <p:cNvPicPr>
            <a:picLocks noChangeAspect="1"/>
          </p:cNvPicPr>
          <p:nvPr/>
        </p:nvPicPr>
        <p:blipFill>
          <a:blip r:embed="rId5"/>
          <a:stretch>
            <a:fillRect/>
          </a:stretch>
        </p:blipFill>
        <p:spPr>
          <a:xfrm>
            <a:off x="252984" y="6419088"/>
            <a:ext cx="2106168" cy="2127504"/>
          </a:xfrm>
          <a:prstGeom prst="rect">
            <a:avLst/>
          </a:prstGeom>
        </p:spPr>
      </p:pic>
      <p:pic>
        <p:nvPicPr>
          <p:cNvPr id="7" name="图片 6"/>
          <p:cNvPicPr>
            <a:picLocks noChangeAspect="1"/>
          </p:cNvPicPr>
          <p:nvPr/>
        </p:nvPicPr>
        <p:blipFill>
          <a:blip r:embed="rId6"/>
          <a:stretch>
            <a:fillRect/>
          </a:stretch>
        </p:blipFill>
        <p:spPr>
          <a:xfrm>
            <a:off x="3953256" y="6544056"/>
            <a:ext cx="1588008" cy="1920240"/>
          </a:xfrm>
          <a:prstGeom prst="rect">
            <a:avLst/>
          </a:prstGeom>
        </p:spPr>
      </p:pic>
      <p:pic>
        <p:nvPicPr>
          <p:cNvPr id="8" name="图片 7"/>
          <p:cNvPicPr>
            <a:picLocks noChangeAspect="1"/>
          </p:cNvPicPr>
          <p:nvPr/>
        </p:nvPicPr>
        <p:blipFill>
          <a:blip r:embed="rId7"/>
          <a:stretch>
            <a:fillRect/>
          </a:stretch>
        </p:blipFill>
        <p:spPr>
          <a:xfrm>
            <a:off x="5788152" y="2846832"/>
            <a:ext cx="1743456" cy="1877568"/>
          </a:xfrm>
          <a:prstGeom prst="rect">
            <a:avLst/>
          </a:prstGeom>
        </p:spPr>
      </p:pic>
      <p:pic>
        <p:nvPicPr>
          <p:cNvPr id="9" name="图片 8"/>
          <p:cNvPicPr>
            <a:picLocks noChangeAspect="1"/>
          </p:cNvPicPr>
          <p:nvPr/>
        </p:nvPicPr>
        <p:blipFill>
          <a:blip r:embed="rId8"/>
          <a:stretch>
            <a:fillRect/>
          </a:stretch>
        </p:blipFill>
        <p:spPr>
          <a:xfrm>
            <a:off x="6239256" y="2968752"/>
            <a:ext cx="1252728" cy="332232"/>
          </a:xfrm>
          <a:prstGeom prst="rect">
            <a:avLst/>
          </a:prstGeom>
        </p:spPr>
      </p:pic>
      <p:pic>
        <p:nvPicPr>
          <p:cNvPr id="10" name="图片 9"/>
          <p:cNvPicPr>
            <a:picLocks noChangeAspect="1"/>
          </p:cNvPicPr>
          <p:nvPr/>
        </p:nvPicPr>
        <p:blipFill>
          <a:blip r:embed="rId9"/>
          <a:stretch>
            <a:fillRect/>
          </a:stretch>
        </p:blipFill>
        <p:spPr>
          <a:xfrm>
            <a:off x="6041136" y="3300984"/>
            <a:ext cx="1463040" cy="633984"/>
          </a:xfrm>
          <a:prstGeom prst="rect">
            <a:avLst/>
          </a:prstGeom>
        </p:spPr>
      </p:pic>
      <p:pic>
        <p:nvPicPr>
          <p:cNvPr id="11" name="图片 10"/>
          <p:cNvPicPr>
            <a:picLocks noChangeAspect="1"/>
          </p:cNvPicPr>
          <p:nvPr/>
        </p:nvPicPr>
        <p:blipFill>
          <a:blip r:embed="rId10"/>
          <a:stretch>
            <a:fillRect/>
          </a:stretch>
        </p:blipFill>
        <p:spPr>
          <a:xfrm>
            <a:off x="3919728" y="3489960"/>
            <a:ext cx="1615440" cy="838200"/>
          </a:xfrm>
          <a:prstGeom prst="rect">
            <a:avLst/>
          </a:prstGeom>
        </p:spPr>
      </p:pic>
      <p:sp>
        <p:nvSpPr>
          <p:cNvPr id="12" name="矩形 11"/>
          <p:cNvSpPr/>
          <p:nvPr/>
        </p:nvSpPr>
        <p:spPr>
          <a:xfrm>
            <a:off x="594360" y="219456"/>
            <a:ext cx="5690616" cy="289560"/>
          </a:xfrm>
          <a:prstGeom prst="rect">
            <a:avLst/>
          </a:prstGeom>
          <a:solidFill>
            <a:srgbClr val="FFFFFF"/>
          </a:solidFill>
        </p:spPr>
        <p:txBody>
          <a:bodyPr wrap="none" lIns="0" tIns="0" rIns="0" bIns="0">
            <a:noAutofit/>
          </a:bodyPr>
          <a:p>
            <a:pPr indent="0" algn="l"/>
            <a:r>
              <a:rPr lang="zh-TW" sz="1700" i="1">
                <a:solidFill>
                  <a:srgbClr val="EF4857"/>
                </a:solidFill>
                <a:latin typeface="Arial" panose="020B0604020202020204"/>
                <a:ea typeface="Arial" panose="020B0604020202020204"/>
              </a:rPr>
              <a:t>/ </a:t>
            </a:r>
            <a:r>
              <a:rPr lang="en-US" sz="1700" i="1">
                <a:solidFill>
                  <a:srgbClr val="EF4857"/>
                </a:solidFill>
                <a:latin typeface="Arial" panose="020B0604020202020204"/>
                <a:sym typeface="+mn-ea"/>
              </a:rPr>
              <a:t>Высокоскоростной сверлильно-фрезерный обрабатывающий центр серии T</a:t>
            </a:r>
            <a:endParaRPr lang="en-US" sz="1700" i="1">
              <a:solidFill>
                <a:srgbClr val="EF4857"/>
              </a:solidFill>
              <a:latin typeface="Arial" panose="020B0604020202020204"/>
            </a:endParaRPr>
          </a:p>
          <a:p>
            <a:pPr indent="0"/>
            <a:endParaRPr lang="en-US" sz="1700" i="1">
              <a:solidFill>
                <a:srgbClr val="EF4857"/>
              </a:solidFill>
              <a:latin typeface="Arial" panose="020B0604020202020204"/>
            </a:endParaRPr>
          </a:p>
        </p:txBody>
      </p:sp>
      <p:sp>
        <p:nvSpPr>
          <p:cNvPr id="13" name="矩形 12"/>
          <p:cNvSpPr/>
          <p:nvPr/>
        </p:nvSpPr>
        <p:spPr>
          <a:xfrm>
            <a:off x="1700784" y="2017776"/>
            <a:ext cx="1947672" cy="219456"/>
          </a:xfrm>
          <a:prstGeom prst="rect">
            <a:avLst/>
          </a:prstGeom>
          <a:solidFill>
            <a:srgbClr val="FFFFFF"/>
          </a:solidFill>
        </p:spPr>
        <p:txBody>
          <a:bodyPr wrap="none" lIns="0" tIns="0" rIns="0" bIns="0">
            <a:noAutofit/>
          </a:bodyPr>
          <a:p>
            <a:pPr indent="0" algn="l"/>
            <a:r>
              <a:rPr lang="en-US" sz="1400" b="1">
                <a:solidFill>
                  <a:srgbClr val="48484A"/>
                </a:solidFill>
                <a:latin typeface="Tahoma" panose="020B0604030504040204"/>
              </a:rPr>
              <a:t>Внешний вид (проект)</a:t>
            </a:r>
            <a:endParaRPr lang="en-US" sz="1400" b="1">
              <a:solidFill>
                <a:srgbClr val="48484A"/>
              </a:solidFill>
              <a:latin typeface="Tahoma" panose="020B0604030504040204"/>
            </a:endParaRPr>
          </a:p>
        </p:txBody>
      </p:sp>
      <p:sp>
        <p:nvSpPr>
          <p:cNvPr id="14" name="矩形 13"/>
          <p:cNvSpPr/>
          <p:nvPr/>
        </p:nvSpPr>
        <p:spPr>
          <a:xfrm>
            <a:off x="1078992" y="4559808"/>
            <a:ext cx="124968" cy="67056"/>
          </a:xfrm>
          <a:prstGeom prst="rect">
            <a:avLst/>
          </a:prstGeom>
          <a:solidFill>
            <a:srgbClr val="FFFFFF"/>
          </a:solidFill>
        </p:spPr>
        <p:txBody>
          <a:bodyPr wrap="none" lIns="0" tIns="0" rIns="0" bIns="0">
            <a:noAutofit/>
          </a:bodyPr>
          <a:p>
            <a:pPr indent="0" algn="just"/>
            <a:r>
              <a:rPr lang="en-US" sz="400">
                <a:solidFill>
                  <a:srgbClr val="231F20"/>
                </a:solidFill>
                <a:latin typeface="宋体" panose="02010600030101010101" pitchFamily="2" charset="-122"/>
              </a:rPr>
              <a:t>3028</a:t>
            </a:r>
            <a:endParaRPr lang="en-US" sz="400">
              <a:solidFill>
                <a:srgbClr val="231F20"/>
              </a:solidFill>
              <a:latin typeface="宋体" panose="02010600030101010101" pitchFamily="2" charset="-122"/>
            </a:endParaRPr>
          </a:p>
        </p:txBody>
      </p:sp>
      <p:sp>
        <p:nvSpPr>
          <p:cNvPr id="15" name="矩形 14"/>
          <p:cNvSpPr/>
          <p:nvPr/>
        </p:nvSpPr>
        <p:spPr>
          <a:xfrm>
            <a:off x="2919984" y="4553712"/>
            <a:ext cx="121920" cy="67056"/>
          </a:xfrm>
          <a:prstGeom prst="rect">
            <a:avLst/>
          </a:prstGeom>
          <a:solidFill>
            <a:srgbClr val="FFFFFF"/>
          </a:solidFill>
        </p:spPr>
        <p:txBody>
          <a:bodyPr wrap="none" lIns="0" tIns="0" rIns="0" bIns="0">
            <a:noAutofit/>
          </a:bodyPr>
          <a:p>
            <a:pPr indent="0" algn="just"/>
            <a:r>
              <a:rPr lang="en-US" sz="400">
                <a:solidFill>
                  <a:srgbClr val="231F20"/>
                </a:solidFill>
                <a:latin typeface="宋体" panose="02010600030101010101" pitchFamily="2" charset="-122"/>
              </a:rPr>
              <a:t>2817</a:t>
            </a:r>
            <a:endParaRPr lang="en-US" sz="400">
              <a:solidFill>
                <a:srgbClr val="231F20"/>
              </a:solidFill>
              <a:latin typeface="宋体" panose="02010600030101010101" pitchFamily="2" charset="-122"/>
            </a:endParaRPr>
          </a:p>
        </p:txBody>
      </p:sp>
      <p:sp>
        <p:nvSpPr>
          <p:cNvPr id="16" name="矩形 15"/>
          <p:cNvSpPr/>
          <p:nvPr/>
        </p:nvSpPr>
        <p:spPr>
          <a:xfrm>
            <a:off x="2423160" y="6717665"/>
            <a:ext cx="1530985" cy="1444625"/>
          </a:xfrm>
          <a:prstGeom prst="rect">
            <a:avLst/>
          </a:prstGeom>
          <a:solidFill>
            <a:srgbClr val="FFFFFF"/>
          </a:solidFill>
        </p:spPr>
        <p:txBody>
          <a:bodyPr lIns="0" tIns="0" rIns="0" bIns="0">
            <a:noAutofit/>
          </a:bodyPr>
          <a:p>
            <a:pPr indent="0" algn="just"/>
            <a:r>
              <a:rPr lang="en-US" sz="1300" b="1">
                <a:solidFill>
                  <a:srgbClr val="EF4857"/>
                </a:solidFill>
                <a:latin typeface="Tahoma" panose="020B0604030504040204"/>
              </a:rPr>
              <a:t>Технологичность</a:t>
            </a:r>
            <a:endParaRPr lang="en-US" sz="1300" b="1">
              <a:solidFill>
                <a:srgbClr val="EF4857"/>
              </a:solidFill>
              <a:latin typeface="Tahoma" panose="020B0604030504040204"/>
            </a:endParaRPr>
          </a:p>
          <a:p>
            <a:pPr indent="0">
              <a:spcAft>
                <a:spcPts val="490"/>
              </a:spcAft>
            </a:pPr>
            <a:r>
              <a:rPr lang="en-US" sz="950">
                <a:solidFill>
                  <a:srgbClr val="EF4857"/>
                </a:solidFill>
                <a:latin typeface="Arial" panose="020B0604020202020204"/>
              </a:rPr>
              <a:t>&gt;&gt;&gt;&gt;&gt;</a:t>
            </a:r>
            <a:endParaRPr lang="en-US" sz="950">
              <a:solidFill>
                <a:srgbClr val="EF4857"/>
              </a:solidFill>
              <a:latin typeface="Arial" panose="020B0604020202020204"/>
            </a:endParaRPr>
          </a:p>
          <a:p>
            <a:pPr indent="0">
              <a:lnSpc>
                <a:spcPts val="720"/>
              </a:lnSpc>
              <a:spcAft>
                <a:spcPts val="210"/>
              </a:spcAft>
            </a:pPr>
            <a:r>
              <a:rPr lang="en-US" sz="1000">
                <a:solidFill>
                  <a:srgbClr val="68686A"/>
                </a:solidFill>
              </a:rPr>
              <a:t>Инструмент: Диск отрезной диаметром 63</a:t>
            </a:r>
            <a:endParaRPr lang="en-US" sz="1000">
              <a:solidFill>
                <a:srgbClr val="68686A"/>
              </a:solidFill>
            </a:endParaRPr>
          </a:p>
          <a:p>
            <a:pPr indent="0">
              <a:lnSpc>
                <a:spcPts val="720"/>
              </a:lnSpc>
              <a:spcAft>
                <a:spcPts val="210"/>
              </a:spcAft>
            </a:pPr>
            <a:r>
              <a:rPr lang="en-US" sz="1000">
                <a:solidFill>
                  <a:srgbClr val="68686A"/>
                </a:solidFill>
              </a:rPr>
              <a:t>Материал: сталь 45 #</a:t>
            </a:r>
            <a:endParaRPr lang="en-US" sz="1000">
              <a:solidFill>
                <a:srgbClr val="68686A"/>
              </a:solidFill>
            </a:endParaRPr>
          </a:p>
          <a:p>
            <a:pPr indent="0">
              <a:lnSpc>
                <a:spcPts val="720"/>
              </a:lnSpc>
              <a:spcAft>
                <a:spcPts val="210"/>
              </a:spcAft>
            </a:pPr>
            <a:r>
              <a:rPr lang="en-US" sz="1000">
                <a:solidFill>
                  <a:srgbClr val="68686A"/>
                </a:solidFill>
              </a:rPr>
              <a:t>Глубина реза: 2,6 мм</a:t>
            </a:r>
            <a:endParaRPr lang="en-US" sz="1000">
              <a:solidFill>
                <a:srgbClr val="68686A"/>
              </a:solidFill>
            </a:endParaRPr>
          </a:p>
          <a:p>
            <a:pPr indent="0">
              <a:lnSpc>
                <a:spcPts val="720"/>
              </a:lnSpc>
              <a:spcAft>
                <a:spcPts val="210"/>
              </a:spcAft>
            </a:pPr>
            <a:r>
              <a:rPr lang="en-US" sz="1000">
                <a:solidFill>
                  <a:srgbClr val="68686A"/>
                </a:solidFill>
              </a:rPr>
              <a:t>Ширина резки: 47 мм</a:t>
            </a:r>
            <a:endParaRPr lang="en-US" sz="1000">
              <a:solidFill>
                <a:srgbClr val="68686A"/>
              </a:solidFill>
            </a:endParaRPr>
          </a:p>
          <a:p>
            <a:pPr indent="0">
              <a:lnSpc>
                <a:spcPts val="720"/>
              </a:lnSpc>
              <a:spcAft>
                <a:spcPts val="210"/>
              </a:spcAft>
            </a:pPr>
            <a:r>
              <a:rPr lang="en-US" sz="1000">
                <a:solidFill>
                  <a:srgbClr val="68686A"/>
                </a:solidFill>
              </a:rPr>
              <a:t>Скорость шпинделя: 3000 об/мин</a:t>
            </a:r>
            <a:endParaRPr lang="en-US" sz="1000">
              <a:solidFill>
                <a:srgbClr val="68686A"/>
              </a:solidFill>
            </a:endParaRPr>
          </a:p>
          <a:p>
            <a:pPr indent="0">
              <a:lnSpc>
                <a:spcPts val="720"/>
              </a:lnSpc>
              <a:spcAft>
                <a:spcPts val="210"/>
              </a:spcAft>
            </a:pPr>
            <a:r>
              <a:rPr lang="en-US" sz="1000">
                <a:solidFill>
                  <a:srgbClr val="68686A"/>
                </a:solidFill>
              </a:rPr>
              <a:t>Подача: л, 800 мм/мин</a:t>
            </a:r>
            <a:endParaRPr lang="en-US" sz="1000">
              <a:solidFill>
                <a:srgbClr val="68686A"/>
              </a:solidFill>
            </a:endParaRPr>
          </a:p>
          <a:p>
            <a:pPr indent="0">
              <a:lnSpc>
                <a:spcPts val="720"/>
              </a:lnSpc>
              <a:spcAft>
                <a:spcPts val="210"/>
              </a:spcAft>
            </a:pPr>
            <a:r>
              <a:rPr lang="en-US" sz="1000">
                <a:solidFill>
                  <a:srgbClr val="68686A"/>
                </a:solidFill>
              </a:rPr>
              <a:t>Скорость съема металла: 220 см3/мин.</a:t>
            </a:r>
            <a:endParaRPr lang="en-US" sz="1000">
              <a:solidFill>
                <a:srgbClr val="68686A"/>
              </a:solidFill>
            </a:endParaRPr>
          </a:p>
        </p:txBody>
      </p:sp>
      <p:sp>
        <p:nvSpPr>
          <p:cNvPr id="17" name="矩形 16"/>
          <p:cNvSpPr/>
          <p:nvPr/>
        </p:nvSpPr>
        <p:spPr>
          <a:xfrm>
            <a:off x="4767072" y="4410456"/>
            <a:ext cx="134112" cy="51816"/>
          </a:xfrm>
          <a:prstGeom prst="rect">
            <a:avLst/>
          </a:prstGeom>
          <a:solidFill>
            <a:srgbClr val="FFFFFF"/>
          </a:solidFill>
        </p:spPr>
        <p:txBody>
          <a:bodyPr wrap="none" lIns="0" tIns="0" rIns="0" bIns="0">
            <a:noAutofit/>
          </a:bodyPr>
          <a:p>
            <a:pPr indent="0"/>
            <a:r>
              <a:rPr lang="en-US" sz="400">
                <a:solidFill>
                  <a:srgbClr val="231F20"/>
                </a:solidFill>
                <a:latin typeface="宋体" panose="02010600030101010101" pitchFamily="2" charset="-122"/>
              </a:rPr>
              <a:t>1580</a:t>
            </a:r>
            <a:endParaRPr lang="en-US" sz="400">
              <a:solidFill>
                <a:srgbClr val="231F20"/>
              </a:solidFill>
              <a:latin typeface="宋体" panose="02010600030101010101" pitchFamily="2" charset="-122"/>
            </a:endParaRPr>
          </a:p>
        </p:txBody>
      </p:sp>
      <p:sp>
        <p:nvSpPr>
          <p:cNvPr id="18" name="矩形 17"/>
          <p:cNvSpPr/>
          <p:nvPr/>
        </p:nvSpPr>
        <p:spPr>
          <a:xfrm>
            <a:off x="4764024" y="4474464"/>
            <a:ext cx="134112" cy="67056"/>
          </a:xfrm>
          <a:prstGeom prst="rect">
            <a:avLst/>
          </a:prstGeom>
          <a:solidFill>
            <a:srgbClr val="FFFFFF"/>
          </a:solidFill>
        </p:spPr>
        <p:txBody>
          <a:bodyPr wrap="none" lIns="0" tIns="0" rIns="0" bIns="0">
            <a:noAutofit/>
          </a:bodyPr>
          <a:p>
            <a:pPr indent="0"/>
            <a:r>
              <a:rPr lang="en-US" sz="400">
                <a:solidFill>
                  <a:srgbClr val="231F20"/>
                </a:solidFill>
                <a:latin typeface="宋体" panose="02010600030101010101" pitchFamily="2" charset="-122"/>
              </a:rPr>
              <a:t>3120</a:t>
            </a:r>
            <a:endParaRPr lang="en-US" sz="400">
              <a:solidFill>
                <a:srgbClr val="231F20"/>
              </a:solidFill>
              <a:latin typeface="宋体" panose="02010600030101010101" pitchFamily="2" charset="-122"/>
            </a:endParaRPr>
          </a:p>
        </p:txBody>
      </p:sp>
      <p:sp>
        <p:nvSpPr>
          <p:cNvPr id="19" name="矩形 18"/>
          <p:cNvSpPr/>
          <p:nvPr/>
        </p:nvSpPr>
        <p:spPr>
          <a:xfrm>
            <a:off x="4773168" y="4541520"/>
            <a:ext cx="134112" cy="54864"/>
          </a:xfrm>
          <a:prstGeom prst="rect">
            <a:avLst/>
          </a:prstGeom>
          <a:solidFill>
            <a:srgbClr val="FFFFFF"/>
          </a:solidFill>
        </p:spPr>
        <p:txBody>
          <a:bodyPr wrap="none" lIns="0" tIns="0" rIns="0" bIns="0">
            <a:noAutofit/>
          </a:bodyPr>
          <a:p>
            <a:pPr indent="0"/>
            <a:r>
              <a:rPr lang="en-US" sz="400">
                <a:solidFill>
                  <a:srgbClr val="231F20"/>
                </a:solidFill>
                <a:latin typeface="宋体" panose="02010600030101010101" pitchFamily="2" charset="-122"/>
              </a:rPr>
              <a:t>3348</a:t>
            </a:r>
            <a:endParaRPr lang="en-US" sz="400">
              <a:solidFill>
                <a:srgbClr val="231F20"/>
              </a:solidFill>
              <a:latin typeface="宋体" panose="02010600030101010101" pitchFamily="2" charset="-122"/>
            </a:endParaRPr>
          </a:p>
        </p:txBody>
      </p:sp>
      <p:sp>
        <p:nvSpPr>
          <p:cNvPr id="20" name="矩形 19"/>
          <p:cNvSpPr/>
          <p:nvPr/>
        </p:nvSpPr>
        <p:spPr>
          <a:xfrm>
            <a:off x="6012180" y="6678930"/>
            <a:ext cx="1751330" cy="1337945"/>
          </a:xfrm>
          <a:prstGeom prst="rect">
            <a:avLst/>
          </a:prstGeom>
          <a:solidFill>
            <a:srgbClr val="FFFFFF"/>
          </a:solidFill>
        </p:spPr>
        <p:txBody>
          <a:bodyPr lIns="0" tIns="0" rIns="0" bIns="0">
            <a:noAutofit/>
          </a:bodyPr>
          <a:p>
            <a:pPr indent="0">
              <a:spcAft>
                <a:spcPts val="490"/>
              </a:spcAft>
            </a:pPr>
            <a:r>
              <a:rPr lang="en-US" sz="1300" b="1">
                <a:solidFill>
                  <a:srgbClr val="EF4857"/>
                </a:solidFill>
                <a:latin typeface="Tahoma" panose="020B0604030504040204"/>
                <a:sym typeface="+mn-ea"/>
              </a:rPr>
              <a:t>Технологичность</a:t>
            </a:r>
            <a:endParaRPr lang="en-US" sz="1300" b="1">
              <a:solidFill>
                <a:srgbClr val="EF4857"/>
              </a:solidFill>
              <a:latin typeface="Tahoma" panose="020B0604030504040204"/>
              <a:sym typeface="+mn-ea"/>
            </a:endParaRPr>
          </a:p>
          <a:p>
            <a:pPr indent="0">
              <a:spcAft>
                <a:spcPts val="490"/>
              </a:spcAft>
            </a:pPr>
            <a:r>
              <a:rPr lang="en-US" sz="950">
                <a:solidFill>
                  <a:srgbClr val="EF4857"/>
                </a:solidFill>
                <a:latin typeface="Arial" panose="020B0604020202020204"/>
              </a:rPr>
              <a:t>&gt;&gt;&gt;&gt;&gt;</a:t>
            </a:r>
            <a:endParaRPr lang="en-US" sz="950">
              <a:solidFill>
                <a:srgbClr val="EF4857"/>
              </a:solidFill>
              <a:latin typeface="Arial" panose="020B0604020202020204"/>
            </a:endParaRPr>
          </a:p>
          <a:p>
            <a:pPr indent="0">
              <a:spcAft>
                <a:spcPts val="140"/>
              </a:spcAft>
            </a:pPr>
            <a:r>
              <a:rPr lang="en-US" sz="800">
                <a:solidFill>
                  <a:srgbClr val="68686A"/>
                </a:solidFill>
                <a:latin typeface="微软雅黑" panose="020B0503020204020204" charset="-122"/>
              </a:rPr>
              <a:t>Материал: сталь 45 #</a:t>
            </a:r>
            <a:endParaRPr lang="en-US" sz="800">
              <a:solidFill>
                <a:srgbClr val="68686A"/>
              </a:solidFill>
              <a:latin typeface="微软雅黑" panose="020B0503020204020204" charset="-122"/>
            </a:endParaRPr>
          </a:p>
          <a:p>
            <a:pPr indent="0">
              <a:spcAft>
                <a:spcPts val="140"/>
              </a:spcAft>
            </a:pPr>
            <a:r>
              <a:rPr lang="en-US" sz="800">
                <a:solidFill>
                  <a:srgbClr val="68686A"/>
                </a:solidFill>
                <a:latin typeface="微软雅黑" panose="020B0503020204020204" charset="-122"/>
              </a:rPr>
              <a:t>Максимальный размер резьбы</a:t>
            </a:r>
            <a:endParaRPr lang="en-US" sz="800">
              <a:solidFill>
                <a:srgbClr val="68686A"/>
              </a:solidFill>
              <a:latin typeface="微软雅黑" panose="020B0503020204020204" charset="-122"/>
            </a:endParaRPr>
          </a:p>
          <a:p>
            <a:pPr indent="0">
              <a:spcAft>
                <a:spcPts val="140"/>
              </a:spcAft>
            </a:pPr>
            <a:r>
              <a:rPr lang="en-US" sz="800">
                <a:solidFill>
                  <a:srgbClr val="68686A"/>
                </a:solidFill>
                <a:latin typeface="微软雅黑" panose="020B0503020204020204" charset="-122"/>
              </a:rPr>
              <a:t>Резьбовой метчик: М 22*2,5</a:t>
            </a:r>
            <a:endParaRPr lang="en-US" sz="800">
              <a:solidFill>
                <a:srgbClr val="68686A"/>
              </a:solidFill>
              <a:latin typeface="微软雅黑" panose="020B0503020204020204" charset="-122"/>
            </a:endParaRPr>
          </a:p>
          <a:p>
            <a:pPr indent="0">
              <a:spcAft>
                <a:spcPts val="140"/>
              </a:spcAft>
            </a:pPr>
            <a:r>
              <a:rPr lang="en-US" sz="800">
                <a:solidFill>
                  <a:srgbClr val="68686A"/>
                </a:solidFill>
                <a:latin typeface="微软雅黑" panose="020B0503020204020204" charset="-122"/>
              </a:rPr>
              <a:t>Скорость шпинделя: 200 об/мин</a:t>
            </a:r>
            <a:endParaRPr lang="en-US" sz="800">
              <a:solidFill>
                <a:srgbClr val="68686A"/>
              </a:solidFill>
              <a:latin typeface="微软雅黑" panose="020B0503020204020204" charset="-122"/>
            </a:endParaRPr>
          </a:p>
          <a:p>
            <a:pPr indent="0">
              <a:spcAft>
                <a:spcPts val="140"/>
              </a:spcAft>
            </a:pPr>
            <a:r>
              <a:rPr lang="en-US" sz="800">
                <a:solidFill>
                  <a:srgbClr val="68686A"/>
                </a:solidFill>
                <a:latin typeface="微软雅黑" panose="020B0503020204020204" charset="-122"/>
              </a:rPr>
              <a:t>Подача: 500 мм/мин</a:t>
            </a:r>
            <a:endParaRPr lang="en-US" sz="800">
              <a:solidFill>
                <a:srgbClr val="68686A"/>
              </a:solidFill>
              <a:latin typeface="微软雅黑" panose="020B0503020204020204" charset="-122"/>
            </a:endParaRPr>
          </a:p>
          <a:p>
            <a:pPr indent="0">
              <a:spcAft>
                <a:spcPts val="140"/>
              </a:spcAft>
            </a:pPr>
            <a:r>
              <a:rPr lang="en-US" sz="800">
                <a:solidFill>
                  <a:srgbClr val="68686A"/>
                </a:solidFill>
                <a:latin typeface="微软雅黑" panose="020B0503020204020204" charset="-122"/>
              </a:rPr>
              <a:t>Нагрузка шпинделя: 176%</a:t>
            </a:r>
            <a:endParaRPr lang="en-US" sz="800">
              <a:solidFill>
                <a:srgbClr val="68686A"/>
              </a:solidFill>
              <a:latin typeface="微软雅黑" panose="020B0503020204020204" charset="-122"/>
            </a:endParaRPr>
          </a:p>
        </p:txBody>
      </p:sp>
      <p:sp>
        <p:nvSpPr>
          <p:cNvPr id="21" name="矩形 20"/>
          <p:cNvSpPr/>
          <p:nvPr/>
        </p:nvSpPr>
        <p:spPr>
          <a:xfrm>
            <a:off x="4422648" y="2017776"/>
            <a:ext cx="2468880" cy="219456"/>
          </a:xfrm>
          <a:prstGeom prst="rect">
            <a:avLst/>
          </a:prstGeom>
          <a:solidFill>
            <a:srgbClr val="FFFFFF"/>
          </a:solidFill>
        </p:spPr>
        <p:txBody>
          <a:bodyPr wrap="none" lIns="0" tIns="0" rIns="0" bIns="0">
            <a:noAutofit/>
          </a:bodyPr>
          <a:p>
            <a:pPr indent="0" algn="l"/>
            <a:r>
              <a:rPr lang="en-US" sz="1400" b="1">
                <a:solidFill>
                  <a:srgbClr val="EF4857"/>
                </a:solidFill>
                <a:latin typeface="Tahoma" panose="020B0604030504040204"/>
              </a:rPr>
              <a:t>T-13 </a:t>
            </a:r>
            <a:r>
              <a:rPr lang="en-US" sz="1400" b="1">
                <a:solidFill>
                  <a:srgbClr val="48484A"/>
                </a:solidFill>
                <a:latin typeface="Tahoma" panose="020B0604030504040204"/>
              </a:rPr>
              <a:t>Чертеж внешнего вида (проект)</a:t>
            </a:r>
            <a:endParaRPr lang="en-US" sz="1400" b="1">
              <a:solidFill>
                <a:srgbClr val="48484A"/>
              </a:solidFill>
              <a:latin typeface="Tahoma" panose="020B0604030504040204"/>
            </a:endParaRPr>
          </a:p>
        </p:txBody>
      </p:sp>
      <p:sp>
        <p:nvSpPr>
          <p:cNvPr id="22" name="矩形 21"/>
          <p:cNvSpPr/>
          <p:nvPr/>
        </p:nvSpPr>
        <p:spPr>
          <a:xfrm>
            <a:off x="4681728" y="3215640"/>
            <a:ext cx="313944" cy="97536"/>
          </a:xfrm>
          <a:prstGeom prst="rect">
            <a:avLst/>
          </a:prstGeom>
          <a:solidFill>
            <a:srgbClr val="FFFFFF"/>
          </a:solidFill>
        </p:spPr>
        <p:txBody>
          <a:bodyPr wrap="none" lIns="0" tIns="0" rIns="0" bIns="0">
            <a:noAutofit/>
          </a:bodyPr>
          <a:p>
            <a:pPr indent="0"/>
            <a:r>
              <a:rPr lang="zh-TW" sz="500">
                <a:solidFill>
                  <a:srgbClr val="231F20"/>
                </a:solidFill>
                <a:latin typeface="MingLiU"/>
                <a:ea typeface="MingLiU"/>
              </a:rPr>
              <a:t>「丨「问</a:t>
            </a:r>
            <a:endParaRPr lang="zh-TW" sz="500">
              <a:solidFill>
                <a:srgbClr val="231F20"/>
              </a:solidFill>
              <a:latin typeface="MingLiU"/>
              <a:ea typeface="MingLiU"/>
            </a:endParaRPr>
          </a:p>
        </p:txBody>
      </p:sp>
      <p:sp>
        <p:nvSpPr>
          <p:cNvPr id="23" name="矩形 22"/>
          <p:cNvSpPr/>
          <p:nvPr/>
        </p:nvSpPr>
        <p:spPr>
          <a:xfrm>
            <a:off x="6760464" y="2810256"/>
            <a:ext cx="134112" cy="70104"/>
          </a:xfrm>
          <a:prstGeom prst="rect">
            <a:avLst/>
          </a:prstGeom>
          <a:solidFill>
            <a:srgbClr val="FFFFFF"/>
          </a:solidFill>
        </p:spPr>
        <p:txBody>
          <a:bodyPr wrap="none" lIns="0" tIns="0" rIns="0" bIns="0">
            <a:noAutofit/>
          </a:bodyPr>
          <a:p>
            <a:pPr indent="0"/>
            <a:r>
              <a:rPr lang="en-US" sz="400">
                <a:solidFill>
                  <a:srgbClr val="231F20"/>
                </a:solidFill>
                <a:latin typeface="宋体" panose="02010600030101010101" pitchFamily="2" charset="-122"/>
              </a:rPr>
              <a:t>3306</a:t>
            </a:r>
            <a:endParaRPr lang="en-US" sz="400">
              <a:solidFill>
                <a:srgbClr val="231F20"/>
              </a:solidFill>
              <a:latin typeface="宋体" panose="02010600030101010101" pitchFamily="2" charset="-122"/>
            </a:endParaRPr>
          </a:p>
        </p:txBody>
      </p:sp>
      <p:sp>
        <p:nvSpPr>
          <p:cNvPr id="25" name="矩形 24"/>
          <p:cNvSpPr/>
          <p:nvPr/>
        </p:nvSpPr>
        <p:spPr>
          <a:xfrm>
            <a:off x="8278368" y="2956560"/>
            <a:ext cx="6233160" cy="2072640"/>
          </a:xfrm>
          <a:prstGeom prst="rect">
            <a:avLst/>
          </a:prstGeom>
          <a:solidFill>
            <a:srgbClr val="FFFFFF"/>
          </a:solidFill>
        </p:spPr>
        <p:txBody>
          <a:bodyPr lIns="0" tIns="0" rIns="0" bIns="0">
            <a:noAutofit/>
          </a:bodyPr>
          <a:p>
            <a:pPr indent="0"/>
            <a:r>
              <a:rPr lang="en-US" sz="2900" b="1">
                <a:solidFill>
                  <a:srgbClr val="CF4C60"/>
                </a:solidFill>
                <a:latin typeface="Arial" panose="020B0604020202020204"/>
              </a:rPr>
              <a:t>Характеристики         </a:t>
            </a:r>
            <a:r>
              <a:rPr lang="zh-TW" sz="1500">
                <a:solidFill>
                  <a:srgbClr val="FFFFFF"/>
                </a:solidFill>
                <a:latin typeface="MingLiU"/>
                <a:ea typeface="MingLiU"/>
              </a:rPr>
              <a:t>頌</a:t>
            </a:r>
            <a:endParaRPr lang="zh-TW" sz="1500">
              <a:solidFill>
                <a:srgbClr val="FFFFFF"/>
              </a:solidFill>
              <a:latin typeface="MingLiU"/>
              <a:ea typeface="MingLiU"/>
            </a:endParaRPr>
          </a:p>
          <a:p>
            <a:pPr indent="0">
              <a:spcAft>
                <a:spcPts val="840"/>
              </a:spcAft>
            </a:pPr>
            <a:r>
              <a:rPr lang="en-US" sz="1400" i="1">
                <a:solidFill>
                  <a:srgbClr val="EF4857"/>
                </a:solidFill>
                <a:latin typeface="Arial" panose="020B0604020202020204"/>
              </a:rPr>
              <a:t>&gt;&gt;&gt;&gt;&gt;</a:t>
            </a:r>
            <a:endParaRPr lang="en-US" sz="1400" i="1">
              <a:solidFill>
                <a:srgbClr val="EF4857"/>
              </a:solidFill>
              <a:latin typeface="Arial" panose="020B0604020202020204"/>
            </a:endParaRPr>
          </a:p>
          <a:p>
            <a:pPr indent="0">
              <a:lnSpc>
                <a:spcPct val="143000"/>
              </a:lnSpc>
            </a:pPr>
            <a:r>
              <a:rPr lang="en-US" sz="900">
                <a:solidFill>
                  <a:srgbClr val="39393A"/>
                </a:solidFill>
                <a:latin typeface="Tahoma" panose="020B0604030504040204"/>
              </a:rPr>
              <a:t>Недавно выпущенная система 01 MF обладает высокой производительностью обработки, высокой скоростью работы и высокой производительностью.Она использует новейшие технологии обработки для достижения выдающейся точности, скорости и плавности.Производительность обработки небольших сегментов линии удваивается.Упругая деформация шара Винт оптимально компенсируется для повышения точности формы.Высокоскоростное жесткое нарезание резьбы FSSB может эффективно сократить время цикла.Благодаря высокой производительности PMC скорость трапеции может достигать 1,5 раз.</a:t>
            </a:r>
            <a:endParaRPr lang="en-US" sz="900">
              <a:solidFill>
                <a:srgbClr val="39393A"/>
              </a:solidFill>
              <a:latin typeface="Tahoma" panose="020B0604030504040204"/>
            </a:endParaRPr>
          </a:p>
          <a:p>
            <a:pPr indent="0">
              <a:lnSpc>
                <a:spcPct val="143000"/>
              </a:lnSpc>
            </a:pPr>
            <a:r>
              <a:rPr lang="en-US" sz="1300" b="1">
                <a:solidFill>
                  <a:srgbClr val="D1AC74"/>
                </a:solidFill>
                <a:latin typeface="Arial" panose="020B0604020202020204"/>
              </a:rPr>
              <a:t>T-10 Standard FANUC 01-MF</a:t>
            </a:r>
            <a:endParaRPr lang="en-US" sz="1300" b="1">
              <a:solidFill>
                <a:srgbClr val="D1AC74"/>
              </a:solidFill>
              <a:latin typeface="Arial" panose="020B0604020202020204"/>
            </a:endParaRPr>
          </a:p>
        </p:txBody>
      </p:sp>
      <p:sp>
        <p:nvSpPr>
          <p:cNvPr id="26" name="矩形 25"/>
          <p:cNvSpPr/>
          <p:nvPr/>
        </p:nvSpPr>
        <p:spPr>
          <a:xfrm>
            <a:off x="8293608" y="6970776"/>
            <a:ext cx="2346960" cy="179832"/>
          </a:xfrm>
          <a:prstGeom prst="rect">
            <a:avLst/>
          </a:prstGeom>
          <a:solidFill>
            <a:srgbClr val="FFFFFF"/>
          </a:solidFill>
        </p:spPr>
        <p:txBody>
          <a:bodyPr wrap="none" lIns="0" tIns="0" rIns="0" bIns="0">
            <a:noAutofit/>
          </a:bodyPr>
          <a:p>
            <a:pPr indent="0" algn="ctr"/>
            <a:r>
              <a:rPr lang="en-US" sz="1300" b="1">
                <a:solidFill>
                  <a:srgbClr val="D1AC74"/>
                </a:solidFill>
                <a:latin typeface="Arial" panose="020B0604020202020204"/>
              </a:rPr>
              <a:t>T-13 Standard FANUC 01-MF</a:t>
            </a:r>
            <a:endParaRPr lang="en-US" sz="1300" b="1">
              <a:solidFill>
                <a:srgbClr val="D1AC74"/>
              </a:solidFill>
              <a:latin typeface="Arial" panose="020B0604020202020204"/>
            </a:endParaRPr>
          </a:p>
        </p:txBody>
      </p:sp>
      <p:graphicFrame>
        <p:nvGraphicFramePr>
          <p:cNvPr id="27" name="表格 26"/>
          <p:cNvGraphicFramePr>
            <a:graphicFrameLocks noGrp="1"/>
          </p:cNvGraphicFramePr>
          <p:nvPr/>
        </p:nvGraphicFramePr>
        <p:xfrm>
          <a:off x="8317992" y="5166360"/>
          <a:ext cx="6239256" cy="1511808"/>
        </p:xfrm>
        <a:graphic>
          <a:graphicData uri="http://schemas.openxmlformats.org/drawingml/2006/table">
            <a:tbl>
              <a:tblPr/>
              <a:tblGrid>
                <a:gridCol w="1566672"/>
                <a:gridCol w="1603248"/>
                <a:gridCol w="1441704"/>
                <a:gridCol w="1627632"/>
              </a:tblGrid>
              <a:tr h="295656">
                <a:tc>
                  <a:txBody>
                    <a:bodyPr>
                      <a:spAutoFit/>
                    </a:bodyPr>
                    <a:p>
                      <a:pPr indent="0" algn="ctr"/>
                      <a:r>
                        <a:rPr lang="en-US" sz="1500">
                          <a:solidFill>
                            <a:srgbClr val="FFFFFF"/>
                          </a:solidFill>
                          <a:latin typeface="Tahoma" panose="020B0604030504040204"/>
                        </a:rPr>
                        <a:t>Axis name</a:t>
                      </a:r>
                      <a:endParaRPr lang="en-US" sz="1500">
                        <a:solidFill>
                          <a:srgbClr val="FFFFFF"/>
                        </a:solidFill>
                        <a:latin typeface="Tahoma" panose="020B0604030504040204"/>
                      </a:endParaRPr>
                    </a:p>
                  </a:txBody>
                  <a:tcPr marL="0" marR="0" marT="0" marB="0" anchor="b">
                    <a:solidFill>
                      <a:srgbClr val="C0A675"/>
                    </a:solidFill>
                  </a:tcPr>
                </a:tc>
                <a:tc>
                  <a:txBody>
                    <a:bodyPr>
                      <a:spAutoFit/>
                    </a:bodyPr>
                    <a:p>
                      <a:pPr indent="0" algn="ctr"/>
                      <a:r>
                        <a:rPr lang="en-US" sz="1500">
                          <a:solidFill>
                            <a:srgbClr val="FFFFFF"/>
                          </a:solidFill>
                          <a:latin typeface="Tahoma" panose="020B0604030504040204"/>
                        </a:rPr>
                        <a:t>Motor model</a:t>
                      </a:r>
                      <a:endParaRPr lang="en-US" sz="1500">
                        <a:solidFill>
                          <a:srgbClr val="FFFFFF"/>
                        </a:solidFill>
                        <a:latin typeface="Tahoma" panose="020B0604030504040204"/>
                      </a:endParaRPr>
                    </a:p>
                  </a:txBody>
                  <a:tcPr marL="0" marR="0" marT="0" marB="0" anchor="b">
                    <a:solidFill>
                      <a:srgbClr val="C0A675"/>
                    </a:solidFill>
                  </a:tcPr>
                </a:tc>
                <a:tc>
                  <a:txBody>
                    <a:bodyPr>
                      <a:spAutoFit/>
                    </a:bodyPr>
                    <a:p>
                      <a:pPr indent="0" algn="ctr"/>
                      <a:r>
                        <a:rPr lang="en-US" sz="1500">
                          <a:solidFill>
                            <a:srgbClr val="FFFFFF"/>
                          </a:solidFill>
                          <a:latin typeface="Tahoma" panose="020B0604030504040204"/>
                        </a:rPr>
                        <a:t>Motor Power</a:t>
                      </a:r>
                      <a:endParaRPr lang="en-US" sz="1500">
                        <a:solidFill>
                          <a:srgbClr val="FFFFFF"/>
                        </a:solidFill>
                        <a:latin typeface="Tahoma" panose="020B0604030504040204"/>
                      </a:endParaRPr>
                    </a:p>
                  </a:txBody>
                  <a:tcPr marL="0" marR="0" marT="0" marB="0" anchor="b">
                    <a:solidFill>
                      <a:srgbClr val="C0A675"/>
                    </a:solidFill>
                  </a:tcPr>
                </a:tc>
                <a:tc>
                  <a:txBody>
                    <a:bodyPr>
                      <a:spAutoFit/>
                    </a:bodyPr>
                    <a:p>
                      <a:pPr indent="0" algn="ctr"/>
                      <a:r>
                        <a:rPr lang="en-US" sz="1500">
                          <a:solidFill>
                            <a:srgbClr val="FFFFFF"/>
                          </a:solidFill>
                          <a:latin typeface="Tahoma" panose="020B0604030504040204"/>
                        </a:rPr>
                        <a:t>Maximum torque</a:t>
                      </a:r>
                      <a:endParaRPr lang="en-US" sz="1500">
                        <a:solidFill>
                          <a:srgbClr val="FFFFFF"/>
                        </a:solidFill>
                        <a:latin typeface="Tahoma" panose="020B0604030504040204"/>
                      </a:endParaRPr>
                    </a:p>
                  </a:txBody>
                  <a:tcPr marL="0" marR="0" marT="0" marB="0" anchor="b">
                    <a:solidFill>
                      <a:srgbClr val="C0A675"/>
                    </a:solidFill>
                  </a:tcPr>
                </a:tc>
              </a:tr>
              <a:tr h="304800">
                <a:tc>
                  <a:txBody>
                    <a:bodyPr>
                      <a:spAutoFit/>
                    </a:bodyPr>
                    <a:p>
                      <a:pPr indent="0" algn="ctr"/>
                      <a:r>
                        <a:rPr lang="en-US" sz="1100">
                          <a:solidFill>
                            <a:srgbClr val="040001"/>
                          </a:solidFill>
                          <a:latin typeface="Tahoma" panose="020B0604030504040204"/>
                        </a:rPr>
                        <a:t>X</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381000"/>
                      <a:r>
                        <a:rPr lang="en-US" sz="1100">
                          <a:solidFill>
                            <a:srgbClr val="040001"/>
                          </a:solidFill>
                          <a:latin typeface="Tahoma" panose="020B0604030504040204"/>
                        </a:rPr>
                        <a:t>aiS 12/4000</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marR="395605" indent="0" algn="r"/>
                      <a:r>
                        <a:rPr lang="en-US" sz="1100">
                          <a:solidFill>
                            <a:srgbClr val="040001"/>
                          </a:solidFill>
                          <a:latin typeface="Tahoma" panose="020B0604030504040204"/>
                        </a:rPr>
                        <a:t>2.7KW</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1100">
                          <a:solidFill>
                            <a:srgbClr val="040001"/>
                          </a:solidFill>
                          <a:latin typeface="Tahoma" panose="020B0604030504040204"/>
                        </a:rPr>
                        <a:t>46N.m</a:t>
                      </a:r>
                      <a:endParaRPr lang="en-US" sz="1100">
                        <a:solidFill>
                          <a:srgbClr val="040001"/>
                        </a:solidFill>
                        <a:latin typeface="Tahoma" panose="020B0604030504040204"/>
                      </a:endParaRPr>
                    </a:p>
                  </a:txBody>
                  <a:tcPr marL="0" marR="0" marT="0" marB="0" anchor="ctr">
                    <a:solidFill>
                      <a:srgbClr val="D1D5D6"/>
                    </a:solidFill>
                  </a:tcPr>
                </a:tc>
              </a:tr>
              <a:tr h="310896">
                <a:tc>
                  <a:txBody>
                    <a:bodyPr>
                      <a:spAutoFit/>
                    </a:bodyPr>
                    <a:p>
                      <a:pPr indent="0" algn="ctr"/>
                      <a:r>
                        <a:rPr lang="en-US" sz="1100">
                          <a:solidFill>
                            <a:srgbClr val="040001"/>
                          </a:solidFill>
                          <a:latin typeface="Tahoma" panose="020B0604030504040204"/>
                        </a:rPr>
                        <a:t>Y</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381000"/>
                      <a:r>
                        <a:rPr lang="en-US" sz="1100">
                          <a:solidFill>
                            <a:srgbClr val="040001"/>
                          </a:solidFill>
                          <a:latin typeface="Tahoma" panose="020B0604030504040204"/>
                        </a:rPr>
                        <a:t>aiS 12/4000</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marR="395605" indent="0" algn="r"/>
                      <a:r>
                        <a:rPr lang="en-US" sz="1100">
                          <a:solidFill>
                            <a:srgbClr val="040001"/>
                          </a:solidFill>
                          <a:latin typeface="Tahoma" panose="020B0604030504040204"/>
                        </a:rPr>
                        <a:t>2.7KW</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1100">
                          <a:solidFill>
                            <a:srgbClr val="040001"/>
                          </a:solidFill>
                          <a:latin typeface="Tahoma" panose="020B0604030504040204"/>
                        </a:rPr>
                        <a:t>46N.m</a:t>
                      </a:r>
                      <a:endParaRPr lang="en-US" sz="1100">
                        <a:solidFill>
                          <a:srgbClr val="040001"/>
                        </a:solidFill>
                        <a:latin typeface="Tahoma" panose="020B0604030504040204"/>
                      </a:endParaRPr>
                    </a:p>
                  </a:txBody>
                  <a:tcPr marL="0" marR="0" marT="0" marB="0" anchor="ctr">
                    <a:solidFill>
                      <a:srgbClr val="D1D5D6"/>
                    </a:solidFill>
                  </a:tcPr>
                </a:tc>
              </a:tr>
              <a:tr h="289560">
                <a:tc>
                  <a:txBody>
                    <a:bodyPr>
                      <a:spAutoFit/>
                    </a:bodyPr>
                    <a:p>
                      <a:pPr indent="0" algn="ctr"/>
                      <a:r>
                        <a:rPr lang="en-US" sz="1100">
                          <a:solidFill>
                            <a:srgbClr val="040001"/>
                          </a:solidFill>
                          <a:latin typeface="Tahoma" panose="020B0604030504040204"/>
                        </a:rPr>
                        <a:t>Z</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381000"/>
                      <a:r>
                        <a:rPr lang="en-US" sz="1100">
                          <a:solidFill>
                            <a:srgbClr val="040001"/>
                          </a:solidFill>
                          <a:latin typeface="Tahoma" panose="020B0604030504040204"/>
                        </a:rPr>
                        <a:t>BiS 22/3000-B</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marR="395605" indent="0" algn="r"/>
                      <a:r>
                        <a:rPr lang="en-US" sz="1100">
                          <a:solidFill>
                            <a:srgbClr val="040001"/>
                          </a:solidFill>
                          <a:latin typeface="Tahoma" panose="020B0604030504040204"/>
                        </a:rPr>
                        <a:t>3KW</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1100">
                          <a:solidFill>
                            <a:srgbClr val="040001"/>
                          </a:solidFill>
                          <a:latin typeface="Tahoma" panose="020B0604030504040204"/>
                        </a:rPr>
                        <a:t>45N.m</a:t>
                      </a:r>
                      <a:endParaRPr lang="en-US" sz="1100">
                        <a:solidFill>
                          <a:srgbClr val="040001"/>
                        </a:solidFill>
                        <a:latin typeface="Tahoma" panose="020B0604030504040204"/>
                      </a:endParaRPr>
                    </a:p>
                  </a:txBody>
                  <a:tcPr marL="0" marR="0" marT="0" marB="0" anchor="ctr">
                    <a:solidFill>
                      <a:srgbClr val="D1D5D6"/>
                    </a:solidFill>
                  </a:tcPr>
                </a:tc>
              </a:tr>
              <a:tr h="310896">
                <a:tc>
                  <a:txBody>
                    <a:bodyPr>
                      <a:spAutoFit/>
                    </a:bodyPr>
                    <a:p>
                      <a:pPr indent="0" algn="ctr"/>
                      <a:r>
                        <a:rPr lang="en-US" sz="1100">
                          <a:solidFill>
                            <a:srgbClr val="040001"/>
                          </a:solidFill>
                          <a:latin typeface="Tahoma" panose="020B0604030504040204"/>
                        </a:rPr>
                        <a:t>Spindle</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1100">
                          <a:solidFill>
                            <a:srgbClr val="040001"/>
                          </a:solidFill>
                          <a:latin typeface="Tahoma" panose="020B0604030504040204"/>
                        </a:rPr>
                        <a:t>ail 3/12000</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482600"/>
                      <a:r>
                        <a:rPr lang="en-US" sz="1100">
                          <a:solidFill>
                            <a:srgbClr val="040001"/>
                          </a:solidFill>
                          <a:latin typeface="Tahoma" panose="020B0604030504040204"/>
                        </a:rPr>
                        <a:t>3.7/13KW</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1100">
                          <a:solidFill>
                            <a:srgbClr val="040001"/>
                          </a:solidFill>
                          <a:latin typeface="Tahoma" panose="020B0604030504040204"/>
                        </a:rPr>
                        <a:t>82.8N.m</a:t>
                      </a:r>
                      <a:endParaRPr lang="en-US" sz="1100">
                        <a:solidFill>
                          <a:srgbClr val="040001"/>
                        </a:solidFill>
                        <a:latin typeface="Tahoma" panose="020B0604030504040204"/>
                      </a:endParaRPr>
                    </a:p>
                  </a:txBody>
                  <a:tcPr marL="0" marR="0" marT="0" marB="0" anchor="ctr">
                    <a:solidFill>
                      <a:srgbClr val="D1D5D6"/>
                    </a:solidFill>
                  </a:tcPr>
                </a:tc>
              </a:tr>
            </a:tbl>
          </a:graphicData>
        </a:graphic>
      </p:graphicFrame>
      <p:graphicFrame>
        <p:nvGraphicFramePr>
          <p:cNvPr id="28" name="表格 27"/>
          <p:cNvGraphicFramePr>
            <a:graphicFrameLocks noGrp="1"/>
          </p:cNvGraphicFramePr>
          <p:nvPr/>
        </p:nvGraphicFramePr>
        <p:xfrm>
          <a:off x="8333232" y="7290816"/>
          <a:ext cx="6242304" cy="1508760"/>
        </p:xfrm>
        <a:graphic>
          <a:graphicData uri="http://schemas.openxmlformats.org/drawingml/2006/table">
            <a:tbl>
              <a:tblPr/>
              <a:tblGrid>
                <a:gridCol w="1542288"/>
                <a:gridCol w="1600200"/>
                <a:gridCol w="1441704"/>
                <a:gridCol w="1658112"/>
              </a:tblGrid>
              <a:tr h="292608">
                <a:tc>
                  <a:txBody>
                    <a:bodyPr>
                      <a:spAutoFit/>
                    </a:bodyPr>
                    <a:p>
                      <a:pPr indent="0" algn="ctr"/>
                      <a:r>
                        <a:rPr lang="en-US" sz="1500">
                          <a:solidFill>
                            <a:srgbClr val="FFFFFF"/>
                          </a:solidFill>
                          <a:latin typeface="Tahoma" panose="020B0604030504040204"/>
                        </a:rPr>
                        <a:t>Axis name</a:t>
                      </a:r>
                      <a:endParaRPr lang="en-US" sz="1500">
                        <a:solidFill>
                          <a:srgbClr val="FFFFFF"/>
                        </a:solidFill>
                        <a:latin typeface="Tahoma" panose="020B0604030504040204"/>
                      </a:endParaRPr>
                    </a:p>
                  </a:txBody>
                  <a:tcPr marL="0" marR="0" marT="0" marB="0">
                    <a:solidFill>
                      <a:srgbClr val="C0A675"/>
                    </a:solidFill>
                  </a:tcPr>
                </a:tc>
                <a:tc>
                  <a:txBody>
                    <a:bodyPr>
                      <a:spAutoFit/>
                    </a:bodyPr>
                    <a:p>
                      <a:pPr indent="292100"/>
                      <a:r>
                        <a:rPr lang="en-US" sz="1500">
                          <a:solidFill>
                            <a:srgbClr val="FFFFFF"/>
                          </a:solidFill>
                          <a:latin typeface="Tahoma" panose="020B0604030504040204"/>
                        </a:rPr>
                        <a:t>Motor model</a:t>
                      </a:r>
                      <a:endParaRPr lang="en-US" sz="1500">
                        <a:solidFill>
                          <a:srgbClr val="FFFFFF"/>
                        </a:solidFill>
                        <a:latin typeface="Tahoma" panose="020B0604030504040204"/>
                      </a:endParaRPr>
                    </a:p>
                  </a:txBody>
                  <a:tcPr marL="0" marR="0" marT="0" marB="0">
                    <a:solidFill>
                      <a:srgbClr val="C0A675"/>
                    </a:solidFill>
                  </a:tcPr>
                </a:tc>
                <a:tc>
                  <a:txBody>
                    <a:bodyPr>
                      <a:spAutoFit/>
                    </a:bodyPr>
                    <a:p>
                      <a:pPr indent="0" algn="ctr"/>
                      <a:r>
                        <a:rPr lang="en-US" sz="1500">
                          <a:solidFill>
                            <a:srgbClr val="FFFFFF"/>
                          </a:solidFill>
                          <a:latin typeface="Tahoma" panose="020B0604030504040204"/>
                        </a:rPr>
                        <a:t>Motor Power</a:t>
                      </a:r>
                      <a:endParaRPr lang="en-US" sz="1500">
                        <a:solidFill>
                          <a:srgbClr val="FFFFFF"/>
                        </a:solidFill>
                        <a:latin typeface="Tahoma" panose="020B0604030504040204"/>
                      </a:endParaRPr>
                    </a:p>
                  </a:txBody>
                  <a:tcPr marL="0" marR="0" marT="0" marB="0">
                    <a:solidFill>
                      <a:srgbClr val="C0A675"/>
                    </a:solidFill>
                  </a:tcPr>
                </a:tc>
                <a:tc>
                  <a:txBody>
                    <a:bodyPr>
                      <a:spAutoFit/>
                    </a:bodyPr>
                    <a:p>
                      <a:pPr indent="0" algn="ctr"/>
                      <a:r>
                        <a:rPr lang="en-US" sz="1500">
                          <a:solidFill>
                            <a:srgbClr val="FFFFFF"/>
                          </a:solidFill>
                          <a:latin typeface="Tahoma" panose="020B0604030504040204"/>
                        </a:rPr>
                        <a:t>Maximum torque</a:t>
                      </a:r>
                      <a:endParaRPr lang="en-US" sz="1500">
                        <a:solidFill>
                          <a:srgbClr val="FFFFFF"/>
                        </a:solidFill>
                        <a:latin typeface="Tahoma" panose="020B0604030504040204"/>
                      </a:endParaRPr>
                    </a:p>
                  </a:txBody>
                  <a:tcPr marL="0" marR="0" marT="0" marB="0">
                    <a:solidFill>
                      <a:srgbClr val="C0A675"/>
                    </a:solidFill>
                  </a:tcPr>
                </a:tc>
              </a:tr>
              <a:tr h="307848">
                <a:tc>
                  <a:txBody>
                    <a:bodyPr>
                      <a:spAutoFit/>
                    </a:bodyPr>
                    <a:p>
                      <a:pPr indent="0" algn="ctr"/>
                      <a:r>
                        <a:rPr lang="en-US" sz="1100">
                          <a:solidFill>
                            <a:srgbClr val="040001"/>
                          </a:solidFill>
                          <a:latin typeface="Tahoma" panose="020B0604030504040204"/>
                        </a:rPr>
                        <a:t>X</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1100">
                          <a:solidFill>
                            <a:srgbClr val="040001"/>
                          </a:solidFill>
                          <a:latin typeface="Tahoma" panose="020B0604030504040204"/>
                        </a:rPr>
                        <a:t>BiS 22/3000</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marR="497205" indent="0" algn="r"/>
                      <a:r>
                        <a:rPr lang="en-US" sz="1100">
                          <a:solidFill>
                            <a:srgbClr val="040001"/>
                          </a:solidFill>
                          <a:latin typeface="Tahoma" panose="020B0604030504040204"/>
                        </a:rPr>
                        <a:t>3KW</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1100">
                          <a:solidFill>
                            <a:srgbClr val="040001"/>
                          </a:solidFill>
                          <a:latin typeface="Tahoma" panose="020B0604030504040204"/>
                        </a:rPr>
                        <a:t>45.m</a:t>
                      </a:r>
                      <a:endParaRPr lang="en-US" sz="1100">
                        <a:solidFill>
                          <a:srgbClr val="040001"/>
                        </a:solidFill>
                        <a:latin typeface="Tahoma" panose="020B0604030504040204"/>
                      </a:endParaRPr>
                    </a:p>
                  </a:txBody>
                  <a:tcPr marL="0" marR="0" marT="0" marB="0" anchor="ctr">
                    <a:solidFill>
                      <a:srgbClr val="D1D5D6"/>
                    </a:solidFill>
                  </a:tcPr>
                </a:tc>
              </a:tr>
              <a:tr h="307848">
                <a:tc>
                  <a:txBody>
                    <a:bodyPr>
                      <a:spAutoFit/>
                    </a:bodyPr>
                    <a:p>
                      <a:pPr indent="0" algn="ctr"/>
                      <a:r>
                        <a:rPr lang="en-US" sz="1100">
                          <a:solidFill>
                            <a:srgbClr val="040001"/>
                          </a:solidFill>
                          <a:latin typeface="Tahoma" panose="020B0604030504040204"/>
                        </a:rPr>
                        <a:t>Y</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1100">
                          <a:solidFill>
                            <a:srgbClr val="040001"/>
                          </a:solidFill>
                          <a:latin typeface="Tahoma" panose="020B0604030504040204"/>
                        </a:rPr>
                        <a:t>BiS 22/3000</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marR="497205" indent="0" algn="r"/>
                      <a:r>
                        <a:rPr lang="en-US" sz="1100">
                          <a:solidFill>
                            <a:srgbClr val="040001"/>
                          </a:solidFill>
                          <a:latin typeface="Tahoma" panose="020B0604030504040204"/>
                        </a:rPr>
                        <a:t>3KW</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1100">
                          <a:solidFill>
                            <a:srgbClr val="040001"/>
                          </a:solidFill>
                          <a:latin typeface="Tahoma" panose="020B0604030504040204"/>
                        </a:rPr>
                        <a:t>45N.m</a:t>
                      </a:r>
                      <a:endParaRPr lang="en-US" sz="1100">
                        <a:solidFill>
                          <a:srgbClr val="040001"/>
                        </a:solidFill>
                        <a:latin typeface="Tahoma" panose="020B0604030504040204"/>
                      </a:endParaRPr>
                    </a:p>
                  </a:txBody>
                  <a:tcPr marL="0" marR="0" marT="0" marB="0" anchor="ctr">
                    <a:solidFill>
                      <a:srgbClr val="D1D5D6"/>
                    </a:solidFill>
                  </a:tcPr>
                </a:tc>
              </a:tr>
              <a:tr h="289560">
                <a:tc>
                  <a:txBody>
                    <a:bodyPr>
                      <a:spAutoFit/>
                    </a:bodyPr>
                    <a:p>
                      <a:pPr indent="0" algn="ctr"/>
                      <a:r>
                        <a:rPr lang="en-US" sz="1100">
                          <a:solidFill>
                            <a:srgbClr val="040001"/>
                          </a:solidFill>
                          <a:latin typeface="Tahoma" panose="020B0604030504040204"/>
                        </a:rPr>
                        <a:t>Z</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1100">
                          <a:solidFill>
                            <a:srgbClr val="040001"/>
                          </a:solidFill>
                          <a:latin typeface="Tahoma" panose="020B0604030504040204"/>
                        </a:rPr>
                        <a:t>BiS 22/3000-B</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marR="497205" indent="0" algn="r"/>
                      <a:r>
                        <a:rPr lang="en-US" sz="1100">
                          <a:solidFill>
                            <a:srgbClr val="040001"/>
                          </a:solidFill>
                          <a:latin typeface="Tahoma" panose="020B0604030504040204"/>
                        </a:rPr>
                        <a:t>3KW</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1100">
                          <a:solidFill>
                            <a:srgbClr val="040001"/>
                          </a:solidFill>
                          <a:latin typeface="Tahoma" panose="020B0604030504040204"/>
                        </a:rPr>
                        <a:t>45N.m</a:t>
                      </a:r>
                      <a:endParaRPr lang="en-US" sz="1100">
                        <a:solidFill>
                          <a:srgbClr val="040001"/>
                        </a:solidFill>
                        <a:latin typeface="Tahoma" panose="020B0604030504040204"/>
                      </a:endParaRPr>
                    </a:p>
                  </a:txBody>
                  <a:tcPr marL="0" marR="0" marT="0" marB="0" anchor="ctr">
                    <a:solidFill>
                      <a:srgbClr val="D1D5D6"/>
                    </a:solidFill>
                  </a:tcPr>
                </a:tc>
              </a:tr>
              <a:tr h="310896">
                <a:tc>
                  <a:txBody>
                    <a:bodyPr>
                      <a:spAutoFit/>
                    </a:bodyPr>
                    <a:p>
                      <a:pPr indent="0" algn="ctr"/>
                      <a:r>
                        <a:rPr lang="en-US" sz="1100">
                          <a:solidFill>
                            <a:srgbClr val="040001"/>
                          </a:solidFill>
                          <a:latin typeface="Tahoma" panose="020B0604030504040204"/>
                        </a:rPr>
                        <a:t>Spindle</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1100">
                          <a:solidFill>
                            <a:srgbClr val="040001"/>
                          </a:solidFill>
                          <a:latin typeface="Tahoma" panose="020B0604030504040204"/>
                        </a:rPr>
                        <a:t>ail 3/12000</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508000"/>
                      <a:r>
                        <a:rPr lang="en-US" sz="1100">
                          <a:solidFill>
                            <a:srgbClr val="040001"/>
                          </a:solidFill>
                          <a:latin typeface="Tahoma" panose="020B0604030504040204"/>
                        </a:rPr>
                        <a:t>3.7/13KW</a:t>
                      </a:r>
                      <a:endParaRPr lang="en-US" sz="11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1100">
                          <a:solidFill>
                            <a:srgbClr val="040001"/>
                          </a:solidFill>
                          <a:latin typeface="Tahoma" panose="020B0604030504040204"/>
                        </a:rPr>
                        <a:t>82.8N.m</a:t>
                      </a:r>
                      <a:endParaRPr lang="en-US" sz="1100">
                        <a:solidFill>
                          <a:srgbClr val="040001"/>
                        </a:solidFill>
                        <a:latin typeface="Tahoma" panose="020B0604030504040204"/>
                      </a:endParaRPr>
                    </a:p>
                  </a:txBody>
                  <a:tcPr marL="0" marR="0" marT="0" marB="0" anchor="ctr">
                    <a:solidFill>
                      <a:srgbClr val="D1D5D6"/>
                    </a:solidFill>
                  </a:tcPr>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594360" y="219456"/>
            <a:ext cx="5690616" cy="289560"/>
          </a:xfrm>
          <a:prstGeom prst="rect">
            <a:avLst/>
          </a:prstGeom>
          <a:solidFill>
            <a:srgbClr val="FFFFFF"/>
          </a:solidFill>
        </p:spPr>
        <p:txBody>
          <a:bodyPr wrap="none" lIns="0" tIns="0" rIns="0" bIns="0">
            <a:noAutofit/>
          </a:bodyPr>
          <a:p>
            <a:pPr indent="0" algn="l"/>
            <a:r>
              <a:rPr lang="zh-TW" sz="1700" i="1">
                <a:solidFill>
                  <a:srgbClr val="EF4857"/>
                </a:solidFill>
                <a:latin typeface="Arial" panose="020B0604020202020204"/>
                <a:ea typeface="Arial" panose="020B0604020202020204"/>
              </a:rPr>
              <a:t>/ </a:t>
            </a:r>
            <a:r>
              <a:rPr lang="en-US" sz="1700" i="1">
                <a:solidFill>
                  <a:srgbClr val="EF4857"/>
                </a:solidFill>
                <a:latin typeface="Arial" panose="020B0604020202020204"/>
                <a:sym typeface="+mn-ea"/>
              </a:rPr>
              <a:t>Высокоскоростной сверлильно-фрезерный обрабатывающий центр серии T</a:t>
            </a:r>
            <a:endParaRPr lang="en-US" sz="1700" i="1">
              <a:solidFill>
                <a:srgbClr val="EF4857"/>
              </a:solidFill>
              <a:latin typeface="Arial" panose="020B0604020202020204"/>
            </a:endParaRPr>
          </a:p>
          <a:p>
            <a:pPr indent="0" algn="l"/>
            <a:endParaRPr lang="en-US" sz="1700" i="1">
              <a:solidFill>
                <a:srgbClr val="EF4857"/>
              </a:solidFill>
              <a:latin typeface="Arial" panose="020B0604020202020204"/>
            </a:endParaRPr>
          </a:p>
          <a:p>
            <a:pPr indent="0"/>
            <a:endParaRPr lang="en-US" sz="1700" i="1">
              <a:solidFill>
                <a:srgbClr val="EF4857"/>
              </a:solidFill>
              <a:latin typeface="Arial" panose="020B0604020202020204"/>
            </a:endParaRPr>
          </a:p>
        </p:txBody>
      </p:sp>
      <p:sp>
        <p:nvSpPr>
          <p:cNvPr id="3" name="矩形 2"/>
          <p:cNvSpPr/>
          <p:nvPr/>
        </p:nvSpPr>
        <p:spPr>
          <a:xfrm>
            <a:off x="826008" y="1731264"/>
            <a:ext cx="3422904" cy="344424"/>
          </a:xfrm>
          <a:prstGeom prst="rect">
            <a:avLst/>
          </a:prstGeom>
          <a:solidFill>
            <a:srgbClr val="FFFFFF"/>
          </a:solidFill>
        </p:spPr>
        <p:txBody>
          <a:bodyPr wrap="none" lIns="0" tIns="0" rIns="0" bIns="0">
            <a:noAutofit/>
          </a:bodyPr>
          <a:p>
            <a:pPr indent="0" algn="l"/>
            <a:r>
              <a:rPr lang="en-US" sz="2000" b="1">
                <a:solidFill>
                  <a:srgbClr val="EF4857"/>
                </a:solidFill>
                <a:latin typeface="Tahoma" panose="020B0604030504040204"/>
              </a:rPr>
              <a:t>Механические характеристики</a:t>
            </a:r>
            <a:endParaRPr lang="en-US" sz="2000" b="1">
              <a:solidFill>
                <a:srgbClr val="EF4857"/>
              </a:solidFill>
              <a:latin typeface="Tahoma" panose="020B0604030504040204"/>
            </a:endParaRPr>
          </a:p>
        </p:txBody>
      </p:sp>
      <p:graphicFrame>
        <p:nvGraphicFramePr>
          <p:cNvPr id="4" name="表格 3"/>
          <p:cNvGraphicFramePr>
            <a:graphicFrameLocks noGrp="1"/>
          </p:cNvGraphicFramePr>
          <p:nvPr/>
        </p:nvGraphicFramePr>
        <p:xfrm>
          <a:off x="822960" y="2596896"/>
          <a:ext cx="6281928" cy="6291072"/>
        </p:xfrm>
        <a:graphic>
          <a:graphicData uri="http://schemas.openxmlformats.org/drawingml/2006/table">
            <a:tbl>
              <a:tblPr/>
              <a:tblGrid>
                <a:gridCol w="2109216"/>
                <a:gridCol w="2005584"/>
                <a:gridCol w="2167128"/>
              </a:tblGrid>
              <a:tr h="182880">
                <a:tc>
                  <a:txBody>
                    <a:bodyPr>
                      <a:spAutoFit/>
                    </a:bodyPr>
                    <a:p>
                      <a:pPr indent="0"/>
                      <a:r>
                        <a:rPr lang="en-US" sz="950">
                          <a:solidFill>
                            <a:srgbClr val="040001"/>
                          </a:solidFill>
                          <a:latin typeface="Tahoma" panose="020B0604030504040204"/>
                        </a:rPr>
                        <a:t>Item</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ctr"/>
                      <a:r>
                        <a:rPr lang="en-US" sz="950">
                          <a:solidFill>
                            <a:srgbClr val="040001"/>
                          </a:solidFill>
                          <a:latin typeface="Tahoma" panose="020B0604030504040204"/>
                        </a:rPr>
                        <a:t>T-5A</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ctr"/>
                      <a:r>
                        <a:rPr lang="en-US" sz="950">
                          <a:solidFill>
                            <a:srgbClr val="040001"/>
                          </a:solidFill>
                          <a:latin typeface="Tahoma" panose="020B0604030504040204"/>
                        </a:rPr>
                        <a:t>T-7</a:t>
                      </a:r>
                      <a:endParaRPr lang="en-US" sz="950">
                        <a:solidFill>
                          <a:srgbClr val="040001"/>
                        </a:solidFill>
                        <a:latin typeface="Tahoma" panose="020B0604030504040204"/>
                      </a:endParaRPr>
                    </a:p>
                  </a:txBody>
                  <a:tcPr marL="0" marR="0" marT="0" marB="0" anchor="b">
                    <a:solidFill>
                      <a:srgbClr val="D1D5D6"/>
                    </a:solidFill>
                  </a:tcPr>
                </a:tc>
              </a:tr>
              <a:tr h="173736">
                <a:tc gridSpan="3">
                  <a:txBody>
                    <a:bodyPr>
                      <a:spAutoFit/>
                    </a:bodyPr>
                    <a:p>
                      <a:pPr indent="0"/>
                      <a:r>
                        <a:rPr lang="en-US" sz="950">
                          <a:solidFill>
                            <a:srgbClr val="040001"/>
                          </a:solidFill>
                          <a:latin typeface="Tahoma" panose="020B0604030504040204"/>
                        </a:rPr>
                        <a:t>Travel</a:t>
                      </a:r>
                      <a:endParaRPr lang="en-US" sz="950">
                        <a:solidFill>
                          <a:srgbClr val="040001"/>
                        </a:solidFill>
                        <a:latin typeface="Tahoma" panose="020B0604030504040204"/>
                      </a:endParaRPr>
                    </a:p>
                  </a:txBody>
                  <a:tcPr marL="0" marR="0" marT="0" marB="0">
                    <a:solidFill>
                      <a:srgbClr val="D1D5D6"/>
                    </a:solidFill>
                  </a:tcPr>
                </a:tc>
                <a:tc hMerge="1">
                  <a:tcPr marL="0" marR="0" marT="0" marB="0"/>
                </a:tc>
                <a:tc hMerge="1">
                  <a:tcPr marL="0" marR="0" marT="0" marB="0"/>
                </a:tc>
              </a:tr>
              <a:tr h="173736">
                <a:tc>
                  <a:txBody>
                    <a:bodyPr>
                      <a:spAutoFit/>
                    </a:bodyPr>
                    <a:p>
                      <a:pPr indent="0" algn="just"/>
                      <a:r>
                        <a:rPr lang="en-US" sz="950">
                          <a:solidFill>
                            <a:srgbClr val="040001"/>
                          </a:solidFill>
                          <a:latin typeface="Tahoma" panose="020B0604030504040204"/>
                        </a:rPr>
                        <a:t>X axis travel                    mm</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ctr"/>
                      <a:r>
                        <a:rPr lang="en-US" sz="950">
                          <a:solidFill>
                            <a:srgbClr val="040001"/>
                          </a:solidFill>
                          <a:latin typeface="Tahoma" panose="020B0604030504040204"/>
                        </a:rPr>
                        <a:t>500</a:t>
                      </a:r>
                      <a:endParaRPr lang="en-US" sz="950">
                        <a:solidFill>
                          <a:srgbClr val="040001"/>
                        </a:solidFill>
                        <a:latin typeface="Tahoma" panose="020B0604030504040204"/>
                      </a:endParaRPr>
                    </a:p>
                  </a:txBody>
                  <a:tcPr marL="0" marR="0" marT="0" marB="0" anchor="b"/>
                </a:tc>
                <a:tc>
                  <a:txBody>
                    <a:bodyPr>
                      <a:spAutoFit/>
                    </a:bodyPr>
                    <a:p>
                      <a:pPr indent="0" algn="ctr"/>
                      <a:r>
                        <a:rPr lang="en-US" sz="950">
                          <a:solidFill>
                            <a:srgbClr val="040001"/>
                          </a:solidFill>
                          <a:latin typeface="Tahoma" panose="020B0604030504040204"/>
                        </a:rPr>
                        <a:t>700</a:t>
                      </a:r>
                      <a:endParaRPr lang="en-US" sz="950">
                        <a:solidFill>
                          <a:srgbClr val="040001"/>
                        </a:solidFill>
                        <a:latin typeface="Tahoma" panose="020B0604030504040204"/>
                      </a:endParaRPr>
                    </a:p>
                  </a:txBody>
                  <a:tcPr marL="0" marR="0" marT="0" marB="0" anchor="b"/>
                </a:tc>
              </a:tr>
              <a:tr h="173736">
                <a:tc>
                  <a:txBody>
                    <a:bodyPr>
                      <a:spAutoFit/>
                    </a:bodyPr>
                    <a:p>
                      <a:pPr indent="0" algn="just"/>
                      <a:r>
                        <a:rPr lang="en-US" sz="950">
                          <a:solidFill>
                            <a:srgbClr val="040001"/>
                          </a:solidFill>
                          <a:latin typeface="Tahoma" panose="020B0604030504040204"/>
                        </a:rPr>
                        <a:t>Y axis travel                    mm</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ctr"/>
                      <a:r>
                        <a:rPr lang="en-US" sz="950">
                          <a:solidFill>
                            <a:srgbClr val="040001"/>
                          </a:solidFill>
                          <a:latin typeface="Tahoma" panose="020B0604030504040204"/>
                        </a:rPr>
                        <a:t>400</a:t>
                      </a:r>
                      <a:endParaRPr lang="en-US" sz="950">
                        <a:solidFill>
                          <a:srgbClr val="040001"/>
                        </a:solidFill>
                        <a:latin typeface="Tahoma" panose="020B0604030504040204"/>
                      </a:endParaRPr>
                    </a:p>
                  </a:txBody>
                  <a:tcPr marL="0" marR="0" marT="0" marB="0" anchor="b"/>
                </a:tc>
                <a:tc>
                  <a:txBody>
                    <a:bodyPr>
                      <a:spAutoFit/>
                    </a:bodyPr>
                    <a:p>
                      <a:pPr indent="0" algn="ctr"/>
                      <a:r>
                        <a:rPr lang="en-US" sz="950">
                          <a:solidFill>
                            <a:srgbClr val="040001"/>
                          </a:solidFill>
                          <a:latin typeface="Tahoma" panose="020B0604030504040204"/>
                        </a:rPr>
                        <a:t>400</a:t>
                      </a:r>
                      <a:endParaRPr lang="en-US" sz="950">
                        <a:solidFill>
                          <a:srgbClr val="040001"/>
                        </a:solidFill>
                        <a:latin typeface="Tahoma" panose="020B0604030504040204"/>
                      </a:endParaRPr>
                    </a:p>
                  </a:txBody>
                  <a:tcPr marL="0" marR="0" marT="0" marB="0" anchor="b"/>
                </a:tc>
              </a:tr>
              <a:tr h="173736">
                <a:tc>
                  <a:txBody>
                    <a:bodyPr>
                      <a:spAutoFit/>
                    </a:bodyPr>
                    <a:p>
                      <a:pPr indent="0" algn="just"/>
                      <a:r>
                        <a:rPr lang="en-US" sz="950">
                          <a:solidFill>
                            <a:srgbClr val="040001"/>
                          </a:solidFill>
                          <a:latin typeface="Tahoma" panose="020B0604030504040204"/>
                        </a:rPr>
                        <a:t>Z axis travel                    mm</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ctr"/>
                      <a:r>
                        <a:rPr lang="en-US" sz="950">
                          <a:solidFill>
                            <a:srgbClr val="040001"/>
                          </a:solidFill>
                          <a:latin typeface="Tahoma" panose="020B0604030504040204"/>
                        </a:rPr>
                        <a:t>300</a:t>
                      </a:r>
                      <a:endParaRPr lang="en-US" sz="950">
                        <a:solidFill>
                          <a:srgbClr val="040001"/>
                        </a:solidFill>
                        <a:latin typeface="Tahoma" panose="020B0604030504040204"/>
                      </a:endParaRPr>
                    </a:p>
                  </a:txBody>
                  <a:tcPr marL="0" marR="0" marT="0" marB="0" anchor="b"/>
                </a:tc>
                <a:tc>
                  <a:txBody>
                    <a:bodyPr>
                      <a:spAutoFit/>
                    </a:bodyPr>
                    <a:p>
                      <a:pPr indent="0" algn="ctr"/>
                      <a:r>
                        <a:rPr lang="en-US" sz="950">
                          <a:solidFill>
                            <a:srgbClr val="040001"/>
                          </a:solidFill>
                          <a:latin typeface="Tahoma" panose="020B0604030504040204"/>
                        </a:rPr>
                        <a:t>300</a:t>
                      </a:r>
                      <a:endParaRPr lang="en-US" sz="950">
                        <a:solidFill>
                          <a:srgbClr val="040001"/>
                        </a:solidFill>
                        <a:latin typeface="Tahoma" panose="020B0604030504040204"/>
                      </a:endParaRPr>
                    </a:p>
                  </a:txBody>
                  <a:tcPr marL="0" marR="0" marT="0" marB="0" anchor="b"/>
                </a:tc>
              </a:tr>
              <a:tr h="176784">
                <a:tc>
                  <a:txBody>
                    <a:bodyPr>
                      <a:spAutoFit/>
                    </a:bodyPr>
                    <a:p>
                      <a:pPr indent="0" algn="just"/>
                      <a:r>
                        <a:rPr lang="en-US" sz="650">
                          <a:solidFill>
                            <a:srgbClr val="040001"/>
                          </a:solidFill>
                          <a:latin typeface="Tahoma" panose="020B0604030504040204"/>
                        </a:rPr>
                        <a:t>Distance from spindle nose to worktable </a:t>
                      </a:r>
                      <a:r>
                        <a:rPr lang="en-US" sz="950">
                          <a:solidFill>
                            <a:srgbClr val="040001"/>
                          </a:solidFill>
                          <a:latin typeface="Tahoma" panose="020B0604030504040204"/>
                        </a:rPr>
                        <a:t>mm</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marL="802005" indent="0"/>
                      <a:r>
                        <a:rPr lang="en-US" sz="950">
                          <a:solidFill>
                            <a:srgbClr val="040001"/>
                          </a:solidFill>
                          <a:latin typeface="Tahoma" panose="020B0604030504040204"/>
                        </a:rPr>
                        <a:t>155-455</a:t>
                      </a:r>
                      <a:endParaRPr lang="en-US" sz="950">
                        <a:solidFill>
                          <a:srgbClr val="040001"/>
                        </a:solidFill>
                        <a:latin typeface="Tahoma" panose="020B0604030504040204"/>
                      </a:endParaRPr>
                    </a:p>
                  </a:txBody>
                  <a:tcPr marL="0" marR="0" marT="0" marB="0" anchor="b"/>
                </a:tc>
                <a:tc>
                  <a:txBody>
                    <a:bodyPr>
                      <a:spAutoFit/>
                    </a:bodyPr>
                    <a:p>
                      <a:pPr indent="0" algn="ctr"/>
                      <a:r>
                        <a:rPr lang="en-US" sz="950">
                          <a:solidFill>
                            <a:srgbClr val="040001"/>
                          </a:solidFill>
                          <a:latin typeface="Tahoma" panose="020B0604030504040204"/>
                        </a:rPr>
                        <a:t>130-430</a:t>
                      </a:r>
                      <a:endParaRPr lang="en-US" sz="950">
                        <a:solidFill>
                          <a:srgbClr val="040001"/>
                        </a:solidFill>
                        <a:latin typeface="Tahoma" panose="020B0604030504040204"/>
                      </a:endParaRPr>
                    </a:p>
                  </a:txBody>
                  <a:tcPr marL="0" marR="0" marT="0" marB="0" anchor="b"/>
                </a:tc>
              </a:tr>
              <a:tr h="173736">
                <a:tc>
                  <a:txBody>
                    <a:bodyPr>
                      <a:spAutoFit/>
                    </a:bodyPr>
                    <a:p>
                      <a:pPr indent="0" algn="just"/>
                      <a:r>
                        <a:rPr lang="en-US" sz="650">
                          <a:solidFill>
                            <a:srgbClr val="040001"/>
                          </a:solidFill>
                          <a:latin typeface="Tahoma" panose="020B0604030504040204"/>
                        </a:rPr>
                        <a:t>Distance from spindle center to column </a:t>
                      </a:r>
                      <a:r>
                        <a:rPr lang="en-US" sz="950">
                          <a:solidFill>
                            <a:srgbClr val="040001"/>
                          </a:solidFill>
                          <a:latin typeface="Tahoma" panose="020B0604030504040204"/>
                        </a:rPr>
                        <a:t>mm</a:t>
                      </a:r>
                      <a:endParaRPr lang="en-US" sz="950">
                        <a:solidFill>
                          <a:srgbClr val="040001"/>
                        </a:solidFill>
                        <a:latin typeface="Tahoma" panose="020B0604030504040204"/>
                      </a:endParaRPr>
                    </a:p>
                  </a:txBody>
                  <a:tcPr marL="0" marR="0" marT="0" marB="0" anchor="b">
                    <a:solidFill>
                      <a:srgbClr val="D1D5D6"/>
                    </a:solidFill>
                  </a:tcPr>
                </a:tc>
                <a:tc gridSpan="2">
                  <a:txBody>
                    <a:bodyPr>
                      <a:spAutoFit/>
                    </a:bodyPr>
                    <a:p>
                      <a:pPr marL="1830705" indent="0"/>
                      <a:r>
                        <a:rPr lang="en-US" sz="950">
                          <a:solidFill>
                            <a:srgbClr val="040001"/>
                          </a:solidFill>
                          <a:latin typeface="Tahoma" panose="020B0604030504040204"/>
                        </a:rPr>
                        <a:t>417</a:t>
                      </a:r>
                      <a:endParaRPr lang="en-US" sz="950">
                        <a:solidFill>
                          <a:srgbClr val="040001"/>
                        </a:solidFill>
                        <a:latin typeface="Tahoma" panose="020B0604030504040204"/>
                      </a:endParaRPr>
                    </a:p>
                  </a:txBody>
                  <a:tcPr marL="0" marR="0" marT="0" marB="0" anchor="b"/>
                </a:tc>
                <a:tc hMerge="1">
                  <a:tcPr marL="0" marR="0" marT="0" marB="0"/>
                </a:tc>
              </a:tr>
              <a:tr h="173736">
                <a:tc>
                  <a:txBody>
                    <a:bodyPr>
                      <a:spAutoFit/>
                    </a:bodyPr>
                    <a:p>
                      <a:pPr indent="0" algn="just"/>
                      <a:r>
                        <a:rPr lang="en-US" sz="950">
                          <a:solidFill>
                            <a:srgbClr val="040001"/>
                          </a:solidFill>
                          <a:latin typeface="Tahoma" panose="020B0604030504040204"/>
                        </a:rPr>
                        <a:t>Workbench</a:t>
                      </a:r>
                      <a:endParaRPr lang="en-US" sz="950">
                        <a:solidFill>
                          <a:srgbClr val="040001"/>
                        </a:solidFill>
                        <a:latin typeface="Tahoma" panose="020B0604030504040204"/>
                      </a:endParaRPr>
                    </a:p>
                  </a:txBody>
                  <a:tcPr marL="0" marR="0" marT="0" marB="0">
                    <a:solidFill>
                      <a:srgbClr val="D1D5D6"/>
                    </a:solidFill>
                  </a:tcPr>
                </a:tc>
                <a:tc gridSpan="2">
                  <a:txBody>
                    <a:bodyPr>
                      <a:spAutoFit/>
                    </a:bodyPr>
                    <a:p>
                      <a:endParaRPr sz="900"/>
                    </a:p>
                  </a:txBody>
                  <a:tcPr marL="0" marR="0" marT="0" marB="0">
                    <a:solidFill>
                      <a:srgbClr val="D1D5D6"/>
                    </a:solidFill>
                  </a:tcPr>
                </a:tc>
                <a:tc hMerge="1">
                  <a:tcPr marL="0" marR="0" marT="0" marB="0"/>
                </a:tc>
              </a:tr>
              <a:tr h="173736">
                <a:tc>
                  <a:txBody>
                    <a:bodyPr>
                      <a:spAutoFit/>
                    </a:bodyPr>
                    <a:p>
                      <a:pPr indent="0" algn="just"/>
                      <a:r>
                        <a:rPr lang="en-US" sz="950">
                          <a:solidFill>
                            <a:srgbClr val="040001"/>
                          </a:solidFill>
                          <a:latin typeface="Tahoma" panose="020B0604030504040204"/>
                        </a:rPr>
                        <a:t>Workbench size              mm</a:t>
                      </a:r>
                      <a:endParaRPr lang="en-US" sz="950">
                        <a:solidFill>
                          <a:srgbClr val="040001"/>
                        </a:solidFill>
                        <a:latin typeface="Tahoma" panose="020B0604030504040204"/>
                      </a:endParaRPr>
                    </a:p>
                  </a:txBody>
                  <a:tcPr marL="0" marR="0" marT="0" marB="0">
                    <a:solidFill>
                      <a:srgbClr val="D1D5D6"/>
                    </a:solidFill>
                  </a:tcPr>
                </a:tc>
                <a:tc>
                  <a:txBody>
                    <a:bodyPr>
                      <a:spAutoFit/>
                    </a:bodyPr>
                    <a:p>
                      <a:pPr indent="0" algn="ctr"/>
                      <a:r>
                        <a:rPr lang="en-US" sz="950">
                          <a:solidFill>
                            <a:srgbClr val="040001"/>
                          </a:solidFill>
                          <a:latin typeface="Tahoma" panose="020B0604030504040204"/>
                        </a:rPr>
                        <a:t>650x400</a:t>
                      </a:r>
                      <a:endParaRPr lang="en-US" sz="950">
                        <a:solidFill>
                          <a:srgbClr val="040001"/>
                        </a:solidFill>
                        <a:latin typeface="Tahoma" panose="020B0604030504040204"/>
                      </a:endParaRPr>
                    </a:p>
                  </a:txBody>
                  <a:tcPr marL="0" marR="0" marT="0" marB="0"/>
                </a:tc>
                <a:tc>
                  <a:txBody>
                    <a:bodyPr>
                      <a:spAutoFit/>
                    </a:bodyPr>
                    <a:p>
                      <a:pPr indent="0" algn="ctr"/>
                      <a:r>
                        <a:rPr lang="en-US" sz="950">
                          <a:solidFill>
                            <a:srgbClr val="040001"/>
                          </a:solidFill>
                          <a:latin typeface="Tahoma" panose="020B0604030504040204"/>
                        </a:rPr>
                        <a:t>850x400</a:t>
                      </a:r>
                      <a:endParaRPr lang="en-US" sz="950">
                        <a:solidFill>
                          <a:srgbClr val="040001"/>
                        </a:solidFill>
                        <a:latin typeface="Tahoma" panose="020B0604030504040204"/>
                      </a:endParaRPr>
                    </a:p>
                  </a:txBody>
                  <a:tcPr marL="0" marR="0" marT="0" marB="0"/>
                </a:tc>
              </a:tr>
              <a:tr h="173736">
                <a:tc>
                  <a:txBody>
                    <a:bodyPr>
                      <a:spAutoFit/>
                    </a:bodyPr>
                    <a:p>
                      <a:pPr indent="0" algn="just"/>
                      <a:r>
                        <a:rPr lang="en-US" sz="950">
                          <a:solidFill>
                            <a:srgbClr val="040001"/>
                          </a:solidFill>
                          <a:latin typeface="Tahoma" panose="020B0604030504040204"/>
                        </a:rPr>
                        <a:t>T-slot(sizexslot no.xspace)     mm</a:t>
                      </a:r>
                      <a:endParaRPr lang="en-US" sz="950">
                        <a:solidFill>
                          <a:srgbClr val="040001"/>
                        </a:solidFill>
                        <a:latin typeface="Tahoma" panose="020B0604030504040204"/>
                      </a:endParaRPr>
                    </a:p>
                  </a:txBody>
                  <a:tcPr marL="0" marR="0" marT="0" marB="0" anchor="b">
                    <a:solidFill>
                      <a:srgbClr val="D1D5D6"/>
                    </a:solidFill>
                  </a:tcPr>
                </a:tc>
                <a:tc gridSpan="2">
                  <a:txBody>
                    <a:bodyPr>
                      <a:spAutoFit/>
                    </a:bodyPr>
                    <a:p>
                      <a:pPr marL="1652905" indent="0"/>
                      <a:r>
                        <a:rPr lang="en-US" sz="950">
                          <a:solidFill>
                            <a:srgbClr val="040001"/>
                          </a:solidFill>
                          <a:latin typeface="Tahoma" panose="020B0604030504040204"/>
                        </a:rPr>
                        <a:t>14x3x125</a:t>
                      </a:r>
                      <a:endParaRPr lang="en-US" sz="950">
                        <a:solidFill>
                          <a:srgbClr val="040001"/>
                        </a:solidFill>
                        <a:latin typeface="Tahoma" panose="020B0604030504040204"/>
                      </a:endParaRPr>
                    </a:p>
                  </a:txBody>
                  <a:tcPr marL="0" marR="0" marT="0" marB="0" anchor="b"/>
                </a:tc>
                <a:tc hMerge="1">
                  <a:tcPr marL="0" marR="0" marT="0" marB="0"/>
                </a:tc>
              </a:tr>
              <a:tr h="176784">
                <a:tc>
                  <a:txBody>
                    <a:bodyPr>
                      <a:spAutoFit/>
                    </a:bodyPr>
                    <a:p>
                      <a:pPr indent="0" algn="just"/>
                      <a:r>
                        <a:rPr lang="en-US" sz="950">
                          <a:solidFill>
                            <a:srgbClr val="040001"/>
                          </a:solidFill>
                          <a:latin typeface="Tahoma" panose="020B0604030504040204"/>
                        </a:rPr>
                        <a:t>Maximum load of workbench     kg</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ctr"/>
                      <a:r>
                        <a:rPr lang="en-US" sz="950">
                          <a:solidFill>
                            <a:srgbClr val="040001"/>
                          </a:solidFill>
                          <a:latin typeface="Tahoma" panose="020B0604030504040204"/>
                        </a:rPr>
                        <a:t>250</a:t>
                      </a:r>
                      <a:endParaRPr lang="en-US" sz="950">
                        <a:solidFill>
                          <a:srgbClr val="040001"/>
                        </a:solidFill>
                        <a:latin typeface="Tahoma" panose="020B0604030504040204"/>
                      </a:endParaRPr>
                    </a:p>
                  </a:txBody>
                  <a:tcPr marL="0" marR="0" marT="0" marB="0" anchor="b"/>
                </a:tc>
                <a:tc>
                  <a:txBody>
                    <a:bodyPr>
                      <a:spAutoFit/>
                    </a:bodyPr>
                    <a:p>
                      <a:pPr indent="0" algn="ctr"/>
                      <a:r>
                        <a:rPr lang="en-US" sz="950">
                          <a:solidFill>
                            <a:srgbClr val="040001"/>
                          </a:solidFill>
                          <a:latin typeface="Tahoma" panose="020B0604030504040204"/>
                        </a:rPr>
                        <a:t>350</a:t>
                      </a:r>
                      <a:endParaRPr lang="en-US" sz="950">
                        <a:solidFill>
                          <a:srgbClr val="040001"/>
                        </a:solidFill>
                        <a:latin typeface="Tahoma" panose="020B0604030504040204"/>
                      </a:endParaRPr>
                    </a:p>
                  </a:txBody>
                  <a:tcPr marL="0" marR="0" marT="0" marB="0" anchor="b"/>
                </a:tc>
              </a:tr>
              <a:tr h="173736">
                <a:tc>
                  <a:txBody>
                    <a:bodyPr>
                      <a:spAutoFit/>
                    </a:bodyPr>
                    <a:p>
                      <a:pPr indent="0" algn="just"/>
                      <a:r>
                        <a:rPr lang="en-US" sz="950">
                          <a:solidFill>
                            <a:srgbClr val="040001"/>
                          </a:solidFill>
                          <a:latin typeface="Tahoma" panose="020B0604030504040204"/>
                        </a:rPr>
                        <a:t>Spindle</a:t>
                      </a:r>
                      <a:endParaRPr lang="en-US" sz="950">
                        <a:solidFill>
                          <a:srgbClr val="040001"/>
                        </a:solidFill>
                        <a:latin typeface="Tahoma" panose="020B0604030504040204"/>
                      </a:endParaRPr>
                    </a:p>
                  </a:txBody>
                  <a:tcPr marL="0" marR="0" marT="0" marB="0" anchor="b">
                    <a:solidFill>
                      <a:srgbClr val="D1D5D6"/>
                    </a:solidFill>
                  </a:tcPr>
                </a:tc>
                <a:tc gridSpan="2">
                  <a:txBody>
                    <a:bodyPr>
                      <a:spAutoFit/>
                    </a:bodyPr>
                    <a:p>
                      <a:endParaRPr sz="900"/>
                    </a:p>
                  </a:txBody>
                  <a:tcPr marL="0" marR="0" marT="0" marB="0">
                    <a:solidFill>
                      <a:srgbClr val="D1D5D6"/>
                    </a:solidFill>
                  </a:tcPr>
                </a:tc>
                <a:tc hMerge="1">
                  <a:tcPr marL="0" marR="0" marT="0" marB="0"/>
                </a:tc>
              </a:tr>
              <a:tr h="173736">
                <a:tc>
                  <a:txBody>
                    <a:bodyPr>
                      <a:spAutoFit/>
                    </a:bodyPr>
                    <a:p>
                      <a:pPr indent="0" algn="just"/>
                      <a:r>
                        <a:rPr lang="en-US" sz="950">
                          <a:solidFill>
                            <a:srgbClr val="040001"/>
                          </a:solidFill>
                          <a:latin typeface="Tahoma" panose="020B0604030504040204"/>
                        </a:rPr>
                        <a:t>Speed                      rpm</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marL="802005" indent="0"/>
                      <a:r>
                        <a:rPr lang="en-US" sz="950">
                          <a:solidFill>
                            <a:srgbClr val="040001"/>
                          </a:solidFill>
                          <a:latin typeface="Tahoma" panose="020B0604030504040204"/>
                        </a:rPr>
                        <a:t>24000</a:t>
                      </a:r>
                      <a:endParaRPr lang="en-US" sz="950">
                        <a:solidFill>
                          <a:srgbClr val="040001"/>
                        </a:solidFill>
                        <a:latin typeface="Tahoma" panose="020B0604030504040204"/>
                      </a:endParaRPr>
                    </a:p>
                  </a:txBody>
                  <a:tcPr marL="0" marR="0" marT="0" marB="0" anchor="b"/>
                </a:tc>
                <a:tc>
                  <a:txBody>
                    <a:bodyPr>
                      <a:spAutoFit/>
                    </a:bodyPr>
                    <a:p>
                      <a:pPr indent="0" algn="ctr"/>
                      <a:r>
                        <a:rPr lang="en-US" sz="950">
                          <a:solidFill>
                            <a:srgbClr val="040001"/>
                          </a:solidFill>
                          <a:latin typeface="Tahoma" panose="020B0604030504040204"/>
                        </a:rPr>
                        <a:t>20000</a:t>
                      </a:r>
                      <a:endParaRPr lang="en-US" sz="950">
                        <a:solidFill>
                          <a:srgbClr val="040001"/>
                        </a:solidFill>
                        <a:latin typeface="Tahoma" panose="020B0604030504040204"/>
                      </a:endParaRPr>
                    </a:p>
                  </a:txBody>
                  <a:tcPr marL="0" marR="0" marT="0" marB="0" anchor="b"/>
                </a:tc>
              </a:tr>
              <a:tr h="173736">
                <a:tc>
                  <a:txBody>
                    <a:bodyPr>
                      <a:spAutoFit/>
                    </a:bodyPr>
                    <a:p>
                      <a:pPr indent="0" algn="just"/>
                      <a:r>
                        <a:rPr lang="en-US" sz="950">
                          <a:solidFill>
                            <a:srgbClr val="040001"/>
                          </a:solidFill>
                          <a:latin typeface="Tahoma" panose="020B0604030504040204"/>
                        </a:rPr>
                        <a:t>Spindle taper                     #</a:t>
                      </a:r>
                      <a:endParaRPr lang="en-US" sz="950">
                        <a:solidFill>
                          <a:srgbClr val="040001"/>
                        </a:solidFill>
                        <a:latin typeface="Tahoma" panose="020B0604030504040204"/>
                      </a:endParaRPr>
                    </a:p>
                  </a:txBody>
                  <a:tcPr marL="0" marR="0" marT="0" marB="0" anchor="b">
                    <a:solidFill>
                      <a:srgbClr val="D1D5D6"/>
                    </a:solidFill>
                  </a:tcPr>
                </a:tc>
                <a:tc gridSpan="2">
                  <a:txBody>
                    <a:bodyPr>
                      <a:spAutoFit/>
                    </a:bodyPr>
                    <a:p>
                      <a:pPr indent="0" algn="ctr"/>
                      <a:r>
                        <a:rPr lang="en-US" sz="950">
                          <a:solidFill>
                            <a:srgbClr val="040001"/>
                          </a:solidFill>
                          <a:latin typeface="Tahoma" panose="020B0604030504040204"/>
                        </a:rPr>
                        <a:t>BT30</a:t>
                      </a:r>
                      <a:endParaRPr lang="en-US" sz="950">
                        <a:solidFill>
                          <a:srgbClr val="040001"/>
                        </a:solidFill>
                        <a:latin typeface="Tahoma" panose="020B0604030504040204"/>
                      </a:endParaRPr>
                    </a:p>
                  </a:txBody>
                  <a:tcPr marL="0" marR="0" marT="0" marB="0" anchor="b"/>
                </a:tc>
                <a:tc hMerge="1">
                  <a:tcPr marL="0" marR="0" marT="0" marB="0"/>
                </a:tc>
              </a:tr>
              <a:tr h="173736">
                <a:tc>
                  <a:txBody>
                    <a:bodyPr>
                      <a:spAutoFit/>
                    </a:bodyPr>
                    <a:p>
                      <a:pPr indent="0" algn="just"/>
                      <a:r>
                        <a:rPr lang="en-US" sz="950">
                          <a:solidFill>
                            <a:srgbClr val="040001"/>
                          </a:solidFill>
                          <a:latin typeface="Tahoma" panose="020B0604030504040204"/>
                        </a:rPr>
                        <a:t>Transfer method                 #</a:t>
                      </a:r>
                      <a:endParaRPr lang="en-US" sz="950">
                        <a:solidFill>
                          <a:srgbClr val="040001"/>
                        </a:solidFill>
                        <a:latin typeface="Tahoma" panose="020B0604030504040204"/>
                      </a:endParaRPr>
                    </a:p>
                  </a:txBody>
                  <a:tcPr marL="0" marR="0" marT="0" marB="0">
                    <a:solidFill>
                      <a:srgbClr val="D1D5D6"/>
                    </a:solidFill>
                  </a:tcPr>
                </a:tc>
                <a:tc gridSpan="2">
                  <a:txBody>
                    <a:bodyPr>
                      <a:spAutoFit/>
                    </a:bodyPr>
                    <a:p>
                      <a:pPr marL="1652905" indent="0"/>
                      <a:r>
                        <a:rPr lang="en-US" sz="850" cap="small">
                          <a:solidFill>
                            <a:srgbClr val="040001"/>
                          </a:solidFill>
                          <a:latin typeface="Tahoma" panose="020B0604030504040204"/>
                        </a:rPr>
                        <a:t>Direct drive</a:t>
                      </a:r>
                      <a:endParaRPr lang="en-US" sz="850" cap="small">
                        <a:solidFill>
                          <a:srgbClr val="040001"/>
                        </a:solidFill>
                        <a:latin typeface="Tahoma" panose="020B0604030504040204"/>
                      </a:endParaRPr>
                    </a:p>
                  </a:txBody>
                  <a:tcPr marL="0" marR="0" marT="0" marB="0"/>
                </a:tc>
                <a:tc hMerge="1">
                  <a:tcPr marL="0" marR="0" marT="0" marB="0"/>
                </a:tc>
              </a:tr>
              <a:tr h="176784">
                <a:tc>
                  <a:txBody>
                    <a:bodyPr>
                      <a:spAutoFit/>
                    </a:bodyPr>
                    <a:p>
                      <a:pPr indent="0" algn="just"/>
                      <a:r>
                        <a:rPr lang="en-US" sz="950">
                          <a:solidFill>
                            <a:srgbClr val="040001"/>
                          </a:solidFill>
                          <a:latin typeface="Tahoma" panose="020B0604030504040204"/>
                        </a:rPr>
                        <a:t>Feed</a:t>
                      </a:r>
                      <a:endParaRPr lang="en-US" sz="950">
                        <a:solidFill>
                          <a:srgbClr val="040001"/>
                        </a:solidFill>
                        <a:latin typeface="Tahoma" panose="020B0604030504040204"/>
                      </a:endParaRPr>
                    </a:p>
                  </a:txBody>
                  <a:tcPr marL="0" marR="0" marT="0" marB="0">
                    <a:solidFill>
                      <a:srgbClr val="D1D5D6"/>
                    </a:solidFill>
                  </a:tcPr>
                </a:tc>
                <a:tc gridSpan="2">
                  <a:txBody>
                    <a:bodyPr>
                      <a:spAutoFit/>
                    </a:bodyPr>
                    <a:p>
                      <a:endParaRPr sz="900"/>
                    </a:p>
                  </a:txBody>
                  <a:tcPr marL="0" marR="0" marT="0" marB="0">
                    <a:solidFill>
                      <a:srgbClr val="D1D5D6"/>
                    </a:solidFill>
                  </a:tcPr>
                </a:tc>
                <a:tc hMerge="1">
                  <a:tcPr marL="0" marR="0" marT="0" marB="0"/>
                </a:tc>
              </a:tr>
              <a:tr h="173736">
                <a:tc>
                  <a:txBody>
                    <a:bodyPr>
                      <a:spAutoFit/>
                    </a:bodyPr>
                    <a:p>
                      <a:pPr indent="0" algn="just"/>
                      <a:r>
                        <a:rPr lang="en-US" sz="950">
                          <a:solidFill>
                            <a:srgbClr val="040001"/>
                          </a:solidFill>
                          <a:latin typeface="Tahoma" panose="020B0604030504040204"/>
                        </a:rPr>
                        <a:t>Three-axis cutting feed      mm/min</a:t>
                      </a:r>
                      <a:endParaRPr lang="en-US" sz="950">
                        <a:solidFill>
                          <a:srgbClr val="040001"/>
                        </a:solidFill>
                        <a:latin typeface="Tahoma" panose="020B0604030504040204"/>
                      </a:endParaRPr>
                    </a:p>
                  </a:txBody>
                  <a:tcPr marL="0" marR="0" marT="0" marB="0" anchor="b">
                    <a:solidFill>
                      <a:srgbClr val="D1D5D6"/>
                    </a:solidFill>
                  </a:tcPr>
                </a:tc>
                <a:tc gridSpan="2">
                  <a:txBody>
                    <a:bodyPr>
                      <a:spAutoFit/>
                    </a:bodyPr>
                    <a:p>
                      <a:pPr marL="1779905" indent="0"/>
                      <a:r>
                        <a:rPr lang="en-US" sz="950">
                          <a:solidFill>
                            <a:srgbClr val="040001"/>
                          </a:solidFill>
                          <a:latin typeface="Tahoma" panose="020B0604030504040204"/>
                        </a:rPr>
                        <a:t>1-10000</a:t>
                      </a:r>
                      <a:endParaRPr lang="en-US" sz="950">
                        <a:solidFill>
                          <a:srgbClr val="040001"/>
                        </a:solidFill>
                        <a:latin typeface="Tahoma" panose="020B0604030504040204"/>
                      </a:endParaRPr>
                    </a:p>
                  </a:txBody>
                  <a:tcPr marL="0" marR="0" marT="0" marB="0" anchor="b"/>
                </a:tc>
                <a:tc hMerge="1">
                  <a:tcPr marL="0" marR="0" marT="0" marB="0"/>
                </a:tc>
              </a:tr>
              <a:tr h="173736">
                <a:tc>
                  <a:txBody>
                    <a:bodyPr>
                      <a:spAutoFit/>
                    </a:bodyPr>
                    <a:p>
                      <a:pPr indent="0" algn="just"/>
                      <a:r>
                        <a:rPr lang="en-US" sz="950">
                          <a:solidFill>
                            <a:srgbClr val="040001"/>
                          </a:solidFill>
                          <a:latin typeface="Tahoma" panose="020B0604030504040204"/>
                        </a:rPr>
                        <a:t>Three-axis rapid feed         m/min</a:t>
                      </a:r>
                      <a:endParaRPr lang="en-US" sz="950">
                        <a:solidFill>
                          <a:srgbClr val="040001"/>
                        </a:solidFill>
                        <a:latin typeface="Tahoma" panose="020B0604030504040204"/>
                      </a:endParaRPr>
                    </a:p>
                  </a:txBody>
                  <a:tcPr marL="0" marR="0" marT="0" marB="0" anchor="b">
                    <a:solidFill>
                      <a:srgbClr val="D1D5D6"/>
                    </a:solidFill>
                  </a:tcPr>
                </a:tc>
                <a:tc gridSpan="2">
                  <a:txBody>
                    <a:bodyPr>
                      <a:spAutoFit/>
                    </a:bodyPr>
                    <a:p>
                      <a:pPr marL="1652905" indent="0"/>
                      <a:r>
                        <a:rPr lang="en-US" sz="950">
                          <a:solidFill>
                            <a:srgbClr val="040001"/>
                          </a:solidFill>
                          <a:latin typeface="Tahoma" panose="020B0604030504040204"/>
                        </a:rPr>
                        <a:t>48/48/48</a:t>
                      </a:r>
                      <a:endParaRPr lang="en-US" sz="950">
                        <a:solidFill>
                          <a:srgbClr val="040001"/>
                        </a:solidFill>
                        <a:latin typeface="Tahoma" panose="020B0604030504040204"/>
                      </a:endParaRPr>
                    </a:p>
                  </a:txBody>
                  <a:tcPr marL="0" marR="0" marT="0" marB="0" anchor="b"/>
                </a:tc>
                <a:tc hMerge="1">
                  <a:tcPr marL="0" marR="0" marT="0" marB="0"/>
                </a:tc>
              </a:tr>
              <a:tr h="173736">
                <a:tc>
                  <a:txBody>
                    <a:bodyPr>
                      <a:spAutoFit/>
                    </a:bodyPr>
                    <a:p>
                      <a:pPr indent="0" algn="just"/>
                      <a:r>
                        <a:rPr lang="en-US" sz="950">
                          <a:solidFill>
                            <a:srgbClr val="040001"/>
                          </a:solidFill>
                          <a:latin typeface="Tahoma" panose="020B0604030504040204"/>
                        </a:rPr>
                        <a:t>Precision</a:t>
                      </a:r>
                      <a:endParaRPr lang="en-US" sz="950">
                        <a:solidFill>
                          <a:srgbClr val="040001"/>
                        </a:solidFill>
                        <a:latin typeface="Tahoma" panose="020B0604030504040204"/>
                      </a:endParaRPr>
                    </a:p>
                  </a:txBody>
                  <a:tcPr marL="0" marR="0" marT="0" marB="0" anchor="b">
                    <a:solidFill>
                      <a:srgbClr val="D1D5D6"/>
                    </a:solidFill>
                  </a:tcPr>
                </a:tc>
                <a:tc gridSpan="2">
                  <a:txBody>
                    <a:bodyPr>
                      <a:spAutoFit/>
                    </a:bodyPr>
                    <a:p>
                      <a:pPr indent="0" algn="ctr"/>
                      <a:r>
                        <a:rPr lang="en-US" sz="950">
                          <a:solidFill>
                            <a:srgbClr val="040001"/>
                          </a:solidFill>
                          <a:latin typeface="Tahoma" panose="020B0604030504040204"/>
                        </a:rPr>
                        <a:t>GB/T20957.4-2007</a:t>
                      </a:r>
                      <a:endParaRPr lang="en-US" sz="950">
                        <a:solidFill>
                          <a:srgbClr val="040001"/>
                        </a:solidFill>
                        <a:latin typeface="Tahoma" panose="020B0604030504040204"/>
                      </a:endParaRPr>
                    </a:p>
                  </a:txBody>
                  <a:tcPr marL="0" marR="0" marT="0" marB="0" anchor="b">
                    <a:solidFill>
                      <a:srgbClr val="D1D5D6"/>
                    </a:solidFill>
                  </a:tcPr>
                </a:tc>
                <a:tc hMerge="1">
                  <a:tcPr marL="0" marR="0" marT="0" marB="0"/>
                </a:tc>
              </a:tr>
              <a:tr h="173736">
                <a:tc>
                  <a:txBody>
                    <a:bodyPr>
                      <a:spAutoFit/>
                    </a:bodyPr>
                    <a:p>
                      <a:pPr indent="0" algn="just"/>
                      <a:r>
                        <a:rPr lang="en-US" sz="950">
                          <a:solidFill>
                            <a:srgbClr val="040001"/>
                          </a:solidFill>
                          <a:latin typeface="Tahoma" panose="020B0604030504040204"/>
                        </a:rPr>
                        <a:t>Positioning precision            mm</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508000"/>
                      <a:r>
                        <a:rPr lang="en-US" sz="950">
                          <a:solidFill>
                            <a:srgbClr val="040001"/>
                          </a:solidFill>
                          <a:latin typeface="Tahoma" panose="020B0604030504040204"/>
                        </a:rPr>
                        <a:t>0.005/0.005/0.005</a:t>
                      </a:r>
                      <a:endParaRPr lang="en-US" sz="950">
                        <a:solidFill>
                          <a:srgbClr val="040001"/>
                        </a:solidFill>
                        <a:latin typeface="Tahoma" panose="020B0604030504040204"/>
                      </a:endParaRPr>
                    </a:p>
                  </a:txBody>
                  <a:tcPr marL="0" marR="0" marT="0" marB="0" anchor="b"/>
                </a:tc>
                <a:tc>
                  <a:txBody>
                    <a:bodyPr>
                      <a:spAutoFit/>
                    </a:bodyPr>
                    <a:p>
                      <a:pPr indent="508000"/>
                      <a:r>
                        <a:rPr lang="en-US" sz="950">
                          <a:solidFill>
                            <a:srgbClr val="040001"/>
                          </a:solidFill>
                          <a:latin typeface="Tahoma" panose="020B0604030504040204"/>
                        </a:rPr>
                        <a:t>0.007/0.005/0.005</a:t>
                      </a:r>
                      <a:endParaRPr lang="en-US" sz="950">
                        <a:solidFill>
                          <a:srgbClr val="040001"/>
                        </a:solidFill>
                        <a:latin typeface="Tahoma" panose="020B0604030504040204"/>
                      </a:endParaRPr>
                    </a:p>
                  </a:txBody>
                  <a:tcPr marL="0" marR="0" marT="0" marB="0" anchor="b"/>
                </a:tc>
              </a:tr>
              <a:tr h="176784">
                <a:tc>
                  <a:txBody>
                    <a:bodyPr>
                      <a:spAutoFit/>
                    </a:bodyPr>
                    <a:p>
                      <a:pPr indent="0" algn="just"/>
                      <a:r>
                        <a:rPr lang="en-US" sz="950">
                          <a:solidFill>
                            <a:srgbClr val="040001"/>
                          </a:solidFill>
                          <a:latin typeface="Tahoma" panose="020B0604030504040204"/>
                        </a:rPr>
                        <a:t>Repeatability                   mm</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508000"/>
                      <a:r>
                        <a:rPr lang="en-US" sz="950">
                          <a:solidFill>
                            <a:srgbClr val="040001"/>
                          </a:solidFill>
                          <a:latin typeface="Tahoma" panose="020B0604030504040204"/>
                        </a:rPr>
                        <a:t>0.003/0.003/0.003</a:t>
                      </a:r>
                      <a:endParaRPr lang="en-US" sz="950">
                        <a:solidFill>
                          <a:srgbClr val="040001"/>
                        </a:solidFill>
                        <a:latin typeface="Tahoma" panose="020B0604030504040204"/>
                      </a:endParaRPr>
                    </a:p>
                  </a:txBody>
                  <a:tcPr marL="0" marR="0" marT="0" marB="0" anchor="b"/>
                </a:tc>
                <a:tc>
                  <a:txBody>
                    <a:bodyPr>
                      <a:spAutoFit/>
                    </a:bodyPr>
                    <a:p>
                      <a:pPr indent="508000"/>
                      <a:r>
                        <a:rPr lang="en-US" sz="950">
                          <a:solidFill>
                            <a:srgbClr val="040001"/>
                          </a:solidFill>
                          <a:latin typeface="Tahoma" panose="020B0604030504040204"/>
                        </a:rPr>
                        <a:t>0.004/0.003/0.003</a:t>
                      </a:r>
                      <a:endParaRPr lang="en-US" sz="950">
                        <a:solidFill>
                          <a:srgbClr val="040001"/>
                        </a:solidFill>
                        <a:latin typeface="Tahoma" panose="020B0604030504040204"/>
                      </a:endParaRPr>
                    </a:p>
                  </a:txBody>
                  <a:tcPr marL="0" marR="0" marT="0" marB="0" anchor="b"/>
                </a:tc>
              </a:tr>
              <a:tr h="173736">
                <a:tc>
                  <a:txBody>
                    <a:bodyPr>
                      <a:spAutoFit/>
                    </a:bodyPr>
                    <a:p>
                      <a:pPr indent="0" algn="just"/>
                      <a:r>
                        <a:rPr lang="en-US" sz="950">
                          <a:solidFill>
                            <a:srgbClr val="040001"/>
                          </a:solidFill>
                          <a:latin typeface="Tahoma" panose="020B0604030504040204"/>
                        </a:rPr>
                        <a:t>Tool changing system</a:t>
                      </a:r>
                      <a:endParaRPr lang="en-US" sz="950">
                        <a:solidFill>
                          <a:srgbClr val="040001"/>
                        </a:solidFill>
                        <a:latin typeface="Tahoma" panose="020B0604030504040204"/>
                      </a:endParaRPr>
                    </a:p>
                  </a:txBody>
                  <a:tcPr marL="0" marR="0" marT="0" marB="0" anchor="b">
                    <a:solidFill>
                      <a:srgbClr val="D1D5D6"/>
                    </a:solidFill>
                  </a:tcPr>
                </a:tc>
                <a:tc gridSpan="2">
                  <a:txBody>
                    <a:bodyPr>
                      <a:spAutoFit/>
                    </a:bodyPr>
                    <a:p>
                      <a:endParaRPr sz="900"/>
                    </a:p>
                  </a:txBody>
                  <a:tcPr marL="0" marR="0" marT="0" marB="0">
                    <a:solidFill>
                      <a:srgbClr val="D1D5D6"/>
                    </a:solidFill>
                  </a:tcPr>
                </a:tc>
                <a:tc hMerge="1">
                  <a:tcPr marL="0" marR="0" marT="0" marB="0"/>
                </a:tc>
              </a:tr>
              <a:tr h="173736">
                <a:tc>
                  <a:txBody>
                    <a:bodyPr>
                      <a:spAutoFit/>
                    </a:bodyPr>
                    <a:p>
                      <a:pPr indent="0" algn="just"/>
                      <a:r>
                        <a:rPr lang="en-US" sz="950">
                          <a:solidFill>
                            <a:srgbClr val="040001"/>
                          </a:solidFill>
                          <a:latin typeface="Tahoma" panose="020B0604030504040204"/>
                        </a:rPr>
                        <a:t>Number of tools                pcs</a:t>
                      </a:r>
                      <a:endParaRPr lang="en-US" sz="950">
                        <a:solidFill>
                          <a:srgbClr val="040001"/>
                        </a:solidFill>
                        <a:latin typeface="Tahoma" panose="020B0604030504040204"/>
                      </a:endParaRPr>
                    </a:p>
                  </a:txBody>
                  <a:tcPr marL="0" marR="0" marT="0" marB="0" anchor="b">
                    <a:solidFill>
                      <a:srgbClr val="D1D5D6"/>
                    </a:solidFill>
                  </a:tcPr>
                </a:tc>
                <a:tc gridSpan="2">
                  <a:txBody>
                    <a:bodyPr>
                      <a:spAutoFit/>
                    </a:bodyPr>
                    <a:p>
                      <a:pPr marL="1919605" indent="0"/>
                      <a:r>
                        <a:rPr lang="en-US" sz="950">
                          <a:solidFill>
                            <a:srgbClr val="040001"/>
                          </a:solidFill>
                          <a:latin typeface="Tahoma" panose="020B0604030504040204"/>
                        </a:rPr>
                        <a:t>21</a:t>
                      </a:r>
                      <a:endParaRPr lang="en-US" sz="950">
                        <a:solidFill>
                          <a:srgbClr val="040001"/>
                        </a:solidFill>
                        <a:latin typeface="Tahoma" panose="020B0604030504040204"/>
                      </a:endParaRPr>
                    </a:p>
                  </a:txBody>
                  <a:tcPr marL="0" marR="0" marT="0" marB="0" anchor="b"/>
                </a:tc>
                <a:tc hMerge="1">
                  <a:tcPr marL="0" marR="0" marT="0" marB="0"/>
                </a:tc>
              </a:tr>
              <a:tr h="173736">
                <a:tc>
                  <a:txBody>
                    <a:bodyPr>
                      <a:spAutoFit/>
                    </a:bodyPr>
                    <a:p>
                      <a:pPr indent="0" algn="just"/>
                      <a:r>
                        <a:rPr lang="en-US" sz="950">
                          <a:solidFill>
                            <a:srgbClr val="040001"/>
                          </a:solidFill>
                          <a:latin typeface="Tahoma" panose="020B0604030504040204"/>
                        </a:rPr>
                        <a:t>Max tool weight                  kg</a:t>
                      </a:r>
                      <a:endParaRPr lang="en-US" sz="950">
                        <a:solidFill>
                          <a:srgbClr val="040001"/>
                        </a:solidFill>
                        <a:latin typeface="Tahoma" panose="020B0604030504040204"/>
                      </a:endParaRPr>
                    </a:p>
                  </a:txBody>
                  <a:tcPr marL="0" marR="0" marT="0" marB="0" anchor="b">
                    <a:solidFill>
                      <a:srgbClr val="D1D5D6"/>
                    </a:solidFill>
                  </a:tcPr>
                </a:tc>
                <a:tc gridSpan="2">
                  <a:txBody>
                    <a:bodyPr>
                      <a:spAutoFit/>
                    </a:bodyPr>
                    <a:p>
                      <a:pPr marL="1919605" indent="0"/>
                      <a:r>
                        <a:rPr lang="en-US" sz="950">
                          <a:solidFill>
                            <a:srgbClr val="040001"/>
                          </a:solidFill>
                          <a:latin typeface="Tahoma" panose="020B0604030504040204"/>
                        </a:rPr>
                        <a:t>3</a:t>
                      </a:r>
                      <a:endParaRPr lang="en-US" sz="950">
                        <a:solidFill>
                          <a:srgbClr val="040001"/>
                        </a:solidFill>
                        <a:latin typeface="Tahoma" panose="020B0604030504040204"/>
                      </a:endParaRPr>
                    </a:p>
                  </a:txBody>
                  <a:tcPr marL="0" marR="0" marT="0" marB="0" anchor="b"/>
                </a:tc>
                <a:tc hMerge="1">
                  <a:tcPr marL="0" marR="0" marT="0" marB="0"/>
                </a:tc>
              </a:tr>
              <a:tr h="173736">
                <a:tc>
                  <a:txBody>
                    <a:bodyPr>
                      <a:spAutoFit/>
                    </a:bodyPr>
                    <a:p>
                      <a:pPr indent="0" algn="just"/>
                      <a:r>
                        <a:rPr lang="en-US" sz="950">
                          <a:solidFill>
                            <a:srgbClr val="040001"/>
                          </a:solidFill>
                          <a:latin typeface="Tahoma" panose="020B0604030504040204"/>
                        </a:rPr>
                        <a:t>Max tool length                mm</a:t>
                      </a:r>
                      <a:endParaRPr lang="en-US" sz="950">
                        <a:solidFill>
                          <a:srgbClr val="040001"/>
                        </a:solidFill>
                        <a:latin typeface="Tahoma" panose="020B0604030504040204"/>
                      </a:endParaRPr>
                    </a:p>
                  </a:txBody>
                  <a:tcPr marL="0" marR="0" marT="0" marB="0" anchor="b">
                    <a:solidFill>
                      <a:srgbClr val="D1D5D6"/>
                    </a:solidFill>
                  </a:tcPr>
                </a:tc>
                <a:tc gridSpan="2">
                  <a:txBody>
                    <a:bodyPr>
                      <a:spAutoFit/>
                    </a:bodyPr>
                    <a:p>
                      <a:pPr marL="1779905" indent="0"/>
                      <a:r>
                        <a:rPr lang="en-US" sz="950">
                          <a:solidFill>
                            <a:srgbClr val="040001"/>
                          </a:solidFill>
                          <a:latin typeface="Tahoma" panose="020B0604030504040204"/>
                        </a:rPr>
                        <a:t>250</a:t>
                      </a:r>
                      <a:endParaRPr lang="en-US" sz="950">
                        <a:solidFill>
                          <a:srgbClr val="040001"/>
                        </a:solidFill>
                        <a:latin typeface="Tahoma" panose="020B0604030504040204"/>
                      </a:endParaRPr>
                    </a:p>
                  </a:txBody>
                  <a:tcPr marL="0" marR="0" marT="0" marB="0" anchor="b"/>
                </a:tc>
                <a:tc hMerge="1">
                  <a:tcPr marL="0" marR="0" marT="0" marB="0"/>
                </a:tc>
              </a:tr>
              <a:tr h="176784">
                <a:tc>
                  <a:txBody>
                    <a:bodyPr>
                      <a:spAutoFit/>
                    </a:bodyPr>
                    <a:p>
                      <a:pPr indent="0" algn="just"/>
                      <a:r>
                        <a:rPr lang="en-US" sz="550">
                          <a:solidFill>
                            <a:srgbClr val="040001"/>
                          </a:solidFill>
                          <a:latin typeface="Tahoma" panose="020B0604030504040204"/>
                        </a:rPr>
                        <a:t>Tool diameter (full tool/neighbor empty tool)      </a:t>
                      </a:r>
                      <a:r>
                        <a:rPr lang="en-US" sz="950">
                          <a:solidFill>
                            <a:srgbClr val="040001"/>
                          </a:solidFill>
                          <a:latin typeface="Tahoma" panose="020B0604030504040204"/>
                        </a:rPr>
                        <a:t>m m</a:t>
                      </a:r>
                      <a:endParaRPr lang="en-US" sz="950">
                        <a:solidFill>
                          <a:srgbClr val="040001"/>
                        </a:solidFill>
                        <a:latin typeface="Tahoma" panose="020B0604030504040204"/>
                      </a:endParaRPr>
                    </a:p>
                  </a:txBody>
                  <a:tcPr marL="0" marR="0" marT="0" marB="0" anchor="b">
                    <a:solidFill>
                      <a:srgbClr val="D1D5D6"/>
                    </a:solidFill>
                  </a:tcPr>
                </a:tc>
                <a:tc gridSpan="2">
                  <a:txBody>
                    <a:bodyPr>
                      <a:spAutoFit/>
                    </a:bodyPr>
                    <a:p>
                      <a:pPr marL="1779905" indent="0"/>
                      <a:r>
                        <a:rPr lang="en-US" sz="950">
                          <a:solidFill>
                            <a:srgbClr val="040001"/>
                          </a:solidFill>
                          <a:latin typeface="Tahoma" panose="020B0604030504040204"/>
                        </a:rPr>
                        <a:t>100/140</a:t>
                      </a:r>
                      <a:endParaRPr lang="en-US" sz="950">
                        <a:solidFill>
                          <a:srgbClr val="040001"/>
                        </a:solidFill>
                        <a:latin typeface="Tahoma" panose="020B0604030504040204"/>
                      </a:endParaRPr>
                    </a:p>
                  </a:txBody>
                  <a:tcPr marL="0" marR="0" marT="0" marB="0" anchor="b"/>
                </a:tc>
                <a:tc hMerge="1">
                  <a:tcPr marL="0" marR="0" marT="0" marB="0"/>
                </a:tc>
              </a:tr>
              <a:tr h="173736">
                <a:tc>
                  <a:txBody>
                    <a:bodyPr>
                      <a:spAutoFit/>
                    </a:bodyPr>
                    <a:p>
                      <a:pPr indent="0" algn="just"/>
                      <a:r>
                        <a:rPr lang="en-US" sz="950">
                          <a:solidFill>
                            <a:srgbClr val="040001"/>
                          </a:solidFill>
                          <a:latin typeface="Tahoma" panose="020B0604030504040204"/>
                        </a:rPr>
                        <a:t>Tool magazine form              #</a:t>
                      </a:r>
                      <a:endParaRPr lang="en-US" sz="950">
                        <a:solidFill>
                          <a:srgbClr val="040001"/>
                        </a:solidFill>
                        <a:latin typeface="Tahoma" panose="020B0604030504040204"/>
                      </a:endParaRPr>
                    </a:p>
                  </a:txBody>
                  <a:tcPr marL="0" marR="0" marT="0" marB="0" anchor="b">
                    <a:solidFill>
                      <a:srgbClr val="D1D5D6"/>
                    </a:solidFill>
                  </a:tcPr>
                </a:tc>
                <a:tc gridSpan="2">
                  <a:txBody>
                    <a:bodyPr>
                      <a:spAutoFit/>
                    </a:bodyPr>
                    <a:p>
                      <a:pPr indent="0" algn="ctr"/>
                      <a:r>
                        <a:rPr lang="en-US" sz="950">
                          <a:solidFill>
                            <a:srgbClr val="040001"/>
                          </a:solidFill>
                          <a:latin typeface="Tahoma" panose="020B0604030504040204"/>
                        </a:rPr>
                        <a:t>Jaw type (servo)</a:t>
                      </a:r>
                      <a:endParaRPr lang="en-US" sz="950">
                        <a:solidFill>
                          <a:srgbClr val="040001"/>
                        </a:solidFill>
                        <a:latin typeface="Tahoma" panose="020B0604030504040204"/>
                      </a:endParaRPr>
                    </a:p>
                  </a:txBody>
                  <a:tcPr marL="0" marR="0" marT="0" marB="0" anchor="b"/>
                </a:tc>
                <a:tc hMerge="1">
                  <a:tcPr marL="0" marR="0" marT="0" marB="0"/>
                </a:tc>
              </a:tr>
              <a:tr h="173736">
                <a:tc>
                  <a:txBody>
                    <a:bodyPr>
                      <a:spAutoFit/>
                    </a:bodyPr>
                    <a:p>
                      <a:pPr indent="0" algn="just"/>
                      <a:r>
                        <a:rPr lang="en-US" sz="950">
                          <a:solidFill>
                            <a:srgbClr val="040001"/>
                          </a:solidFill>
                          <a:latin typeface="Tahoma" panose="020B0604030504040204"/>
                        </a:rPr>
                        <a:t>CNC system</a:t>
                      </a:r>
                      <a:endParaRPr lang="en-US" sz="950">
                        <a:solidFill>
                          <a:srgbClr val="040001"/>
                        </a:solidFill>
                        <a:latin typeface="Tahoma" panose="020B0604030504040204"/>
                      </a:endParaRPr>
                    </a:p>
                  </a:txBody>
                  <a:tcPr marL="0" marR="0" marT="0" marB="0" anchor="b">
                    <a:solidFill>
                      <a:srgbClr val="D1D5D6"/>
                    </a:solidFill>
                  </a:tcPr>
                </a:tc>
                <a:tc gridSpan="2">
                  <a:txBody>
                    <a:bodyPr>
                      <a:spAutoFit/>
                    </a:bodyPr>
                    <a:p>
                      <a:endParaRPr sz="900"/>
                    </a:p>
                  </a:txBody>
                  <a:tcPr marL="0" marR="0" marT="0" marB="0">
                    <a:solidFill>
                      <a:srgbClr val="D1D5D6"/>
                    </a:solidFill>
                  </a:tcPr>
                </a:tc>
                <a:tc hMerge="1">
                  <a:tcPr marL="0" marR="0" marT="0" marB="0"/>
                </a:tc>
              </a:tr>
              <a:tr h="173736">
                <a:tc>
                  <a:txBody>
                    <a:bodyPr>
                      <a:spAutoFit/>
                    </a:bodyPr>
                    <a:p>
                      <a:pPr indent="0" algn="just"/>
                      <a:r>
                        <a:rPr lang="en-US" sz="950">
                          <a:solidFill>
                            <a:srgbClr val="040001"/>
                          </a:solidFill>
                          <a:latin typeface="Tahoma" panose="020B0604030504040204"/>
                        </a:rPr>
                        <a:t>Control system                    #</a:t>
                      </a:r>
                      <a:endParaRPr lang="en-US" sz="950">
                        <a:solidFill>
                          <a:srgbClr val="040001"/>
                        </a:solidFill>
                        <a:latin typeface="Tahoma" panose="020B0604030504040204"/>
                      </a:endParaRPr>
                    </a:p>
                  </a:txBody>
                  <a:tcPr marL="0" marR="0" marT="0" marB="0" anchor="b">
                    <a:solidFill>
                      <a:srgbClr val="D1D5D6"/>
                    </a:solidFill>
                  </a:tcPr>
                </a:tc>
                <a:tc gridSpan="2">
                  <a:txBody>
                    <a:bodyPr>
                      <a:spAutoFit/>
                    </a:bodyPr>
                    <a:p>
                      <a:pPr marL="1652905" indent="0"/>
                      <a:r>
                        <a:rPr lang="en-US" sz="800">
                          <a:solidFill>
                            <a:srgbClr val="211A16"/>
                          </a:solidFill>
                          <a:latin typeface="Microsoft YaHei UI" panose="020B0503020204020204" charset="-122"/>
                        </a:rPr>
                        <a:t>FANUC 0I-MF</a:t>
                      </a:r>
                      <a:endParaRPr lang="en-US" sz="800">
                        <a:solidFill>
                          <a:srgbClr val="211A16"/>
                        </a:solidFill>
                        <a:latin typeface="Microsoft YaHei UI" panose="020B0503020204020204" charset="-122"/>
                      </a:endParaRPr>
                    </a:p>
                  </a:txBody>
                  <a:tcPr marL="0" marR="0" marT="0" marB="0" anchor="b"/>
                </a:tc>
                <a:tc hMerge="1">
                  <a:tcPr marL="0" marR="0" marT="0" marB="0"/>
                </a:tc>
              </a:tr>
              <a:tr h="173736">
                <a:tc>
                  <a:txBody>
                    <a:bodyPr>
                      <a:spAutoFit/>
                    </a:bodyPr>
                    <a:p>
                      <a:pPr indent="0" algn="just"/>
                      <a:r>
                        <a:rPr lang="en-US" sz="950">
                          <a:solidFill>
                            <a:srgbClr val="040001"/>
                          </a:solidFill>
                          <a:latin typeface="Tahoma" panose="020B0604030504040204"/>
                        </a:rPr>
                        <a:t>Spindle motor power           kw</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ctr"/>
                      <a:r>
                        <a:rPr lang="en-US" sz="950">
                          <a:solidFill>
                            <a:srgbClr val="040001"/>
                          </a:solidFill>
                          <a:latin typeface="Tahoma" panose="020B0604030504040204"/>
                        </a:rPr>
                        <a:t>2.2/11</a:t>
                      </a:r>
                      <a:endParaRPr lang="en-US" sz="950">
                        <a:solidFill>
                          <a:srgbClr val="040001"/>
                        </a:solidFill>
                        <a:latin typeface="Tahoma" panose="020B0604030504040204"/>
                      </a:endParaRPr>
                    </a:p>
                  </a:txBody>
                  <a:tcPr marL="0" marR="0" marT="0" marB="0" anchor="b"/>
                </a:tc>
                <a:tc>
                  <a:txBody>
                    <a:bodyPr>
                      <a:spAutoFit/>
                    </a:bodyPr>
                    <a:p>
                      <a:pPr indent="0" algn="ctr"/>
                      <a:r>
                        <a:rPr lang="en-US" sz="950">
                          <a:solidFill>
                            <a:srgbClr val="040001"/>
                          </a:solidFill>
                          <a:latin typeface="Tahoma" panose="020B0604030504040204"/>
                        </a:rPr>
                        <a:t>3.7/9</a:t>
                      </a:r>
                      <a:endParaRPr lang="en-US" sz="950">
                        <a:solidFill>
                          <a:srgbClr val="040001"/>
                        </a:solidFill>
                        <a:latin typeface="Tahoma" panose="020B0604030504040204"/>
                      </a:endParaRPr>
                    </a:p>
                  </a:txBody>
                  <a:tcPr marL="0" marR="0" marT="0" marB="0" anchor="b"/>
                </a:tc>
              </a:tr>
              <a:tr h="176784">
                <a:tc>
                  <a:txBody>
                    <a:bodyPr>
                      <a:spAutoFit/>
                    </a:bodyPr>
                    <a:p>
                      <a:pPr indent="0" algn="just"/>
                      <a:r>
                        <a:rPr lang="en-US" sz="950">
                          <a:solidFill>
                            <a:srgbClr val="040001"/>
                          </a:solidFill>
                          <a:latin typeface="Tahoma" panose="020B0604030504040204"/>
                        </a:rPr>
                        <a:t>Three-axis motor power         kw</a:t>
                      </a:r>
                      <a:endParaRPr lang="en-US" sz="950">
                        <a:solidFill>
                          <a:srgbClr val="040001"/>
                        </a:solidFill>
                        <a:latin typeface="Tahoma" panose="020B0604030504040204"/>
                      </a:endParaRPr>
                    </a:p>
                  </a:txBody>
                  <a:tcPr marL="0" marR="0" marT="0" marB="0" anchor="b">
                    <a:solidFill>
                      <a:srgbClr val="D1D5D6"/>
                    </a:solidFill>
                  </a:tcPr>
                </a:tc>
                <a:tc gridSpan="2">
                  <a:txBody>
                    <a:bodyPr>
                      <a:spAutoFit/>
                    </a:bodyPr>
                    <a:p>
                      <a:pPr marL="1779905" indent="0"/>
                      <a:r>
                        <a:rPr lang="en-US" sz="950">
                          <a:solidFill>
                            <a:srgbClr val="040001"/>
                          </a:solidFill>
                          <a:latin typeface="Tahoma" panose="020B0604030504040204"/>
                        </a:rPr>
                        <a:t>2.5/2.5/3</a:t>
                      </a:r>
                      <a:endParaRPr lang="en-US" sz="950">
                        <a:solidFill>
                          <a:srgbClr val="040001"/>
                        </a:solidFill>
                        <a:latin typeface="Tahoma" panose="020B0604030504040204"/>
                      </a:endParaRPr>
                    </a:p>
                  </a:txBody>
                  <a:tcPr marL="0" marR="0" marT="0" marB="0" anchor="b"/>
                </a:tc>
                <a:tc hMerge="1">
                  <a:tcPr marL="0" marR="0" marT="0" marB="0"/>
                </a:tc>
              </a:tr>
              <a:tr h="173736">
                <a:tc>
                  <a:txBody>
                    <a:bodyPr>
                      <a:spAutoFit/>
                    </a:bodyPr>
                    <a:p>
                      <a:pPr indent="0" algn="just"/>
                      <a:r>
                        <a:rPr lang="en-US" sz="950">
                          <a:solidFill>
                            <a:srgbClr val="040001"/>
                          </a:solidFill>
                          <a:latin typeface="Tahoma" panose="020B0604030504040204"/>
                        </a:rPr>
                        <a:t>Others</a:t>
                      </a:r>
                      <a:endParaRPr lang="en-US" sz="950">
                        <a:solidFill>
                          <a:srgbClr val="040001"/>
                        </a:solidFill>
                        <a:latin typeface="Tahoma" panose="020B0604030504040204"/>
                      </a:endParaRPr>
                    </a:p>
                  </a:txBody>
                  <a:tcPr marL="0" marR="0" marT="0" marB="0">
                    <a:solidFill>
                      <a:srgbClr val="D1D5D6"/>
                    </a:solidFill>
                  </a:tcPr>
                </a:tc>
                <a:tc gridSpan="2">
                  <a:txBody>
                    <a:bodyPr>
                      <a:spAutoFit/>
                    </a:bodyPr>
                    <a:p>
                      <a:endParaRPr sz="900"/>
                    </a:p>
                  </a:txBody>
                  <a:tcPr marL="0" marR="0" marT="0" marB="0">
                    <a:solidFill>
                      <a:srgbClr val="D1D5D6"/>
                    </a:solidFill>
                  </a:tcPr>
                </a:tc>
                <a:tc hMerge="1">
                  <a:tcPr marL="0" marR="0" marT="0" marB="0"/>
                </a:tc>
              </a:tr>
              <a:tr h="173736">
                <a:tc>
                  <a:txBody>
                    <a:bodyPr>
                      <a:spAutoFit/>
                    </a:bodyPr>
                    <a:p>
                      <a:pPr indent="0" algn="just"/>
                      <a:r>
                        <a:rPr lang="en-US" sz="950">
                          <a:solidFill>
                            <a:srgbClr val="040001"/>
                          </a:solidFill>
                          <a:latin typeface="Tahoma" panose="020B0604030504040204"/>
                        </a:rPr>
                        <a:t>Required air pressure        kgf/cm3</a:t>
                      </a:r>
                      <a:endParaRPr lang="en-US" sz="950">
                        <a:solidFill>
                          <a:srgbClr val="040001"/>
                        </a:solidFill>
                        <a:latin typeface="Tahoma" panose="020B0604030504040204"/>
                      </a:endParaRPr>
                    </a:p>
                  </a:txBody>
                  <a:tcPr marL="0" marR="0" marT="0" marB="0" anchor="b">
                    <a:solidFill>
                      <a:srgbClr val="D1D5D6"/>
                    </a:solidFill>
                  </a:tcPr>
                </a:tc>
                <a:tc gridSpan="2">
                  <a:txBody>
                    <a:bodyPr>
                      <a:spAutoFit/>
                    </a:bodyPr>
                    <a:p>
                      <a:pPr marL="1919605" indent="0"/>
                      <a:r>
                        <a:rPr lang="en-US" sz="950">
                          <a:solidFill>
                            <a:srgbClr val="040001"/>
                          </a:solidFill>
                          <a:latin typeface="Tahoma" panose="020B0604030504040204"/>
                        </a:rPr>
                        <a:t>6</a:t>
                      </a:r>
                      <a:endParaRPr lang="en-US" sz="950">
                        <a:solidFill>
                          <a:srgbClr val="040001"/>
                        </a:solidFill>
                        <a:latin typeface="Tahoma" panose="020B0604030504040204"/>
                      </a:endParaRPr>
                    </a:p>
                  </a:txBody>
                  <a:tcPr marL="0" marR="0" marT="0" marB="0" anchor="b"/>
                </a:tc>
                <a:tc hMerge="1">
                  <a:tcPr marL="0" marR="0" marT="0" marB="0"/>
                </a:tc>
              </a:tr>
              <a:tr h="173736">
                <a:tc>
                  <a:txBody>
                    <a:bodyPr>
                      <a:spAutoFit/>
                    </a:bodyPr>
                    <a:p>
                      <a:pPr indent="0" algn="just"/>
                      <a:r>
                        <a:rPr lang="en-US" sz="950">
                          <a:solidFill>
                            <a:srgbClr val="040001"/>
                          </a:solidFill>
                          <a:latin typeface="Tahoma" panose="020B0604030504040204"/>
                        </a:rPr>
                        <a:t>Electricity demand              KVA</a:t>
                      </a:r>
                      <a:endParaRPr lang="en-US" sz="950">
                        <a:solidFill>
                          <a:srgbClr val="040001"/>
                        </a:solidFill>
                        <a:latin typeface="Tahoma" panose="020B0604030504040204"/>
                      </a:endParaRPr>
                    </a:p>
                  </a:txBody>
                  <a:tcPr marL="0" marR="0" marT="0" marB="0" anchor="b">
                    <a:solidFill>
                      <a:srgbClr val="D1D5D6"/>
                    </a:solidFill>
                  </a:tcPr>
                </a:tc>
                <a:tc gridSpan="2">
                  <a:txBody>
                    <a:bodyPr>
                      <a:spAutoFit/>
                    </a:bodyPr>
                    <a:p>
                      <a:pPr marL="1919605" indent="0"/>
                      <a:r>
                        <a:rPr lang="en-US" sz="950">
                          <a:solidFill>
                            <a:srgbClr val="040001"/>
                          </a:solidFill>
                          <a:latin typeface="Tahoma" panose="020B0604030504040204"/>
                        </a:rPr>
                        <a:t>15</a:t>
                      </a:r>
                      <a:endParaRPr lang="en-US" sz="950">
                        <a:solidFill>
                          <a:srgbClr val="040001"/>
                        </a:solidFill>
                        <a:latin typeface="Tahoma" panose="020B0604030504040204"/>
                      </a:endParaRPr>
                    </a:p>
                  </a:txBody>
                  <a:tcPr marL="0" marR="0" marT="0" marB="0" anchor="b"/>
                </a:tc>
                <a:tc hMerge="1">
                  <a:tcPr marL="0" marR="0" marT="0" marB="0"/>
                </a:tc>
              </a:tr>
              <a:tr h="176784">
                <a:tc>
                  <a:txBody>
                    <a:bodyPr>
                      <a:spAutoFit/>
                    </a:bodyPr>
                    <a:p>
                      <a:pPr indent="0" algn="just"/>
                      <a:r>
                        <a:rPr lang="en-US" sz="950">
                          <a:solidFill>
                            <a:srgbClr val="040001"/>
                          </a:solidFill>
                          <a:latin typeface="Tahoma" panose="020B0604030504040204"/>
                        </a:rPr>
                        <a:t>Net weight                      kg</a:t>
                      </a:r>
                      <a:endParaRPr lang="en-US" sz="950">
                        <a:solidFill>
                          <a:srgbClr val="040001"/>
                        </a:solidFill>
                        <a:latin typeface="Tahoma" panose="020B0604030504040204"/>
                      </a:endParaRPr>
                    </a:p>
                  </a:txBody>
                  <a:tcPr marL="0" marR="0" marT="0" marB="0" anchor="b">
                    <a:solidFill>
                      <a:srgbClr val="D1D5D6"/>
                    </a:solidFill>
                  </a:tcPr>
                </a:tc>
                <a:tc gridSpan="2">
                  <a:txBody>
                    <a:bodyPr>
                      <a:spAutoFit/>
                    </a:bodyPr>
                    <a:p>
                      <a:pPr marL="1919605" indent="0"/>
                      <a:r>
                        <a:rPr lang="en-US" sz="950">
                          <a:solidFill>
                            <a:srgbClr val="040001"/>
                          </a:solidFill>
                          <a:latin typeface="Tahoma" panose="020B0604030504040204"/>
                        </a:rPr>
                        <a:t>/</a:t>
                      </a:r>
                      <a:endParaRPr lang="en-US" sz="950">
                        <a:solidFill>
                          <a:srgbClr val="040001"/>
                        </a:solidFill>
                        <a:latin typeface="Tahoma" panose="020B0604030504040204"/>
                      </a:endParaRPr>
                    </a:p>
                  </a:txBody>
                  <a:tcPr marL="0" marR="0" marT="0" marB="0" anchor="b"/>
                </a:tc>
                <a:tc hMerge="1">
                  <a:tcPr marL="0" marR="0" marT="0" marB="0"/>
                </a:tc>
              </a:tr>
              <a:tr h="179832">
                <a:tc>
                  <a:txBody>
                    <a:bodyPr>
                      <a:spAutoFit/>
                    </a:bodyPr>
                    <a:p>
                      <a:pPr indent="0" algn="just"/>
                      <a:r>
                        <a:rPr lang="en-US" sz="950">
                          <a:solidFill>
                            <a:srgbClr val="040001"/>
                          </a:solidFill>
                          <a:latin typeface="Tahoma" panose="020B0604030504040204"/>
                        </a:rPr>
                        <a:t>Dimensions(LxWxH)         mm</a:t>
                      </a:r>
                      <a:endParaRPr lang="en-US" sz="950">
                        <a:solidFill>
                          <a:srgbClr val="040001"/>
                        </a:solidFill>
                        <a:latin typeface="Tahoma" panose="020B0604030504040204"/>
                      </a:endParaRPr>
                    </a:p>
                  </a:txBody>
                  <a:tcPr marL="0" marR="0" marT="0" marB="0">
                    <a:solidFill>
                      <a:srgbClr val="D1D5D6"/>
                    </a:solidFill>
                  </a:tcPr>
                </a:tc>
                <a:tc>
                  <a:txBody>
                    <a:bodyPr>
                      <a:spAutoFit/>
                    </a:bodyPr>
                    <a:p>
                      <a:pPr indent="0" algn="ctr"/>
                      <a:r>
                        <a:rPr lang="en-US" sz="850" cap="small">
                          <a:solidFill>
                            <a:srgbClr val="040001"/>
                          </a:solidFill>
                          <a:latin typeface="Tahoma" panose="020B0604030504040204"/>
                        </a:rPr>
                        <a:t>1750x2485x2220</a:t>
                      </a:r>
                      <a:endParaRPr lang="en-US" sz="850" cap="small">
                        <a:solidFill>
                          <a:srgbClr val="040001"/>
                        </a:solidFill>
                        <a:latin typeface="Tahoma" panose="020B0604030504040204"/>
                      </a:endParaRPr>
                    </a:p>
                  </a:txBody>
                  <a:tcPr marL="0" marR="0" marT="0" marB="0"/>
                </a:tc>
                <a:tc>
                  <a:txBody>
                    <a:bodyPr>
                      <a:spAutoFit/>
                    </a:bodyPr>
                    <a:p>
                      <a:pPr indent="0" algn="ctr"/>
                      <a:r>
                        <a:rPr lang="en-US" sz="950">
                          <a:solidFill>
                            <a:srgbClr val="040001"/>
                          </a:solidFill>
                          <a:latin typeface="Tahoma" panose="020B0604030504040204"/>
                        </a:rPr>
                        <a:t>1960x2485x2270</a:t>
                      </a:r>
                      <a:endParaRPr lang="en-US" sz="950">
                        <a:solidFill>
                          <a:srgbClr val="040001"/>
                        </a:solidFill>
                        <a:latin typeface="Tahoma" panose="020B0604030504040204"/>
                      </a:endParaRPr>
                    </a:p>
                  </a:txBody>
                  <a:tcPr marL="0" marR="0" marT="0" marB="0"/>
                </a:tc>
              </a:tr>
            </a:tbl>
          </a:graphicData>
        </a:graphic>
      </p:graphicFrame>
      <p:graphicFrame>
        <p:nvGraphicFramePr>
          <p:cNvPr id="6" name="表格 5"/>
          <p:cNvGraphicFramePr>
            <a:graphicFrameLocks noGrp="1"/>
          </p:cNvGraphicFramePr>
          <p:nvPr/>
        </p:nvGraphicFramePr>
        <p:xfrm>
          <a:off x="8257032" y="2593848"/>
          <a:ext cx="6278880" cy="3666744"/>
        </p:xfrm>
        <a:graphic>
          <a:graphicData uri="http://schemas.openxmlformats.org/drawingml/2006/table">
            <a:tbl>
              <a:tblPr/>
              <a:tblGrid>
                <a:gridCol w="2106168"/>
                <a:gridCol w="1380744"/>
                <a:gridCol w="1408176"/>
                <a:gridCol w="1383792"/>
              </a:tblGrid>
              <a:tr h="182880">
                <a:tc>
                  <a:txBody>
                    <a:bodyPr>
                      <a:spAutoFit/>
                    </a:bodyPr>
                    <a:p>
                      <a:pPr indent="0"/>
                      <a:r>
                        <a:rPr lang="en-US" sz="950">
                          <a:solidFill>
                            <a:srgbClr val="040001"/>
                          </a:solidFill>
                          <a:latin typeface="Tahoma" panose="020B0604030504040204"/>
                        </a:rPr>
                        <a:t>Item</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ctr"/>
                      <a:r>
                        <a:rPr lang="en-US" sz="950">
                          <a:solidFill>
                            <a:srgbClr val="040001"/>
                          </a:solidFill>
                          <a:latin typeface="Tahoma" panose="020B0604030504040204"/>
                        </a:rPr>
                        <a:t>T-10</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ctr"/>
                      <a:r>
                        <a:rPr lang="en-US" sz="950">
                          <a:solidFill>
                            <a:srgbClr val="040001"/>
                          </a:solidFill>
                          <a:latin typeface="Tahoma" panose="020B0604030504040204"/>
                        </a:rPr>
                        <a:t>T-13</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ctr"/>
                      <a:r>
                        <a:rPr lang="en-US" sz="950">
                          <a:solidFill>
                            <a:srgbClr val="040001"/>
                          </a:solidFill>
                          <a:latin typeface="Tahoma" panose="020B0604030504040204"/>
                        </a:rPr>
                        <a:t>T-16</a:t>
                      </a:r>
                      <a:endParaRPr lang="en-US" sz="950">
                        <a:solidFill>
                          <a:srgbClr val="040001"/>
                        </a:solidFill>
                        <a:latin typeface="Tahoma" panose="020B0604030504040204"/>
                      </a:endParaRPr>
                    </a:p>
                  </a:txBody>
                  <a:tcPr marL="0" marR="0" marT="0" marB="0" anchor="b">
                    <a:solidFill>
                      <a:srgbClr val="D1D5D6"/>
                    </a:solidFill>
                  </a:tcPr>
                </a:tc>
              </a:tr>
              <a:tr h="173736">
                <a:tc>
                  <a:txBody>
                    <a:bodyPr>
                      <a:spAutoFit/>
                    </a:bodyPr>
                    <a:p>
                      <a:pPr indent="0"/>
                      <a:r>
                        <a:rPr lang="en-US" sz="950">
                          <a:solidFill>
                            <a:srgbClr val="040001"/>
                          </a:solidFill>
                          <a:latin typeface="Tahoma" panose="020B0604030504040204"/>
                        </a:rPr>
                        <a:t>Travel</a:t>
                      </a:r>
                      <a:endParaRPr lang="en-US" sz="950">
                        <a:solidFill>
                          <a:srgbClr val="040001"/>
                        </a:solidFill>
                        <a:latin typeface="Tahoma" panose="020B0604030504040204"/>
                      </a:endParaRPr>
                    </a:p>
                  </a:txBody>
                  <a:tcPr marL="0" marR="0" marT="0" marB="0">
                    <a:solidFill>
                      <a:srgbClr val="D1D5D6"/>
                    </a:solidFill>
                  </a:tcPr>
                </a:tc>
                <a:tc gridSpan="3">
                  <a:txBody>
                    <a:bodyPr>
                      <a:spAutoFit/>
                    </a:bodyPr>
                    <a:p>
                      <a:endParaRPr sz="900"/>
                    </a:p>
                  </a:txBody>
                  <a:tcPr marL="0" marR="0" marT="0" marB="0">
                    <a:solidFill>
                      <a:srgbClr val="D1D5D6"/>
                    </a:solidFill>
                  </a:tcPr>
                </a:tc>
                <a:tc hMerge="1">
                  <a:tcPr marL="0" marR="0" marT="0" marB="0"/>
                </a:tc>
                <a:tc hMerge="1">
                  <a:tcPr marL="0" marR="0" marT="0" marB="0"/>
                </a:tc>
              </a:tr>
              <a:tr h="173736">
                <a:tc>
                  <a:txBody>
                    <a:bodyPr>
                      <a:spAutoFit/>
                    </a:bodyPr>
                    <a:p>
                      <a:pPr indent="0"/>
                      <a:r>
                        <a:rPr lang="en-US" sz="950">
                          <a:solidFill>
                            <a:srgbClr val="040001"/>
                          </a:solidFill>
                          <a:latin typeface="Tahoma" panose="020B0604030504040204"/>
                        </a:rPr>
                        <a:t>X axis travel                    mm</a:t>
                      </a:r>
                      <a:endParaRPr lang="en-US" sz="950">
                        <a:solidFill>
                          <a:srgbClr val="040001"/>
                        </a:solidFill>
                        <a:latin typeface="Tahoma" panose="020B0604030504040204"/>
                      </a:endParaRPr>
                    </a:p>
                  </a:txBody>
                  <a:tcPr marL="0" marR="0" marT="0" marB="0">
                    <a:solidFill>
                      <a:srgbClr val="D1D5D6"/>
                    </a:solidFill>
                  </a:tcPr>
                </a:tc>
                <a:tc>
                  <a:txBody>
                    <a:bodyPr>
                      <a:spAutoFit/>
                    </a:bodyPr>
                    <a:p>
                      <a:pPr indent="0" algn="ctr"/>
                      <a:r>
                        <a:rPr lang="en-US" sz="950">
                          <a:solidFill>
                            <a:srgbClr val="040001"/>
                          </a:solidFill>
                          <a:latin typeface="Tahoma" panose="020B0604030504040204"/>
                        </a:rPr>
                        <a:t>1000</a:t>
                      </a:r>
                      <a:endParaRPr lang="en-US" sz="950">
                        <a:solidFill>
                          <a:srgbClr val="040001"/>
                        </a:solidFill>
                        <a:latin typeface="Tahoma" panose="020B0604030504040204"/>
                      </a:endParaRPr>
                    </a:p>
                  </a:txBody>
                  <a:tcPr marL="0" marR="0" marT="0" marB="0"/>
                </a:tc>
                <a:tc>
                  <a:txBody>
                    <a:bodyPr>
                      <a:spAutoFit/>
                    </a:bodyPr>
                    <a:p>
                      <a:pPr indent="0" algn="ctr"/>
                      <a:r>
                        <a:rPr lang="en-US" sz="950">
                          <a:solidFill>
                            <a:srgbClr val="040001"/>
                          </a:solidFill>
                          <a:latin typeface="Tahoma" panose="020B0604030504040204"/>
                        </a:rPr>
                        <a:t>1300</a:t>
                      </a:r>
                      <a:endParaRPr lang="en-US" sz="950">
                        <a:solidFill>
                          <a:srgbClr val="040001"/>
                        </a:solidFill>
                        <a:latin typeface="Tahoma" panose="020B0604030504040204"/>
                      </a:endParaRPr>
                    </a:p>
                  </a:txBody>
                  <a:tcPr marL="0" marR="0" marT="0" marB="0"/>
                </a:tc>
                <a:tc>
                  <a:txBody>
                    <a:bodyPr>
                      <a:spAutoFit/>
                    </a:bodyPr>
                    <a:p>
                      <a:pPr indent="0" algn="ctr"/>
                      <a:r>
                        <a:rPr lang="en-US" sz="950">
                          <a:solidFill>
                            <a:srgbClr val="040001"/>
                          </a:solidFill>
                          <a:latin typeface="Tahoma" panose="020B0604030504040204"/>
                        </a:rPr>
                        <a:t>1600</a:t>
                      </a:r>
                      <a:endParaRPr lang="en-US" sz="950">
                        <a:solidFill>
                          <a:srgbClr val="040001"/>
                        </a:solidFill>
                        <a:latin typeface="Tahoma" panose="020B0604030504040204"/>
                      </a:endParaRPr>
                    </a:p>
                  </a:txBody>
                  <a:tcPr marL="0" marR="0" marT="0" marB="0"/>
                </a:tc>
              </a:tr>
              <a:tr h="173736">
                <a:tc>
                  <a:txBody>
                    <a:bodyPr>
                      <a:spAutoFit/>
                    </a:bodyPr>
                    <a:p>
                      <a:pPr indent="0"/>
                      <a:r>
                        <a:rPr lang="en-US" sz="950">
                          <a:solidFill>
                            <a:srgbClr val="040001"/>
                          </a:solidFill>
                          <a:latin typeface="Tahoma" panose="020B0604030504040204"/>
                        </a:rPr>
                        <a:t>Y axis travel                    mm</a:t>
                      </a:r>
                      <a:endParaRPr lang="en-US" sz="950">
                        <a:solidFill>
                          <a:srgbClr val="040001"/>
                        </a:solidFill>
                        <a:latin typeface="Tahoma" panose="020B0604030504040204"/>
                      </a:endParaRPr>
                    </a:p>
                  </a:txBody>
                  <a:tcPr marL="0" marR="0" marT="0" marB="0" anchor="b">
                    <a:solidFill>
                      <a:srgbClr val="D1D5D6"/>
                    </a:solidFill>
                  </a:tcPr>
                </a:tc>
                <a:tc gridSpan="2">
                  <a:txBody>
                    <a:bodyPr>
                      <a:spAutoFit/>
                    </a:bodyPr>
                    <a:p>
                      <a:pPr indent="0" algn="ctr"/>
                      <a:r>
                        <a:rPr lang="en-US" sz="950">
                          <a:solidFill>
                            <a:srgbClr val="040001"/>
                          </a:solidFill>
                          <a:latin typeface="Tahoma" panose="020B0604030504040204"/>
                        </a:rPr>
                        <a:t>500</a:t>
                      </a:r>
                      <a:endParaRPr lang="en-US" sz="950">
                        <a:solidFill>
                          <a:srgbClr val="040001"/>
                        </a:solidFill>
                        <a:latin typeface="Tahoma" panose="020B0604030504040204"/>
                      </a:endParaRPr>
                    </a:p>
                  </a:txBody>
                  <a:tcPr marL="0" marR="0" marT="0" marB="0" anchor="b"/>
                </a:tc>
                <a:tc hMerge="1">
                  <a:tcPr marL="0" marR="0" marT="0" marB="0"/>
                </a:tc>
                <a:tc>
                  <a:txBody>
                    <a:bodyPr>
                      <a:spAutoFit/>
                    </a:bodyPr>
                    <a:p>
                      <a:pPr indent="0" algn="ctr"/>
                      <a:r>
                        <a:rPr lang="en-US" sz="950">
                          <a:solidFill>
                            <a:srgbClr val="040001"/>
                          </a:solidFill>
                          <a:latin typeface="Tahoma" panose="020B0604030504040204"/>
                        </a:rPr>
                        <a:t>420</a:t>
                      </a:r>
                      <a:endParaRPr lang="en-US" sz="950">
                        <a:solidFill>
                          <a:srgbClr val="040001"/>
                        </a:solidFill>
                        <a:latin typeface="Tahoma" panose="020B0604030504040204"/>
                      </a:endParaRPr>
                    </a:p>
                  </a:txBody>
                  <a:tcPr marL="0" marR="0" marT="0" marB="0" anchor="b"/>
                </a:tc>
              </a:tr>
              <a:tr h="173736">
                <a:tc>
                  <a:txBody>
                    <a:bodyPr>
                      <a:spAutoFit/>
                    </a:bodyPr>
                    <a:p>
                      <a:pPr indent="0"/>
                      <a:r>
                        <a:rPr lang="en-US" sz="950">
                          <a:solidFill>
                            <a:srgbClr val="040001"/>
                          </a:solidFill>
                          <a:latin typeface="Tahoma" panose="020B0604030504040204"/>
                        </a:rPr>
                        <a:t>Z axis travel                    mm</a:t>
                      </a:r>
                      <a:endParaRPr lang="en-US" sz="950">
                        <a:solidFill>
                          <a:srgbClr val="040001"/>
                        </a:solidFill>
                        <a:latin typeface="Tahoma" panose="020B0604030504040204"/>
                      </a:endParaRPr>
                    </a:p>
                  </a:txBody>
                  <a:tcPr marL="0" marR="0" marT="0" marB="0" anchor="b">
                    <a:solidFill>
                      <a:srgbClr val="D1D5D6"/>
                    </a:solidFill>
                  </a:tcPr>
                </a:tc>
                <a:tc gridSpan="3">
                  <a:txBody>
                    <a:bodyPr>
                      <a:spAutoFit/>
                    </a:bodyPr>
                    <a:p>
                      <a:pPr indent="0" algn="ctr"/>
                      <a:r>
                        <a:rPr lang="en-US" sz="950">
                          <a:solidFill>
                            <a:srgbClr val="040001"/>
                          </a:solidFill>
                          <a:latin typeface="Tahoma" panose="020B0604030504040204"/>
                        </a:rPr>
                        <a:t>300</a:t>
                      </a:r>
                      <a:endParaRPr lang="en-US" sz="950">
                        <a:solidFill>
                          <a:srgbClr val="040001"/>
                        </a:solidFill>
                        <a:latin typeface="Tahoma" panose="020B0604030504040204"/>
                      </a:endParaRPr>
                    </a:p>
                  </a:txBody>
                  <a:tcPr marL="0" marR="0" marT="0" marB="0" anchor="b"/>
                </a:tc>
                <a:tc hMerge="1">
                  <a:tcPr marL="0" marR="0" marT="0" marB="0"/>
                </a:tc>
                <a:tc hMerge="1">
                  <a:tcPr marL="0" marR="0" marT="0" marB="0"/>
                </a:tc>
              </a:tr>
              <a:tr h="176784">
                <a:tc>
                  <a:txBody>
                    <a:bodyPr>
                      <a:spAutoFit/>
                    </a:bodyPr>
                    <a:p>
                      <a:pPr indent="0"/>
                      <a:r>
                        <a:rPr lang="en-US" sz="650">
                          <a:solidFill>
                            <a:srgbClr val="040001"/>
                          </a:solidFill>
                          <a:latin typeface="Tahoma" panose="020B0604030504040204"/>
                        </a:rPr>
                        <a:t>Distance from spindle nose to worktable </a:t>
                      </a:r>
                      <a:r>
                        <a:rPr lang="en-US" sz="950">
                          <a:solidFill>
                            <a:srgbClr val="040001"/>
                          </a:solidFill>
                          <a:latin typeface="Tahoma" panose="020B0604030504040204"/>
                        </a:rPr>
                        <a:t>mm</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ctr"/>
                      <a:r>
                        <a:rPr lang="en-US" sz="950">
                          <a:solidFill>
                            <a:srgbClr val="040001"/>
                          </a:solidFill>
                          <a:latin typeface="Tahoma" panose="020B0604030504040204"/>
                        </a:rPr>
                        <a:t>180-480</a:t>
                      </a:r>
                      <a:endParaRPr lang="en-US" sz="950">
                        <a:solidFill>
                          <a:srgbClr val="040001"/>
                        </a:solidFill>
                        <a:latin typeface="Tahoma" panose="020B0604030504040204"/>
                      </a:endParaRPr>
                    </a:p>
                  </a:txBody>
                  <a:tcPr marL="0" marR="0" marT="0" marB="0" anchor="b"/>
                </a:tc>
                <a:tc gridSpan="2">
                  <a:txBody>
                    <a:bodyPr>
                      <a:spAutoFit/>
                    </a:bodyPr>
                    <a:p>
                      <a:pPr indent="0" algn="ctr"/>
                      <a:r>
                        <a:rPr lang="en-US" sz="950">
                          <a:solidFill>
                            <a:srgbClr val="040001"/>
                          </a:solidFill>
                          <a:latin typeface="Tahoma" panose="020B0604030504040204"/>
                        </a:rPr>
                        <a:t>150-450</a:t>
                      </a:r>
                      <a:endParaRPr lang="en-US" sz="950">
                        <a:solidFill>
                          <a:srgbClr val="040001"/>
                        </a:solidFill>
                        <a:latin typeface="Tahoma" panose="020B0604030504040204"/>
                      </a:endParaRPr>
                    </a:p>
                  </a:txBody>
                  <a:tcPr marL="0" marR="0" marT="0" marB="0" anchor="b"/>
                </a:tc>
                <a:tc hMerge="1">
                  <a:tcPr marL="0" marR="0" marT="0" marB="0"/>
                </a:tc>
              </a:tr>
              <a:tr h="173736">
                <a:tc>
                  <a:txBody>
                    <a:bodyPr>
                      <a:spAutoFit/>
                    </a:bodyPr>
                    <a:p>
                      <a:pPr indent="0"/>
                      <a:r>
                        <a:rPr lang="en-US" sz="650">
                          <a:solidFill>
                            <a:srgbClr val="040001"/>
                          </a:solidFill>
                          <a:latin typeface="Tahoma" panose="020B0604030504040204"/>
                        </a:rPr>
                        <a:t>Distance from spindle center to column </a:t>
                      </a:r>
                      <a:r>
                        <a:rPr lang="en-US" sz="950">
                          <a:solidFill>
                            <a:srgbClr val="040001"/>
                          </a:solidFill>
                          <a:latin typeface="Tahoma" panose="020B0604030504040204"/>
                        </a:rPr>
                        <a:t>mm</a:t>
                      </a:r>
                      <a:endParaRPr lang="en-US" sz="950">
                        <a:solidFill>
                          <a:srgbClr val="040001"/>
                        </a:solidFill>
                        <a:latin typeface="Tahoma" panose="020B0604030504040204"/>
                      </a:endParaRPr>
                    </a:p>
                  </a:txBody>
                  <a:tcPr marL="0" marR="0" marT="0" marB="0" anchor="b">
                    <a:solidFill>
                      <a:srgbClr val="D1D5D6"/>
                    </a:solidFill>
                  </a:tcPr>
                </a:tc>
                <a:tc gridSpan="3">
                  <a:txBody>
                    <a:bodyPr>
                      <a:spAutoFit/>
                    </a:bodyPr>
                    <a:p>
                      <a:pPr indent="0" algn="ctr"/>
                      <a:r>
                        <a:rPr lang="en-US" sz="950">
                          <a:solidFill>
                            <a:srgbClr val="040001"/>
                          </a:solidFill>
                          <a:latin typeface="Tahoma" panose="020B0604030504040204"/>
                        </a:rPr>
                        <a:t>550                   548                   519</a:t>
                      </a:r>
                      <a:endParaRPr lang="en-US" sz="950">
                        <a:solidFill>
                          <a:srgbClr val="040001"/>
                        </a:solidFill>
                        <a:latin typeface="Tahoma" panose="020B0604030504040204"/>
                      </a:endParaRPr>
                    </a:p>
                  </a:txBody>
                  <a:tcPr marL="0" marR="0" marT="0" marB="0" anchor="b"/>
                </a:tc>
                <a:tc hMerge="1">
                  <a:tcPr marL="0" marR="0" marT="0" marB="0"/>
                </a:tc>
                <a:tc hMerge="1">
                  <a:tcPr marL="0" marR="0" marT="0" marB="0"/>
                </a:tc>
              </a:tr>
              <a:tr h="173736">
                <a:tc>
                  <a:txBody>
                    <a:bodyPr>
                      <a:spAutoFit/>
                    </a:bodyPr>
                    <a:p>
                      <a:pPr indent="0"/>
                      <a:r>
                        <a:rPr lang="en-US" sz="950">
                          <a:solidFill>
                            <a:srgbClr val="040001"/>
                          </a:solidFill>
                          <a:latin typeface="Tahoma" panose="020B0604030504040204"/>
                        </a:rPr>
                        <a:t>Workbench</a:t>
                      </a:r>
                      <a:endParaRPr lang="en-US" sz="950">
                        <a:solidFill>
                          <a:srgbClr val="040001"/>
                        </a:solidFill>
                        <a:latin typeface="Tahoma" panose="020B0604030504040204"/>
                      </a:endParaRPr>
                    </a:p>
                  </a:txBody>
                  <a:tcPr marL="0" marR="0" marT="0" marB="0">
                    <a:solidFill>
                      <a:srgbClr val="D1D5D6"/>
                    </a:solidFill>
                  </a:tcPr>
                </a:tc>
                <a:tc gridSpan="3">
                  <a:txBody>
                    <a:bodyPr>
                      <a:spAutoFit/>
                    </a:bodyPr>
                    <a:p>
                      <a:endParaRPr sz="900"/>
                    </a:p>
                  </a:txBody>
                  <a:tcPr marL="0" marR="0" marT="0" marB="0">
                    <a:solidFill>
                      <a:srgbClr val="D1D5D6"/>
                    </a:solidFill>
                  </a:tcPr>
                </a:tc>
                <a:tc hMerge="1">
                  <a:tcPr marL="0" marR="0" marT="0" marB="0"/>
                </a:tc>
                <a:tc hMerge="1">
                  <a:tcPr marL="0" marR="0" marT="0" marB="0"/>
                </a:tc>
              </a:tr>
              <a:tr h="173736">
                <a:tc>
                  <a:txBody>
                    <a:bodyPr>
                      <a:spAutoFit/>
                    </a:bodyPr>
                    <a:p>
                      <a:pPr indent="0"/>
                      <a:r>
                        <a:rPr lang="en-US" sz="950">
                          <a:solidFill>
                            <a:srgbClr val="040001"/>
                          </a:solidFill>
                          <a:latin typeface="Tahoma" panose="020B0604030504040204"/>
                        </a:rPr>
                        <a:t>Workbench size              mm</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ctr"/>
                      <a:r>
                        <a:rPr lang="en-US" sz="850" cap="small">
                          <a:solidFill>
                            <a:srgbClr val="040001"/>
                          </a:solidFill>
                          <a:latin typeface="Tahoma" panose="020B0604030504040204"/>
                        </a:rPr>
                        <a:t>1100x500</a:t>
                      </a:r>
                      <a:endParaRPr lang="en-US" sz="850" cap="small">
                        <a:solidFill>
                          <a:srgbClr val="040001"/>
                        </a:solidFill>
                        <a:latin typeface="Tahoma" panose="020B0604030504040204"/>
                      </a:endParaRPr>
                    </a:p>
                  </a:txBody>
                  <a:tcPr marL="0" marR="0" marT="0" marB="0" anchor="b"/>
                </a:tc>
                <a:tc>
                  <a:txBody>
                    <a:bodyPr>
                      <a:spAutoFit/>
                    </a:bodyPr>
                    <a:p>
                      <a:pPr indent="0" algn="ctr"/>
                      <a:r>
                        <a:rPr lang="en-US" sz="950">
                          <a:solidFill>
                            <a:srgbClr val="040001"/>
                          </a:solidFill>
                          <a:latin typeface="Tahoma" panose="020B0604030504040204"/>
                        </a:rPr>
                        <a:t>1400x500</a:t>
                      </a:r>
                      <a:endParaRPr lang="en-US" sz="950">
                        <a:solidFill>
                          <a:srgbClr val="040001"/>
                        </a:solidFill>
                        <a:latin typeface="Tahoma" panose="020B0604030504040204"/>
                      </a:endParaRPr>
                    </a:p>
                  </a:txBody>
                  <a:tcPr marL="0" marR="0" marT="0" marB="0" anchor="b"/>
                </a:tc>
                <a:tc>
                  <a:txBody>
                    <a:bodyPr>
                      <a:spAutoFit/>
                    </a:bodyPr>
                    <a:p>
                      <a:pPr indent="0" algn="ctr"/>
                      <a:r>
                        <a:rPr lang="en-US" sz="950">
                          <a:solidFill>
                            <a:srgbClr val="040001"/>
                          </a:solidFill>
                          <a:latin typeface="Tahoma" panose="020B0604030504040204"/>
                        </a:rPr>
                        <a:t>1720x500</a:t>
                      </a:r>
                      <a:endParaRPr lang="en-US" sz="950">
                        <a:solidFill>
                          <a:srgbClr val="040001"/>
                        </a:solidFill>
                        <a:latin typeface="Tahoma" panose="020B0604030504040204"/>
                      </a:endParaRPr>
                    </a:p>
                  </a:txBody>
                  <a:tcPr marL="0" marR="0" marT="0" marB="0" anchor="b"/>
                </a:tc>
              </a:tr>
              <a:tr h="173736">
                <a:tc>
                  <a:txBody>
                    <a:bodyPr>
                      <a:spAutoFit/>
                    </a:bodyPr>
                    <a:p>
                      <a:pPr indent="0"/>
                      <a:r>
                        <a:rPr lang="en-US" sz="950">
                          <a:solidFill>
                            <a:srgbClr val="040001"/>
                          </a:solidFill>
                          <a:latin typeface="Tahoma" panose="020B0604030504040204"/>
                        </a:rPr>
                        <a:t>T-slot(sizexslot no.xspace)     mm</a:t>
                      </a:r>
                      <a:endParaRPr lang="en-US" sz="950">
                        <a:solidFill>
                          <a:srgbClr val="040001"/>
                        </a:solidFill>
                        <a:latin typeface="Tahoma" panose="020B0604030504040204"/>
                      </a:endParaRPr>
                    </a:p>
                  </a:txBody>
                  <a:tcPr marL="0" marR="0" marT="0" marB="0" anchor="b">
                    <a:solidFill>
                      <a:srgbClr val="D1D5D6"/>
                    </a:solidFill>
                  </a:tcPr>
                </a:tc>
                <a:tc gridSpan="3">
                  <a:txBody>
                    <a:bodyPr>
                      <a:spAutoFit/>
                    </a:bodyPr>
                    <a:p>
                      <a:pPr indent="0" algn="ctr"/>
                      <a:r>
                        <a:rPr lang="en-US" sz="850" cap="small">
                          <a:solidFill>
                            <a:srgbClr val="040001"/>
                          </a:solidFill>
                          <a:latin typeface="Tahoma" panose="020B0604030504040204"/>
                        </a:rPr>
                        <a:t>14x5x80</a:t>
                      </a:r>
                      <a:endParaRPr lang="en-US" sz="850" cap="small">
                        <a:solidFill>
                          <a:srgbClr val="040001"/>
                        </a:solidFill>
                        <a:latin typeface="Tahoma" panose="020B0604030504040204"/>
                      </a:endParaRPr>
                    </a:p>
                  </a:txBody>
                  <a:tcPr marL="0" marR="0" marT="0" marB="0" anchor="b"/>
                </a:tc>
                <a:tc hMerge="1">
                  <a:tcPr marL="0" marR="0" marT="0" marB="0"/>
                </a:tc>
                <a:tc hMerge="1">
                  <a:tcPr marL="0" marR="0" marT="0" marB="0"/>
                </a:tc>
              </a:tr>
              <a:tr h="176784">
                <a:tc>
                  <a:txBody>
                    <a:bodyPr>
                      <a:spAutoFit/>
                    </a:bodyPr>
                    <a:p>
                      <a:pPr indent="0"/>
                      <a:r>
                        <a:rPr lang="en-US" sz="950">
                          <a:solidFill>
                            <a:srgbClr val="040001"/>
                          </a:solidFill>
                          <a:latin typeface="Tahoma" panose="020B0604030504040204"/>
                        </a:rPr>
                        <a:t>Maximum load of workbench     kg</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ctr"/>
                      <a:r>
                        <a:rPr lang="en-US" sz="950">
                          <a:solidFill>
                            <a:srgbClr val="040001"/>
                          </a:solidFill>
                          <a:latin typeface="Tahoma" panose="020B0604030504040204"/>
                        </a:rPr>
                        <a:t>400</a:t>
                      </a:r>
                      <a:endParaRPr lang="en-US" sz="950">
                        <a:solidFill>
                          <a:srgbClr val="040001"/>
                        </a:solidFill>
                        <a:latin typeface="Tahoma" panose="020B0604030504040204"/>
                      </a:endParaRPr>
                    </a:p>
                  </a:txBody>
                  <a:tcPr marL="0" marR="0" marT="0" marB="0" anchor="b"/>
                </a:tc>
                <a:tc>
                  <a:txBody>
                    <a:bodyPr>
                      <a:spAutoFit/>
                    </a:bodyPr>
                    <a:p>
                      <a:pPr indent="0" algn="ctr"/>
                      <a:r>
                        <a:rPr lang="en-US" sz="950">
                          <a:solidFill>
                            <a:srgbClr val="040001"/>
                          </a:solidFill>
                          <a:latin typeface="Tahoma" panose="020B0604030504040204"/>
                        </a:rPr>
                        <a:t>450</a:t>
                      </a:r>
                      <a:endParaRPr lang="en-US" sz="950">
                        <a:solidFill>
                          <a:srgbClr val="040001"/>
                        </a:solidFill>
                        <a:latin typeface="Tahoma" panose="020B0604030504040204"/>
                      </a:endParaRPr>
                    </a:p>
                  </a:txBody>
                  <a:tcPr marL="0" marR="0" marT="0" marB="0" anchor="b"/>
                </a:tc>
                <a:tc>
                  <a:txBody>
                    <a:bodyPr>
                      <a:spAutoFit/>
                    </a:bodyPr>
                    <a:p>
                      <a:pPr indent="0" algn="ctr"/>
                      <a:r>
                        <a:rPr lang="en-US" sz="950">
                          <a:solidFill>
                            <a:srgbClr val="040001"/>
                          </a:solidFill>
                          <a:latin typeface="Tahoma" panose="020B0604030504040204"/>
                        </a:rPr>
                        <a:t>500</a:t>
                      </a:r>
                      <a:endParaRPr lang="en-US" sz="950">
                        <a:solidFill>
                          <a:srgbClr val="040001"/>
                        </a:solidFill>
                        <a:latin typeface="Tahoma" panose="020B0604030504040204"/>
                      </a:endParaRPr>
                    </a:p>
                  </a:txBody>
                  <a:tcPr marL="0" marR="0" marT="0" marB="0" anchor="b"/>
                </a:tc>
              </a:tr>
              <a:tr h="173736">
                <a:tc>
                  <a:txBody>
                    <a:bodyPr>
                      <a:spAutoFit/>
                    </a:bodyPr>
                    <a:p>
                      <a:pPr indent="0"/>
                      <a:r>
                        <a:rPr lang="en-US" sz="950">
                          <a:solidFill>
                            <a:srgbClr val="040001"/>
                          </a:solidFill>
                          <a:latin typeface="Tahoma" panose="020B0604030504040204"/>
                        </a:rPr>
                        <a:t>Spindle</a:t>
                      </a:r>
                      <a:endParaRPr lang="en-US" sz="950">
                        <a:solidFill>
                          <a:srgbClr val="040001"/>
                        </a:solidFill>
                        <a:latin typeface="Tahoma" panose="020B0604030504040204"/>
                      </a:endParaRPr>
                    </a:p>
                  </a:txBody>
                  <a:tcPr marL="0" marR="0" marT="0" marB="0" anchor="b">
                    <a:solidFill>
                      <a:srgbClr val="D1D5D6"/>
                    </a:solidFill>
                  </a:tcPr>
                </a:tc>
                <a:tc gridSpan="3">
                  <a:txBody>
                    <a:bodyPr>
                      <a:spAutoFit/>
                    </a:bodyPr>
                    <a:p>
                      <a:endParaRPr sz="900"/>
                    </a:p>
                  </a:txBody>
                  <a:tcPr marL="0" marR="0" marT="0" marB="0">
                    <a:solidFill>
                      <a:srgbClr val="D1D5D6"/>
                    </a:solidFill>
                  </a:tcPr>
                </a:tc>
                <a:tc hMerge="1">
                  <a:tcPr marL="0" marR="0" marT="0" marB="0"/>
                </a:tc>
                <a:tc hMerge="1">
                  <a:tcPr marL="0" marR="0" marT="0" marB="0"/>
                </a:tc>
              </a:tr>
              <a:tr h="173736">
                <a:tc>
                  <a:txBody>
                    <a:bodyPr>
                      <a:spAutoFit/>
                    </a:bodyPr>
                    <a:p>
                      <a:pPr indent="0"/>
                      <a:r>
                        <a:rPr lang="en-US" sz="950">
                          <a:solidFill>
                            <a:srgbClr val="040001"/>
                          </a:solidFill>
                          <a:latin typeface="Tahoma" panose="020B0604030504040204"/>
                        </a:rPr>
                        <a:t>Speed                     rpm</a:t>
                      </a:r>
                      <a:endParaRPr lang="en-US" sz="950">
                        <a:solidFill>
                          <a:srgbClr val="040001"/>
                        </a:solidFill>
                        <a:latin typeface="Tahoma" panose="020B0604030504040204"/>
                      </a:endParaRPr>
                    </a:p>
                  </a:txBody>
                  <a:tcPr marL="0" marR="0" marT="0" marB="0" anchor="b">
                    <a:solidFill>
                      <a:srgbClr val="D1D5D6"/>
                    </a:solidFill>
                  </a:tcPr>
                </a:tc>
                <a:tc gridSpan="3">
                  <a:txBody>
                    <a:bodyPr>
                      <a:spAutoFit/>
                    </a:bodyPr>
                    <a:p>
                      <a:pPr indent="0" algn="ctr"/>
                      <a:r>
                        <a:rPr lang="en-US" sz="950">
                          <a:solidFill>
                            <a:srgbClr val="040001"/>
                          </a:solidFill>
                          <a:latin typeface="Tahoma" panose="020B0604030504040204"/>
                        </a:rPr>
                        <a:t>12000</a:t>
                      </a:r>
                      <a:endParaRPr lang="en-US" sz="950">
                        <a:solidFill>
                          <a:srgbClr val="040001"/>
                        </a:solidFill>
                        <a:latin typeface="Tahoma" panose="020B0604030504040204"/>
                      </a:endParaRPr>
                    </a:p>
                  </a:txBody>
                  <a:tcPr marL="0" marR="0" marT="0" marB="0" anchor="b"/>
                </a:tc>
                <a:tc hMerge="1">
                  <a:tcPr marL="0" marR="0" marT="0" marB="0"/>
                </a:tc>
                <a:tc hMerge="1">
                  <a:tcPr marL="0" marR="0" marT="0" marB="0"/>
                </a:tc>
              </a:tr>
              <a:tr h="173736">
                <a:tc>
                  <a:txBody>
                    <a:bodyPr>
                      <a:spAutoFit/>
                    </a:bodyPr>
                    <a:p>
                      <a:pPr indent="0"/>
                      <a:r>
                        <a:rPr lang="en-US" sz="950">
                          <a:solidFill>
                            <a:srgbClr val="040001"/>
                          </a:solidFill>
                          <a:latin typeface="Tahoma" panose="020B0604030504040204"/>
                        </a:rPr>
                        <a:t>Spindle taper                     #</a:t>
                      </a:r>
                      <a:endParaRPr lang="en-US" sz="950">
                        <a:solidFill>
                          <a:srgbClr val="040001"/>
                        </a:solidFill>
                        <a:latin typeface="Tahoma" panose="020B0604030504040204"/>
                      </a:endParaRPr>
                    </a:p>
                  </a:txBody>
                  <a:tcPr marL="0" marR="0" marT="0" marB="0" anchor="b">
                    <a:solidFill>
                      <a:srgbClr val="D1D5D6"/>
                    </a:solidFill>
                  </a:tcPr>
                </a:tc>
                <a:tc gridSpan="3">
                  <a:txBody>
                    <a:bodyPr>
                      <a:spAutoFit/>
                    </a:bodyPr>
                    <a:p>
                      <a:pPr indent="0" algn="ctr"/>
                      <a:r>
                        <a:rPr lang="en-US" sz="950">
                          <a:solidFill>
                            <a:srgbClr val="040001"/>
                          </a:solidFill>
                          <a:latin typeface="Tahoma" panose="020B0604030504040204"/>
                        </a:rPr>
                        <a:t>BT30</a:t>
                      </a:r>
                      <a:endParaRPr lang="en-US" sz="950">
                        <a:solidFill>
                          <a:srgbClr val="040001"/>
                        </a:solidFill>
                        <a:latin typeface="Tahoma" panose="020B0604030504040204"/>
                      </a:endParaRPr>
                    </a:p>
                  </a:txBody>
                  <a:tcPr marL="0" marR="0" marT="0" marB="0" anchor="b"/>
                </a:tc>
                <a:tc hMerge="1">
                  <a:tcPr marL="0" marR="0" marT="0" marB="0"/>
                </a:tc>
                <a:tc hMerge="1">
                  <a:tcPr marL="0" marR="0" marT="0" marB="0"/>
                </a:tc>
              </a:tr>
              <a:tr h="173736">
                <a:tc>
                  <a:txBody>
                    <a:bodyPr>
                      <a:spAutoFit/>
                    </a:bodyPr>
                    <a:p>
                      <a:pPr indent="0"/>
                      <a:r>
                        <a:rPr lang="en-US" sz="950">
                          <a:solidFill>
                            <a:srgbClr val="040001"/>
                          </a:solidFill>
                          <a:latin typeface="Tahoma" panose="020B0604030504040204"/>
                        </a:rPr>
                        <a:t>Transfer method                 #</a:t>
                      </a:r>
                      <a:endParaRPr lang="en-US" sz="950">
                        <a:solidFill>
                          <a:srgbClr val="040001"/>
                        </a:solidFill>
                        <a:latin typeface="Tahoma" panose="020B0604030504040204"/>
                      </a:endParaRPr>
                    </a:p>
                  </a:txBody>
                  <a:tcPr marL="0" marR="0" marT="0" marB="0">
                    <a:solidFill>
                      <a:srgbClr val="D1D5D6"/>
                    </a:solidFill>
                  </a:tcPr>
                </a:tc>
                <a:tc gridSpan="3">
                  <a:txBody>
                    <a:bodyPr>
                      <a:spAutoFit/>
                    </a:bodyPr>
                    <a:p>
                      <a:pPr indent="0" algn="ctr"/>
                      <a:r>
                        <a:rPr lang="en-US" sz="850" cap="small">
                          <a:solidFill>
                            <a:srgbClr val="040001"/>
                          </a:solidFill>
                          <a:latin typeface="Tahoma" panose="020B0604030504040204"/>
                        </a:rPr>
                        <a:t>Direct drive</a:t>
                      </a:r>
                      <a:endParaRPr lang="en-US" sz="850" cap="small">
                        <a:solidFill>
                          <a:srgbClr val="040001"/>
                        </a:solidFill>
                        <a:latin typeface="Tahoma" panose="020B0604030504040204"/>
                      </a:endParaRPr>
                    </a:p>
                  </a:txBody>
                  <a:tcPr marL="0" marR="0" marT="0" marB="0"/>
                </a:tc>
                <a:tc hMerge="1">
                  <a:tcPr marL="0" marR="0" marT="0" marB="0"/>
                </a:tc>
                <a:tc hMerge="1">
                  <a:tcPr marL="0" marR="0" marT="0" marB="0"/>
                </a:tc>
              </a:tr>
              <a:tr h="176784">
                <a:tc>
                  <a:txBody>
                    <a:bodyPr>
                      <a:spAutoFit/>
                    </a:bodyPr>
                    <a:p>
                      <a:pPr indent="0"/>
                      <a:r>
                        <a:rPr lang="en-US" sz="950">
                          <a:solidFill>
                            <a:srgbClr val="040001"/>
                          </a:solidFill>
                          <a:latin typeface="Tahoma" panose="020B0604030504040204"/>
                        </a:rPr>
                        <a:t>Feed</a:t>
                      </a:r>
                      <a:endParaRPr lang="en-US" sz="950">
                        <a:solidFill>
                          <a:srgbClr val="040001"/>
                        </a:solidFill>
                        <a:latin typeface="Tahoma" panose="020B0604030504040204"/>
                      </a:endParaRPr>
                    </a:p>
                  </a:txBody>
                  <a:tcPr marL="0" marR="0" marT="0" marB="0">
                    <a:solidFill>
                      <a:srgbClr val="D1D5D6"/>
                    </a:solidFill>
                  </a:tcPr>
                </a:tc>
                <a:tc gridSpan="3">
                  <a:txBody>
                    <a:bodyPr>
                      <a:spAutoFit/>
                    </a:bodyPr>
                    <a:p>
                      <a:endParaRPr sz="900"/>
                    </a:p>
                  </a:txBody>
                  <a:tcPr marL="0" marR="0" marT="0" marB="0">
                    <a:solidFill>
                      <a:srgbClr val="D1D5D6"/>
                    </a:solidFill>
                  </a:tcPr>
                </a:tc>
                <a:tc hMerge="1">
                  <a:tcPr marL="0" marR="0" marT="0" marB="0"/>
                </a:tc>
                <a:tc hMerge="1">
                  <a:tcPr marL="0" marR="0" marT="0" marB="0"/>
                </a:tc>
              </a:tr>
              <a:tr h="173736">
                <a:tc>
                  <a:txBody>
                    <a:bodyPr>
                      <a:spAutoFit/>
                    </a:bodyPr>
                    <a:p>
                      <a:pPr indent="0"/>
                      <a:r>
                        <a:rPr lang="en-US" sz="950">
                          <a:solidFill>
                            <a:srgbClr val="040001"/>
                          </a:solidFill>
                          <a:latin typeface="Tahoma" panose="020B0604030504040204"/>
                        </a:rPr>
                        <a:t>Three-axis cutting feed     mm/min</a:t>
                      </a:r>
                      <a:endParaRPr lang="en-US" sz="950">
                        <a:solidFill>
                          <a:srgbClr val="040001"/>
                        </a:solidFill>
                        <a:latin typeface="Tahoma" panose="020B0604030504040204"/>
                      </a:endParaRPr>
                    </a:p>
                  </a:txBody>
                  <a:tcPr marL="0" marR="0" marT="0" marB="0" anchor="b">
                    <a:solidFill>
                      <a:srgbClr val="D1D5D6"/>
                    </a:solidFill>
                  </a:tcPr>
                </a:tc>
                <a:tc gridSpan="3">
                  <a:txBody>
                    <a:bodyPr>
                      <a:spAutoFit/>
                    </a:bodyPr>
                    <a:p>
                      <a:pPr indent="0" algn="ctr"/>
                      <a:r>
                        <a:rPr lang="en-US" sz="950">
                          <a:solidFill>
                            <a:srgbClr val="040001"/>
                          </a:solidFill>
                          <a:latin typeface="Tahoma" panose="020B0604030504040204"/>
                        </a:rPr>
                        <a:t>1-10000</a:t>
                      </a:r>
                      <a:endParaRPr lang="en-US" sz="950">
                        <a:solidFill>
                          <a:srgbClr val="040001"/>
                        </a:solidFill>
                        <a:latin typeface="Tahoma" panose="020B0604030504040204"/>
                      </a:endParaRPr>
                    </a:p>
                  </a:txBody>
                  <a:tcPr marL="0" marR="0" marT="0" marB="0" anchor="b"/>
                </a:tc>
                <a:tc hMerge="1">
                  <a:tcPr marL="0" marR="0" marT="0" marB="0"/>
                </a:tc>
                <a:tc hMerge="1">
                  <a:tcPr marL="0" marR="0" marT="0" marB="0"/>
                </a:tc>
              </a:tr>
              <a:tr h="173736">
                <a:tc>
                  <a:txBody>
                    <a:bodyPr>
                      <a:spAutoFit/>
                    </a:bodyPr>
                    <a:p>
                      <a:pPr indent="0"/>
                      <a:r>
                        <a:rPr lang="en-US" sz="950">
                          <a:solidFill>
                            <a:srgbClr val="040001"/>
                          </a:solidFill>
                          <a:latin typeface="Tahoma" panose="020B0604030504040204"/>
                        </a:rPr>
                        <a:t>Three-axis rapid feed         m/min</a:t>
                      </a:r>
                      <a:endParaRPr lang="en-US" sz="950">
                        <a:solidFill>
                          <a:srgbClr val="040001"/>
                        </a:solidFill>
                        <a:latin typeface="Tahoma" panose="020B0604030504040204"/>
                      </a:endParaRPr>
                    </a:p>
                  </a:txBody>
                  <a:tcPr marL="0" marR="0" marT="0" marB="0" anchor="b">
                    <a:solidFill>
                      <a:srgbClr val="D1D5D6"/>
                    </a:solidFill>
                  </a:tcPr>
                </a:tc>
                <a:tc gridSpan="2">
                  <a:txBody>
                    <a:bodyPr>
                      <a:spAutoFit/>
                    </a:bodyPr>
                    <a:p>
                      <a:pPr indent="0" algn="ctr"/>
                      <a:r>
                        <a:rPr lang="en-US" sz="950">
                          <a:solidFill>
                            <a:srgbClr val="040001"/>
                          </a:solidFill>
                          <a:latin typeface="Tahoma" panose="020B0604030504040204"/>
                        </a:rPr>
                        <a:t>48/48/48</a:t>
                      </a:r>
                      <a:endParaRPr lang="en-US" sz="950">
                        <a:solidFill>
                          <a:srgbClr val="040001"/>
                        </a:solidFill>
                        <a:latin typeface="Tahoma" panose="020B0604030504040204"/>
                      </a:endParaRPr>
                    </a:p>
                  </a:txBody>
                  <a:tcPr marL="0" marR="0" marT="0" marB="0" anchor="b"/>
                </a:tc>
                <a:tc hMerge="1">
                  <a:tcPr marL="0" marR="0" marT="0" marB="0"/>
                </a:tc>
                <a:tc>
                  <a:txBody>
                    <a:bodyPr>
                      <a:spAutoFit/>
                    </a:bodyPr>
                    <a:p>
                      <a:pPr indent="0" algn="ctr"/>
                      <a:r>
                        <a:rPr lang="en-US" sz="950">
                          <a:solidFill>
                            <a:srgbClr val="040001"/>
                          </a:solidFill>
                          <a:latin typeface="Tahoma" panose="020B0604030504040204"/>
                        </a:rPr>
                        <a:t>36/36/48</a:t>
                      </a:r>
                      <a:endParaRPr lang="en-US" sz="950">
                        <a:solidFill>
                          <a:srgbClr val="040001"/>
                        </a:solidFill>
                        <a:latin typeface="Tahoma" panose="020B0604030504040204"/>
                      </a:endParaRPr>
                    </a:p>
                  </a:txBody>
                  <a:tcPr marL="0" marR="0" marT="0" marB="0" anchor="b"/>
                </a:tc>
              </a:tr>
              <a:tr h="173736">
                <a:tc>
                  <a:txBody>
                    <a:bodyPr>
                      <a:spAutoFit/>
                    </a:bodyPr>
                    <a:p>
                      <a:pPr indent="0"/>
                      <a:r>
                        <a:rPr lang="en-US" sz="950">
                          <a:solidFill>
                            <a:srgbClr val="040001"/>
                          </a:solidFill>
                          <a:latin typeface="Tahoma" panose="020B0604030504040204"/>
                        </a:rPr>
                        <a:t>Precision</a:t>
                      </a:r>
                      <a:endParaRPr lang="en-US" sz="950">
                        <a:solidFill>
                          <a:srgbClr val="040001"/>
                        </a:solidFill>
                        <a:latin typeface="Tahoma" panose="020B0604030504040204"/>
                      </a:endParaRPr>
                    </a:p>
                  </a:txBody>
                  <a:tcPr marL="0" marR="0" marT="0" marB="0">
                    <a:solidFill>
                      <a:srgbClr val="D1D5D6"/>
                    </a:solidFill>
                  </a:tcPr>
                </a:tc>
                <a:tc gridSpan="3">
                  <a:txBody>
                    <a:bodyPr>
                      <a:spAutoFit/>
                    </a:bodyPr>
                    <a:p>
                      <a:pPr indent="0" algn="ctr"/>
                      <a:r>
                        <a:rPr lang="en-US" sz="950">
                          <a:solidFill>
                            <a:srgbClr val="040001"/>
                          </a:solidFill>
                          <a:latin typeface="Tahoma" panose="020B0604030504040204"/>
                        </a:rPr>
                        <a:t>GB/T20957.4-2007</a:t>
                      </a:r>
                      <a:endParaRPr lang="en-US" sz="950">
                        <a:solidFill>
                          <a:srgbClr val="040001"/>
                        </a:solidFill>
                        <a:latin typeface="Tahoma" panose="020B0604030504040204"/>
                      </a:endParaRPr>
                    </a:p>
                  </a:txBody>
                  <a:tcPr marL="0" marR="0" marT="0" marB="0">
                    <a:solidFill>
                      <a:srgbClr val="D1D5D6"/>
                    </a:solidFill>
                  </a:tcPr>
                </a:tc>
                <a:tc hMerge="1">
                  <a:tcPr marL="0" marR="0" marT="0" marB="0"/>
                </a:tc>
                <a:tc hMerge="1">
                  <a:tcPr marL="0" marR="0" marT="0" marB="0"/>
                </a:tc>
              </a:tr>
              <a:tr h="173736">
                <a:tc>
                  <a:txBody>
                    <a:bodyPr>
                      <a:spAutoFit/>
                    </a:bodyPr>
                    <a:p>
                      <a:pPr indent="0"/>
                      <a:r>
                        <a:rPr lang="en-US" sz="950">
                          <a:solidFill>
                            <a:srgbClr val="040001"/>
                          </a:solidFill>
                          <a:latin typeface="Tahoma" panose="020B0604030504040204"/>
                        </a:rPr>
                        <a:t>Positioning precision           mm</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203200"/>
                      <a:r>
                        <a:rPr lang="en-US" sz="950">
                          <a:solidFill>
                            <a:srgbClr val="040001"/>
                          </a:solidFill>
                          <a:latin typeface="Tahoma" panose="020B0604030504040204"/>
                        </a:rPr>
                        <a:t>0.008/0.005/0.005</a:t>
                      </a:r>
                      <a:endParaRPr lang="en-US" sz="950">
                        <a:solidFill>
                          <a:srgbClr val="040001"/>
                        </a:solidFill>
                        <a:latin typeface="Tahoma" panose="020B0604030504040204"/>
                      </a:endParaRPr>
                    </a:p>
                  </a:txBody>
                  <a:tcPr marL="0" marR="0" marT="0" marB="0" anchor="b"/>
                </a:tc>
                <a:tc>
                  <a:txBody>
                    <a:bodyPr>
                      <a:spAutoFit/>
                    </a:bodyPr>
                    <a:p>
                      <a:pPr indent="0" algn="ctr"/>
                      <a:r>
                        <a:rPr lang="en-US" sz="950">
                          <a:solidFill>
                            <a:srgbClr val="040001"/>
                          </a:solidFill>
                          <a:latin typeface="Tahoma" panose="020B0604030504040204"/>
                        </a:rPr>
                        <a:t>0.010/0.005/0.005</a:t>
                      </a:r>
                      <a:endParaRPr lang="en-US" sz="950">
                        <a:solidFill>
                          <a:srgbClr val="040001"/>
                        </a:solidFill>
                        <a:latin typeface="Tahoma" panose="020B0604030504040204"/>
                      </a:endParaRPr>
                    </a:p>
                  </a:txBody>
                  <a:tcPr marL="0" marR="0" marT="0" marB="0" anchor="b"/>
                </a:tc>
                <a:tc>
                  <a:txBody>
                    <a:bodyPr>
                      <a:spAutoFit/>
                    </a:bodyPr>
                    <a:p>
                      <a:pPr indent="190500"/>
                      <a:r>
                        <a:rPr lang="en-US" sz="950">
                          <a:solidFill>
                            <a:srgbClr val="040001"/>
                          </a:solidFill>
                          <a:latin typeface="Tahoma" panose="020B0604030504040204"/>
                        </a:rPr>
                        <a:t>0.010/0.005/0.005</a:t>
                      </a:r>
                      <a:endParaRPr lang="en-US" sz="950">
                        <a:solidFill>
                          <a:srgbClr val="040001"/>
                        </a:solidFill>
                        <a:latin typeface="Tahoma" panose="020B0604030504040204"/>
                      </a:endParaRPr>
                    </a:p>
                  </a:txBody>
                  <a:tcPr marL="0" marR="0" marT="0" marB="0" anchor="b"/>
                </a:tc>
              </a:tr>
              <a:tr h="173736">
                <a:tc>
                  <a:txBody>
                    <a:bodyPr>
                      <a:spAutoFit/>
                    </a:bodyPr>
                    <a:p>
                      <a:pPr indent="0"/>
                      <a:r>
                        <a:rPr lang="en-US" sz="950">
                          <a:solidFill>
                            <a:srgbClr val="040001"/>
                          </a:solidFill>
                          <a:latin typeface="Tahoma" panose="020B0604030504040204"/>
                        </a:rPr>
                        <a:t>Repeatability                  mm</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203200"/>
                      <a:r>
                        <a:rPr lang="en-US" sz="950">
                          <a:solidFill>
                            <a:srgbClr val="040001"/>
                          </a:solidFill>
                          <a:latin typeface="Tahoma" panose="020B0604030504040204"/>
                        </a:rPr>
                        <a:t>0.005/0.003/0.003</a:t>
                      </a:r>
                      <a:endParaRPr lang="en-US" sz="950">
                        <a:solidFill>
                          <a:srgbClr val="040001"/>
                        </a:solidFill>
                        <a:latin typeface="Tahoma" panose="020B0604030504040204"/>
                      </a:endParaRPr>
                    </a:p>
                  </a:txBody>
                  <a:tcPr marL="0" marR="0" marT="0" marB="0" anchor="b"/>
                </a:tc>
                <a:tc>
                  <a:txBody>
                    <a:bodyPr>
                      <a:spAutoFit/>
                    </a:bodyPr>
                    <a:p>
                      <a:pPr indent="0" algn="ctr"/>
                      <a:r>
                        <a:rPr lang="en-US" sz="950">
                          <a:solidFill>
                            <a:srgbClr val="040001"/>
                          </a:solidFill>
                          <a:latin typeface="Tahoma" panose="020B0604030504040204"/>
                        </a:rPr>
                        <a:t>0.005/0.003/0.003</a:t>
                      </a:r>
                      <a:endParaRPr lang="en-US" sz="950">
                        <a:solidFill>
                          <a:srgbClr val="040001"/>
                        </a:solidFill>
                        <a:latin typeface="Tahoma" panose="020B0604030504040204"/>
                      </a:endParaRPr>
                    </a:p>
                  </a:txBody>
                  <a:tcPr marL="0" marR="0" marT="0" marB="0" anchor="b"/>
                </a:tc>
                <a:tc>
                  <a:txBody>
                    <a:bodyPr>
                      <a:spAutoFit/>
                    </a:bodyPr>
                    <a:p>
                      <a:pPr indent="190500"/>
                      <a:r>
                        <a:rPr lang="en-US" sz="950">
                          <a:solidFill>
                            <a:srgbClr val="040001"/>
                          </a:solidFill>
                          <a:latin typeface="Tahoma" panose="020B0604030504040204"/>
                        </a:rPr>
                        <a:t>0.006/0.003/0.003</a:t>
                      </a:r>
                      <a:endParaRPr lang="en-US" sz="950">
                        <a:solidFill>
                          <a:srgbClr val="040001"/>
                        </a:solidFill>
                        <a:latin typeface="Tahoma" panose="020B0604030504040204"/>
                      </a:endParaRPr>
                    </a:p>
                  </a:txBody>
                  <a:tcPr marL="0" marR="0" marT="0" marB="0" anchor="b"/>
                </a:tc>
              </a:tr>
            </a:tbl>
          </a:graphicData>
        </a:graphic>
      </p:graphicFrame>
      <p:sp>
        <p:nvSpPr>
          <p:cNvPr id="7" name="矩形 6"/>
          <p:cNvSpPr/>
          <p:nvPr/>
        </p:nvSpPr>
        <p:spPr>
          <a:xfrm>
            <a:off x="8284464" y="6278880"/>
            <a:ext cx="1191768" cy="155448"/>
          </a:xfrm>
          <a:prstGeom prst="rect">
            <a:avLst/>
          </a:prstGeom>
          <a:solidFill>
            <a:srgbClr val="FFFFFF"/>
          </a:solidFill>
        </p:spPr>
        <p:txBody>
          <a:bodyPr wrap="none" lIns="0" tIns="0" rIns="0" bIns="0">
            <a:noAutofit/>
          </a:bodyPr>
          <a:p>
            <a:pPr indent="0" algn="ctr"/>
            <a:r>
              <a:rPr lang="en-US" sz="950">
                <a:solidFill>
                  <a:srgbClr val="040001"/>
                </a:solidFill>
                <a:latin typeface="Tahoma" panose="020B0604030504040204"/>
              </a:rPr>
              <a:t>Tool changing system</a:t>
            </a:r>
            <a:endParaRPr lang="en-US" sz="950">
              <a:solidFill>
                <a:srgbClr val="040001"/>
              </a:solidFill>
              <a:latin typeface="Tahoma" panose="020B0604030504040204"/>
            </a:endParaRPr>
          </a:p>
        </p:txBody>
      </p:sp>
      <p:graphicFrame>
        <p:nvGraphicFramePr>
          <p:cNvPr id="8" name="表格 7"/>
          <p:cNvGraphicFramePr>
            <a:graphicFrameLocks noGrp="1"/>
          </p:cNvGraphicFramePr>
          <p:nvPr/>
        </p:nvGraphicFramePr>
        <p:xfrm>
          <a:off x="8257032" y="6434328"/>
          <a:ext cx="6278880" cy="1569720"/>
        </p:xfrm>
        <a:graphic>
          <a:graphicData uri="http://schemas.openxmlformats.org/drawingml/2006/table">
            <a:tbl>
              <a:tblPr/>
              <a:tblGrid>
                <a:gridCol w="1731264"/>
                <a:gridCol w="374904"/>
                <a:gridCol w="4172712"/>
              </a:tblGrid>
              <a:tr h="176784">
                <a:tc>
                  <a:txBody>
                    <a:bodyPr>
                      <a:spAutoFit/>
                    </a:bodyPr>
                    <a:p>
                      <a:pPr indent="0"/>
                      <a:r>
                        <a:rPr lang="en-US" sz="950">
                          <a:solidFill>
                            <a:srgbClr val="040001"/>
                          </a:solidFill>
                          <a:latin typeface="Tahoma" panose="020B0604030504040204"/>
                        </a:rPr>
                        <a:t>Number of tools</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r"/>
                      <a:r>
                        <a:rPr lang="en-US" sz="950">
                          <a:solidFill>
                            <a:srgbClr val="040001"/>
                          </a:solidFill>
                          <a:latin typeface="Tahoma" panose="020B0604030504040204"/>
                        </a:rPr>
                        <a:t>pcs</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ctr"/>
                      <a:r>
                        <a:rPr lang="en-US" sz="950">
                          <a:solidFill>
                            <a:srgbClr val="040001"/>
                          </a:solidFill>
                          <a:latin typeface="Tahoma" panose="020B0604030504040204"/>
                        </a:rPr>
                        <a:t>21</a:t>
                      </a:r>
                      <a:endParaRPr lang="en-US" sz="950">
                        <a:solidFill>
                          <a:srgbClr val="040001"/>
                        </a:solidFill>
                        <a:latin typeface="Tahoma" panose="020B0604030504040204"/>
                      </a:endParaRPr>
                    </a:p>
                  </a:txBody>
                  <a:tcPr marL="0" marR="0" marT="0" marB="0" anchor="b"/>
                </a:tc>
              </a:tr>
              <a:tr h="173736">
                <a:tc>
                  <a:txBody>
                    <a:bodyPr>
                      <a:spAutoFit/>
                    </a:bodyPr>
                    <a:p>
                      <a:pPr indent="0"/>
                      <a:r>
                        <a:rPr lang="en-US" sz="950">
                          <a:solidFill>
                            <a:srgbClr val="040001"/>
                          </a:solidFill>
                          <a:latin typeface="Tahoma" panose="020B0604030504040204"/>
                        </a:rPr>
                        <a:t>Max tool weight</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101600" algn="just"/>
                      <a:r>
                        <a:rPr lang="en-US" sz="950">
                          <a:solidFill>
                            <a:srgbClr val="040001"/>
                          </a:solidFill>
                          <a:latin typeface="Tahoma" panose="020B0604030504040204"/>
                        </a:rPr>
                        <a:t>kg</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ctr"/>
                      <a:r>
                        <a:rPr lang="en-US" sz="950">
                          <a:solidFill>
                            <a:srgbClr val="040001"/>
                          </a:solidFill>
                          <a:latin typeface="Tahoma" panose="020B0604030504040204"/>
                        </a:rPr>
                        <a:t>3</a:t>
                      </a:r>
                      <a:endParaRPr lang="en-US" sz="950">
                        <a:solidFill>
                          <a:srgbClr val="040001"/>
                        </a:solidFill>
                        <a:latin typeface="Tahoma" panose="020B0604030504040204"/>
                      </a:endParaRPr>
                    </a:p>
                  </a:txBody>
                  <a:tcPr marL="0" marR="0" marT="0" marB="0" anchor="b"/>
                </a:tc>
              </a:tr>
              <a:tr h="176784">
                <a:tc>
                  <a:txBody>
                    <a:bodyPr>
                      <a:spAutoFit/>
                    </a:bodyPr>
                    <a:p>
                      <a:pPr indent="0"/>
                      <a:r>
                        <a:rPr lang="en-US" sz="950">
                          <a:solidFill>
                            <a:srgbClr val="040001"/>
                          </a:solidFill>
                          <a:latin typeface="Tahoma" panose="020B0604030504040204"/>
                        </a:rPr>
                        <a:t>Max tool length</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101600"/>
                      <a:r>
                        <a:rPr lang="en-US" sz="950">
                          <a:solidFill>
                            <a:srgbClr val="040001"/>
                          </a:solidFill>
                          <a:latin typeface="Tahoma" panose="020B0604030504040204"/>
                        </a:rPr>
                        <a:t>mm</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ctr"/>
                      <a:r>
                        <a:rPr lang="en-US" sz="950">
                          <a:solidFill>
                            <a:srgbClr val="040001"/>
                          </a:solidFill>
                          <a:latin typeface="Tahoma" panose="020B0604030504040204"/>
                        </a:rPr>
                        <a:t>250</a:t>
                      </a:r>
                      <a:endParaRPr lang="en-US" sz="950">
                        <a:solidFill>
                          <a:srgbClr val="040001"/>
                        </a:solidFill>
                        <a:latin typeface="Tahoma" panose="020B0604030504040204"/>
                      </a:endParaRPr>
                    </a:p>
                  </a:txBody>
                  <a:tcPr marL="0" marR="0" marT="0" marB="0" anchor="b"/>
                </a:tc>
              </a:tr>
              <a:tr h="173736">
                <a:tc>
                  <a:txBody>
                    <a:bodyPr>
                      <a:spAutoFit/>
                    </a:bodyPr>
                    <a:p>
                      <a:pPr indent="0"/>
                      <a:r>
                        <a:rPr lang="en-US" sz="550">
                          <a:solidFill>
                            <a:srgbClr val="040001"/>
                          </a:solidFill>
                          <a:latin typeface="Tahoma" panose="020B0604030504040204"/>
                        </a:rPr>
                        <a:t>Tool diameter (full tool/neighbor empty tool)</a:t>
                      </a:r>
                      <a:endParaRPr lang="en-US" sz="550">
                        <a:solidFill>
                          <a:srgbClr val="040001"/>
                        </a:solidFill>
                        <a:latin typeface="Tahoma" panose="020B0604030504040204"/>
                      </a:endParaRPr>
                    </a:p>
                  </a:txBody>
                  <a:tcPr marL="0" marR="0" marT="0" marB="0" anchor="b">
                    <a:solidFill>
                      <a:srgbClr val="D1D5D6"/>
                    </a:solidFill>
                  </a:tcPr>
                </a:tc>
                <a:tc>
                  <a:txBody>
                    <a:bodyPr>
                      <a:spAutoFit/>
                    </a:bodyPr>
                    <a:p>
                      <a:pPr indent="101600"/>
                      <a:r>
                        <a:rPr lang="en-US" sz="950">
                          <a:solidFill>
                            <a:srgbClr val="040001"/>
                          </a:solidFill>
                          <a:latin typeface="Tahoma" panose="020B0604030504040204"/>
                        </a:rPr>
                        <a:t>mm</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ctr"/>
                      <a:r>
                        <a:rPr lang="en-US" sz="950">
                          <a:solidFill>
                            <a:srgbClr val="040001"/>
                          </a:solidFill>
                          <a:latin typeface="Tahoma" panose="020B0604030504040204"/>
                        </a:rPr>
                        <a:t>100/140</a:t>
                      </a:r>
                      <a:endParaRPr lang="en-US" sz="950">
                        <a:solidFill>
                          <a:srgbClr val="040001"/>
                        </a:solidFill>
                        <a:latin typeface="Tahoma" panose="020B0604030504040204"/>
                      </a:endParaRPr>
                    </a:p>
                  </a:txBody>
                  <a:tcPr marL="0" marR="0" marT="0" marB="0" anchor="b"/>
                </a:tc>
              </a:tr>
              <a:tr h="173736">
                <a:tc>
                  <a:txBody>
                    <a:bodyPr>
                      <a:spAutoFit/>
                    </a:bodyPr>
                    <a:p>
                      <a:pPr indent="0"/>
                      <a:r>
                        <a:rPr lang="en-US" sz="950">
                          <a:solidFill>
                            <a:srgbClr val="040001"/>
                          </a:solidFill>
                          <a:latin typeface="Tahoma" panose="020B0604030504040204"/>
                        </a:rPr>
                        <a:t>Tool magazine form</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241300"/>
                      <a:r>
                        <a:rPr lang="en-US" sz="950">
                          <a:solidFill>
                            <a:srgbClr val="040001"/>
                          </a:solidFill>
                          <a:latin typeface="Tahoma" panose="020B0604030504040204"/>
                        </a:rPr>
                        <a:t>#</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ctr"/>
                      <a:r>
                        <a:rPr lang="en-US" sz="850" cap="small">
                          <a:solidFill>
                            <a:srgbClr val="040001"/>
                          </a:solidFill>
                          <a:latin typeface="Tahoma" panose="020B0604030504040204"/>
                        </a:rPr>
                        <a:t>Jaw type (servo)</a:t>
                      </a:r>
                      <a:endParaRPr lang="en-US" sz="850" cap="small">
                        <a:solidFill>
                          <a:srgbClr val="040001"/>
                        </a:solidFill>
                        <a:latin typeface="Tahoma" panose="020B0604030504040204"/>
                      </a:endParaRPr>
                    </a:p>
                  </a:txBody>
                  <a:tcPr marL="0" marR="0" marT="0" marB="0" anchor="b"/>
                </a:tc>
              </a:tr>
              <a:tr h="173736">
                <a:tc gridSpan="2">
                  <a:txBody>
                    <a:bodyPr>
                      <a:spAutoFit/>
                    </a:bodyPr>
                    <a:p>
                      <a:pPr indent="0"/>
                      <a:r>
                        <a:rPr lang="en-US" sz="950">
                          <a:solidFill>
                            <a:srgbClr val="040001"/>
                          </a:solidFill>
                          <a:latin typeface="Tahoma" panose="020B0604030504040204"/>
                        </a:rPr>
                        <a:t>CNC system</a:t>
                      </a:r>
                      <a:endParaRPr lang="en-US" sz="950">
                        <a:solidFill>
                          <a:srgbClr val="040001"/>
                        </a:solidFill>
                        <a:latin typeface="Tahoma" panose="020B0604030504040204"/>
                      </a:endParaRPr>
                    </a:p>
                  </a:txBody>
                  <a:tcPr marL="0" marR="0" marT="0" marB="0" anchor="b">
                    <a:solidFill>
                      <a:srgbClr val="D1D5D6"/>
                    </a:solidFill>
                  </a:tcPr>
                </a:tc>
                <a:tc hMerge="1">
                  <a:tcPr marL="0" marR="0" marT="0" marB="0"/>
                </a:tc>
                <a:tc>
                  <a:txBody>
                    <a:bodyPr>
                      <a:spAutoFit/>
                    </a:bodyPr>
                    <a:p>
                      <a:endParaRPr sz="900"/>
                    </a:p>
                  </a:txBody>
                  <a:tcPr marL="0" marR="0" marT="0" marB="0">
                    <a:solidFill>
                      <a:srgbClr val="D1D5D6"/>
                    </a:solidFill>
                  </a:tcPr>
                </a:tc>
              </a:tr>
              <a:tr h="173736">
                <a:tc>
                  <a:txBody>
                    <a:bodyPr>
                      <a:spAutoFit/>
                    </a:bodyPr>
                    <a:p>
                      <a:pPr indent="0"/>
                      <a:r>
                        <a:rPr lang="en-US" sz="950">
                          <a:solidFill>
                            <a:srgbClr val="040001"/>
                          </a:solidFill>
                          <a:latin typeface="Tahoma" panose="020B0604030504040204"/>
                        </a:rPr>
                        <a:t>Control system</a:t>
                      </a:r>
                      <a:endParaRPr lang="en-US" sz="950">
                        <a:solidFill>
                          <a:srgbClr val="040001"/>
                        </a:solidFill>
                        <a:latin typeface="Tahoma" panose="020B0604030504040204"/>
                      </a:endParaRPr>
                    </a:p>
                  </a:txBody>
                  <a:tcPr marL="0" marR="0" marT="0" marB="0">
                    <a:solidFill>
                      <a:srgbClr val="D1D5D6"/>
                    </a:solidFill>
                  </a:tcPr>
                </a:tc>
                <a:tc>
                  <a:txBody>
                    <a:bodyPr>
                      <a:spAutoFit/>
                    </a:bodyPr>
                    <a:p>
                      <a:pPr indent="241300"/>
                      <a:r>
                        <a:rPr lang="en-US" sz="950">
                          <a:solidFill>
                            <a:srgbClr val="040001"/>
                          </a:solidFill>
                          <a:latin typeface="Tahoma" panose="020B0604030504040204"/>
                        </a:rPr>
                        <a:t>#</a:t>
                      </a:r>
                      <a:endParaRPr lang="en-US" sz="950">
                        <a:solidFill>
                          <a:srgbClr val="040001"/>
                        </a:solidFill>
                        <a:latin typeface="Tahoma" panose="020B0604030504040204"/>
                      </a:endParaRPr>
                    </a:p>
                  </a:txBody>
                  <a:tcPr marL="0" marR="0" marT="0" marB="0">
                    <a:solidFill>
                      <a:srgbClr val="D1D5D6"/>
                    </a:solidFill>
                  </a:tcPr>
                </a:tc>
                <a:tc>
                  <a:txBody>
                    <a:bodyPr>
                      <a:spAutoFit/>
                    </a:bodyPr>
                    <a:p>
                      <a:pPr indent="0" algn="ctr"/>
                      <a:r>
                        <a:rPr lang="en-US" sz="800">
                          <a:solidFill>
                            <a:srgbClr val="211A16"/>
                          </a:solidFill>
                          <a:latin typeface="Microsoft YaHei UI" panose="020B0503020204020204" charset="-122"/>
                        </a:rPr>
                        <a:t>FANUC 0I-MF</a:t>
                      </a:r>
                      <a:endParaRPr lang="en-US" sz="800">
                        <a:solidFill>
                          <a:srgbClr val="211A16"/>
                        </a:solidFill>
                        <a:latin typeface="Microsoft YaHei UI" panose="020B0503020204020204" charset="-122"/>
                      </a:endParaRPr>
                    </a:p>
                  </a:txBody>
                  <a:tcPr marL="0" marR="0" marT="0" marB="0"/>
                </a:tc>
              </a:tr>
              <a:tr h="176784">
                <a:tc>
                  <a:txBody>
                    <a:bodyPr>
                      <a:spAutoFit/>
                    </a:bodyPr>
                    <a:p>
                      <a:pPr indent="0"/>
                      <a:r>
                        <a:rPr lang="en-US" sz="950">
                          <a:solidFill>
                            <a:srgbClr val="040001"/>
                          </a:solidFill>
                          <a:latin typeface="Tahoma" panose="020B0604030504040204"/>
                        </a:rPr>
                        <a:t>Spindle motor power</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101600"/>
                      <a:r>
                        <a:rPr lang="en-US" sz="950">
                          <a:solidFill>
                            <a:srgbClr val="040001"/>
                          </a:solidFill>
                          <a:latin typeface="Tahoma" panose="020B0604030504040204"/>
                        </a:rPr>
                        <a:t>kw</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ctr"/>
                      <a:r>
                        <a:rPr lang="en-US" sz="950">
                          <a:solidFill>
                            <a:srgbClr val="040001"/>
                          </a:solidFill>
                          <a:latin typeface="Tahoma" panose="020B0604030504040204"/>
                        </a:rPr>
                        <a:t>3.7/13</a:t>
                      </a:r>
                      <a:endParaRPr lang="en-US" sz="950">
                        <a:solidFill>
                          <a:srgbClr val="040001"/>
                        </a:solidFill>
                        <a:latin typeface="Tahoma" panose="020B0604030504040204"/>
                      </a:endParaRPr>
                    </a:p>
                  </a:txBody>
                  <a:tcPr marL="0" marR="0" marT="0" marB="0" anchor="b"/>
                </a:tc>
              </a:tr>
              <a:tr h="170688">
                <a:tc>
                  <a:txBody>
                    <a:bodyPr>
                      <a:spAutoFit/>
                    </a:bodyPr>
                    <a:p>
                      <a:pPr indent="0"/>
                      <a:r>
                        <a:rPr lang="en-US" sz="950">
                          <a:solidFill>
                            <a:srgbClr val="040001"/>
                          </a:solidFill>
                          <a:latin typeface="Tahoma" panose="020B0604030504040204"/>
                        </a:rPr>
                        <a:t>Three-axis motor power</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101600"/>
                      <a:r>
                        <a:rPr lang="en-US" sz="950">
                          <a:solidFill>
                            <a:srgbClr val="040001"/>
                          </a:solidFill>
                          <a:latin typeface="Tahoma" panose="020B0604030504040204"/>
                        </a:rPr>
                        <a:t>kw</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419100"/>
                      <a:r>
                        <a:rPr lang="en-US" sz="950">
                          <a:solidFill>
                            <a:srgbClr val="040001"/>
                          </a:solidFill>
                          <a:latin typeface="Tahoma" panose="020B0604030504040204"/>
                        </a:rPr>
                        <a:t>2.7/2.7/3.0                            3.0/3.0/3.0</a:t>
                      </a:r>
                      <a:endParaRPr lang="en-US" sz="950">
                        <a:solidFill>
                          <a:srgbClr val="040001"/>
                        </a:solidFill>
                        <a:latin typeface="Tahoma" panose="020B0604030504040204"/>
                      </a:endParaRPr>
                    </a:p>
                  </a:txBody>
                  <a:tcPr marL="0" marR="0" marT="0" marB="0" anchor="b"/>
                </a:tc>
              </a:tr>
            </a:tbl>
          </a:graphicData>
        </a:graphic>
      </p:graphicFrame>
      <p:sp>
        <p:nvSpPr>
          <p:cNvPr id="9" name="矩形 8"/>
          <p:cNvSpPr/>
          <p:nvPr/>
        </p:nvSpPr>
        <p:spPr>
          <a:xfrm>
            <a:off x="8284464" y="8022336"/>
            <a:ext cx="387096" cy="128016"/>
          </a:xfrm>
          <a:prstGeom prst="rect">
            <a:avLst/>
          </a:prstGeom>
          <a:solidFill>
            <a:srgbClr val="FFFFFF"/>
          </a:solidFill>
        </p:spPr>
        <p:txBody>
          <a:bodyPr wrap="none" lIns="0" tIns="0" rIns="0" bIns="0">
            <a:noAutofit/>
          </a:bodyPr>
          <a:p>
            <a:pPr indent="0" algn="ctr"/>
            <a:r>
              <a:rPr lang="en-US" sz="950">
                <a:solidFill>
                  <a:srgbClr val="040001"/>
                </a:solidFill>
                <a:latin typeface="Tahoma" panose="020B0604030504040204"/>
              </a:rPr>
              <a:t>Others</a:t>
            </a:r>
            <a:endParaRPr lang="en-US" sz="950">
              <a:solidFill>
                <a:srgbClr val="040001"/>
              </a:solidFill>
              <a:latin typeface="Tahoma" panose="020B0604030504040204"/>
            </a:endParaRPr>
          </a:p>
        </p:txBody>
      </p:sp>
      <p:graphicFrame>
        <p:nvGraphicFramePr>
          <p:cNvPr id="10" name="表格 9"/>
          <p:cNvGraphicFramePr>
            <a:graphicFrameLocks noGrp="1"/>
          </p:cNvGraphicFramePr>
          <p:nvPr/>
        </p:nvGraphicFramePr>
        <p:xfrm>
          <a:off x="8257032" y="8177784"/>
          <a:ext cx="6275832" cy="701040"/>
        </p:xfrm>
        <a:graphic>
          <a:graphicData uri="http://schemas.openxmlformats.org/drawingml/2006/table">
            <a:tbl>
              <a:tblPr/>
              <a:tblGrid>
                <a:gridCol w="1423416"/>
                <a:gridCol w="682752"/>
                <a:gridCol w="4169664"/>
              </a:tblGrid>
              <a:tr h="176784">
                <a:tc>
                  <a:txBody>
                    <a:bodyPr>
                      <a:spAutoFit/>
                    </a:bodyPr>
                    <a:p>
                      <a:pPr indent="0"/>
                      <a:r>
                        <a:rPr lang="en-US" sz="950">
                          <a:solidFill>
                            <a:srgbClr val="040001"/>
                          </a:solidFill>
                          <a:latin typeface="Tahoma" panose="020B0604030504040204"/>
                        </a:rPr>
                        <a:t>Required air pressure</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r"/>
                      <a:r>
                        <a:rPr lang="en-US" sz="950">
                          <a:solidFill>
                            <a:srgbClr val="040001"/>
                          </a:solidFill>
                          <a:latin typeface="Tahoma" panose="020B0604030504040204"/>
                        </a:rPr>
                        <a:t>kgf/cm3</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ctr"/>
                      <a:r>
                        <a:rPr lang="en-US" sz="950">
                          <a:solidFill>
                            <a:srgbClr val="040001"/>
                          </a:solidFill>
                          <a:latin typeface="Tahoma" panose="020B0604030504040204"/>
                        </a:rPr>
                        <a:t>6</a:t>
                      </a:r>
                      <a:endParaRPr lang="en-US" sz="950">
                        <a:solidFill>
                          <a:srgbClr val="040001"/>
                        </a:solidFill>
                        <a:latin typeface="Tahoma" panose="020B0604030504040204"/>
                      </a:endParaRPr>
                    </a:p>
                  </a:txBody>
                  <a:tcPr marL="0" marR="0" marT="0" marB="0" anchor="b"/>
                </a:tc>
              </a:tr>
              <a:tr h="173736">
                <a:tc>
                  <a:txBody>
                    <a:bodyPr>
                      <a:spAutoFit/>
                    </a:bodyPr>
                    <a:p>
                      <a:pPr indent="0"/>
                      <a:r>
                        <a:rPr lang="en-US" sz="950">
                          <a:solidFill>
                            <a:srgbClr val="040001"/>
                          </a:solidFill>
                          <a:latin typeface="Tahoma" panose="020B0604030504040204"/>
                        </a:rPr>
                        <a:t>Electricity demand</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406400" algn="just"/>
                      <a:r>
                        <a:rPr lang="en-US" sz="950">
                          <a:solidFill>
                            <a:srgbClr val="040001"/>
                          </a:solidFill>
                          <a:latin typeface="Tahoma" panose="020B0604030504040204"/>
                        </a:rPr>
                        <a:t>KVA</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ctr"/>
                      <a:r>
                        <a:rPr lang="en-US" sz="950">
                          <a:solidFill>
                            <a:srgbClr val="040001"/>
                          </a:solidFill>
                          <a:latin typeface="Tahoma" panose="020B0604030504040204"/>
                        </a:rPr>
                        <a:t>20</a:t>
                      </a:r>
                      <a:endParaRPr lang="en-US" sz="950">
                        <a:solidFill>
                          <a:srgbClr val="040001"/>
                        </a:solidFill>
                        <a:latin typeface="Tahoma" panose="020B0604030504040204"/>
                      </a:endParaRPr>
                    </a:p>
                  </a:txBody>
                  <a:tcPr marL="0" marR="0" marT="0" marB="0" anchor="b"/>
                </a:tc>
              </a:tr>
              <a:tr h="176784">
                <a:tc>
                  <a:txBody>
                    <a:bodyPr>
                      <a:spAutoFit/>
                    </a:bodyPr>
                    <a:p>
                      <a:pPr indent="0"/>
                      <a:r>
                        <a:rPr lang="en-US" sz="950">
                          <a:solidFill>
                            <a:srgbClr val="040001"/>
                          </a:solidFill>
                          <a:latin typeface="Tahoma" panose="020B0604030504040204"/>
                        </a:rPr>
                        <a:t>Net weight</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r"/>
                      <a:r>
                        <a:rPr lang="en-US" sz="950">
                          <a:solidFill>
                            <a:srgbClr val="040001"/>
                          </a:solidFill>
                          <a:latin typeface="Tahoma" panose="020B0604030504040204"/>
                        </a:rPr>
                        <a:t>kg</a:t>
                      </a:r>
                      <a:endParaRPr lang="en-US" sz="950">
                        <a:solidFill>
                          <a:srgbClr val="040001"/>
                        </a:solidFill>
                        <a:latin typeface="Tahoma" panose="020B0604030504040204"/>
                      </a:endParaRPr>
                    </a:p>
                  </a:txBody>
                  <a:tcPr marL="0" marR="0" marT="0" marB="0" anchor="b">
                    <a:solidFill>
                      <a:srgbClr val="D1D5D6"/>
                    </a:solidFill>
                  </a:tcPr>
                </a:tc>
                <a:tc>
                  <a:txBody>
                    <a:bodyPr>
                      <a:spAutoFit/>
                    </a:bodyPr>
                    <a:p>
                      <a:pPr indent="0" algn="ctr"/>
                      <a:r>
                        <a:rPr lang="en-US" sz="950">
                          <a:solidFill>
                            <a:srgbClr val="040001"/>
                          </a:solidFill>
                          <a:latin typeface="Tahoma" panose="020B0604030504040204"/>
                        </a:rPr>
                        <a:t>/</a:t>
                      </a:r>
                      <a:endParaRPr lang="en-US" sz="950">
                        <a:solidFill>
                          <a:srgbClr val="040001"/>
                        </a:solidFill>
                        <a:latin typeface="Tahoma" panose="020B0604030504040204"/>
                      </a:endParaRPr>
                    </a:p>
                  </a:txBody>
                  <a:tcPr marL="0" marR="0" marT="0" marB="0" anchor="b"/>
                </a:tc>
              </a:tr>
              <a:tr h="173736">
                <a:tc>
                  <a:txBody>
                    <a:bodyPr>
                      <a:spAutoFit/>
                    </a:bodyPr>
                    <a:p>
                      <a:pPr indent="0"/>
                      <a:r>
                        <a:rPr lang="en-US" sz="950">
                          <a:solidFill>
                            <a:srgbClr val="040001"/>
                          </a:solidFill>
                          <a:latin typeface="Tahoma" panose="020B0604030504040204"/>
                        </a:rPr>
                        <a:t>Dimensions(LxWxH)</a:t>
                      </a:r>
                      <a:endParaRPr lang="en-US" sz="950">
                        <a:solidFill>
                          <a:srgbClr val="040001"/>
                        </a:solidFill>
                        <a:latin typeface="Tahoma" panose="020B0604030504040204"/>
                      </a:endParaRPr>
                    </a:p>
                  </a:txBody>
                  <a:tcPr marL="0" marR="0" marT="0" marB="0">
                    <a:solidFill>
                      <a:srgbClr val="D1D5D6"/>
                    </a:solidFill>
                  </a:tcPr>
                </a:tc>
                <a:tc>
                  <a:txBody>
                    <a:bodyPr>
                      <a:spAutoFit/>
                    </a:bodyPr>
                    <a:p>
                      <a:pPr indent="406400" algn="just"/>
                      <a:r>
                        <a:rPr lang="en-US" sz="950">
                          <a:solidFill>
                            <a:srgbClr val="040001"/>
                          </a:solidFill>
                          <a:latin typeface="Tahoma" panose="020B0604030504040204"/>
                        </a:rPr>
                        <a:t>mm</a:t>
                      </a:r>
                      <a:endParaRPr lang="en-US" sz="950">
                        <a:solidFill>
                          <a:srgbClr val="040001"/>
                        </a:solidFill>
                        <a:latin typeface="Tahoma" panose="020B0604030504040204"/>
                      </a:endParaRPr>
                    </a:p>
                  </a:txBody>
                  <a:tcPr marL="0" marR="0" marT="0" marB="0">
                    <a:solidFill>
                      <a:srgbClr val="D1D5D6"/>
                    </a:solidFill>
                  </a:tcPr>
                </a:tc>
                <a:tc>
                  <a:txBody>
                    <a:bodyPr>
                      <a:spAutoFit/>
                    </a:bodyPr>
                    <a:p>
                      <a:pPr indent="0" algn="ctr"/>
                      <a:r>
                        <a:rPr lang="en-US" sz="950">
                          <a:solidFill>
                            <a:srgbClr val="040001"/>
                          </a:solidFill>
                          <a:latin typeface="Tahoma" panose="020B0604030504040204"/>
                        </a:rPr>
                        <a:t>2460x2860x2420        3120x2860x2420        3800x2670x2420</a:t>
                      </a:r>
                      <a:endParaRPr lang="en-US" sz="950">
                        <a:solidFill>
                          <a:srgbClr val="040001"/>
                        </a:solidFill>
                        <a:latin typeface="Tahoma" panose="020B0604030504040204"/>
                      </a:endParaRPr>
                    </a:p>
                  </a:txBody>
                  <a:tcPr marL="0" marR="0" marT="0" marB="0"/>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1181732" y="3420645"/>
            <a:ext cx="4705667" cy="3669752"/>
          </a:xfrm>
          <a:prstGeom prst="rect">
            <a:avLst/>
          </a:prstGeom>
        </p:spPr>
      </p:pic>
      <p:pic>
        <p:nvPicPr>
          <p:cNvPr id="3" name="图片 2"/>
          <p:cNvPicPr>
            <a:picLocks noChangeAspect="1"/>
          </p:cNvPicPr>
          <p:nvPr/>
        </p:nvPicPr>
        <p:blipFill>
          <a:blip r:embed="rId2"/>
          <a:stretch>
            <a:fillRect/>
          </a:stretch>
        </p:blipFill>
        <p:spPr>
          <a:xfrm>
            <a:off x="8615409" y="7053942"/>
            <a:ext cx="5431719" cy="2126512"/>
          </a:xfrm>
          <a:prstGeom prst="rect">
            <a:avLst/>
          </a:prstGeom>
        </p:spPr>
      </p:pic>
      <p:sp>
        <p:nvSpPr>
          <p:cNvPr id="4" name="矩形 3"/>
          <p:cNvSpPr/>
          <p:nvPr/>
        </p:nvSpPr>
        <p:spPr>
          <a:xfrm>
            <a:off x="340241" y="227840"/>
            <a:ext cx="3299131" cy="246068"/>
          </a:xfrm>
          <a:prstGeom prst="rect">
            <a:avLst/>
          </a:prstGeom>
          <a:solidFill>
            <a:srgbClr val="FFFFFF"/>
          </a:solidFill>
        </p:spPr>
        <p:txBody>
          <a:bodyPr wrap="none" lIns="0" tIns="0" rIns="0" bIns="0">
            <a:noAutofit/>
          </a:bodyPr>
          <a:p>
            <a:pPr indent="0" algn="l"/>
            <a:r>
              <a:rPr lang="zh-TW" sz="1100" i="1">
                <a:solidFill>
                  <a:srgbClr val="EF4857"/>
                </a:solidFill>
                <a:latin typeface="Arial" panose="020B0604020202020204"/>
                <a:ea typeface="Arial" panose="020B0604020202020204"/>
              </a:rPr>
              <a:t>/ </a:t>
            </a:r>
            <a:r>
              <a:rPr lang="en-US" sz="1100" i="1">
                <a:solidFill>
                  <a:srgbClr val="EF4857"/>
                </a:solidFill>
                <a:latin typeface="Arial" panose="020B0604020202020204"/>
              </a:rPr>
              <a:t>Вертикальный и горизонтальный композитный обрабатывающий центр</a:t>
            </a:r>
            <a:endParaRPr lang="en-US" sz="1100" i="1">
              <a:solidFill>
                <a:srgbClr val="EF4857"/>
              </a:solidFill>
              <a:latin typeface="Arial" panose="020B0604020202020204"/>
            </a:endParaRPr>
          </a:p>
        </p:txBody>
      </p:sp>
      <p:sp>
        <p:nvSpPr>
          <p:cNvPr id="5" name="矩形 4"/>
          <p:cNvSpPr/>
          <p:nvPr/>
        </p:nvSpPr>
        <p:spPr>
          <a:xfrm>
            <a:off x="3426721" y="7293934"/>
            <a:ext cx="798961" cy="188349"/>
          </a:xfrm>
          <a:prstGeom prst="rect">
            <a:avLst/>
          </a:prstGeom>
          <a:solidFill>
            <a:srgbClr val="FFFFFF"/>
          </a:solidFill>
        </p:spPr>
        <p:txBody>
          <a:bodyPr wrap="none" lIns="0" tIns="0" rIns="0" bIns="0">
            <a:noAutofit/>
          </a:bodyPr>
          <a:p>
            <a:pPr indent="0" algn="ctr"/>
            <a:r>
              <a:rPr lang="en-US" sz="1400" b="1">
                <a:solidFill>
                  <a:srgbClr val="757577"/>
                </a:solidFill>
                <a:latin typeface="Tahoma" panose="020B0604030504040204"/>
              </a:rPr>
              <a:t>LH-450S</a:t>
            </a:r>
            <a:endParaRPr lang="en-US" sz="1400" b="1">
              <a:solidFill>
                <a:srgbClr val="757577"/>
              </a:solidFill>
              <a:latin typeface="Tahoma" panose="020B0604030504040204"/>
            </a:endParaRPr>
          </a:p>
        </p:txBody>
      </p:sp>
      <p:sp>
        <p:nvSpPr>
          <p:cNvPr id="6" name="矩形 5"/>
          <p:cNvSpPr/>
          <p:nvPr/>
        </p:nvSpPr>
        <p:spPr>
          <a:xfrm>
            <a:off x="2238912" y="7588608"/>
            <a:ext cx="3119897" cy="167083"/>
          </a:xfrm>
          <a:prstGeom prst="rect">
            <a:avLst/>
          </a:prstGeom>
          <a:solidFill>
            <a:srgbClr val="FFFFFF"/>
          </a:solidFill>
        </p:spPr>
        <p:txBody>
          <a:bodyPr wrap="none" lIns="0" tIns="0" rIns="0" bIns="0">
            <a:noAutofit/>
          </a:bodyPr>
          <a:p>
            <a:pPr indent="0" algn="l"/>
            <a:r>
              <a:rPr lang="en-US" sz="1000">
                <a:solidFill>
                  <a:srgbClr val="7D7E82"/>
                </a:solidFill>
                <a:latin typeface="Arial" panose="020B0604020202020204"/>
              </a:rPr>
              <a:t>Вертикальный и горизонтальный композитный обрабатывающий центр</a:t>
            </a:r>
            <a:endParaRPr lang="en-US" sz="1000">
              <a:solidFill>
                <a:srgbClr val="7D7E82"/>
              </a:solidFill>
              <a:latin typeface="Arial" panose="020B0604020202020204"/>
            </a:endParaRPr>
          </a:p>
        </p:txBody>
      </p:sp>
      <p:sp>
        <p:nvSpPr>
          <p:cNvPr id="8" name="矩形 7"/>
          <p:cNvSpPr/>
          <p:nvPr/>
        </p:nvSpPr>
        <p:spPr>
          <a:xfrm>
            <a:off x="8712621" y="2560927"/>
            <a:ext cx="1734626" cy="546817"/>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rPr>
              <a:t>Features</a:t>
            </a:r>
            <a:endParaRPr lang="en-US" sz="2900" b="1">
              <a:solidFill>
                <a:srgbClr val="77787B"/>
              </a:solidFill>
              <a:latin typeface="Arial" panose="020B0604020202020204"/>
            </a:endParaRPr>
          </a:p>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9" name="矩形 8"/>
          <p:cNvSpPr/>
          <p:nvPr/>
        </p:nvSpPr>
        <p:spPr>
          <a:xfrm>
            <a:off x="8712621" y="3417607"/>
            <a:ext cx="5334507" cy="476947"/>
          </a:xfrm>
          <a:prstGeom prst="rect">
            <a:avLst/>
          </a:prstGeom>
          <a:solidFill>
            <a:srgbClr val="FFFFFF"/>
          </a:solidFill>
        </p:spPr>
        <p:txBody>
          <a:bodyPr lIns="0" tIns="0" rIns="0" bIns="0">
            <a:noAutofit/>
          </a:bodyPr>
          <a:p>
            <a:pPr marL="243205" indent="-279400"/>
            <a:r>
              <a:rPr lang="en-US" sz="1000">
                <a:solidFill>
                  <a:srgbClr val="77787B"/>
                </a:solidFill>
                <a:latin typeface="Arial" panose="020B0604020202020204"/>
              </a:rPr>
              <a:t>■ Vertical and horizontal double-spindle and double-tool magazine, complete five-sided and multi-faceted milling, drilling, boring, tapping and other processes in one clamping, reduce the number of clamping times, improve efficiency and precision.</a:t>
            </a:r>
            <a:endParaRPr lang="en-US" sz="1000">
              <a:solidFill>
                <a:srgbClr val="77787B"/>
              </a:solidFill>
              <a:latin typeface="Arial" panose="020B0604020202020204"/>
            </a:endParaRPr>
          </a:p>
        </p:txBody>
      </p:sp>
      <p:sp>
        <p:nvSpPr>
          <p:cNvPr id="10" name="矩形 9"/>
          <p:cNvSpPr/>
          <p:nvPr/>
        </p:nvSpPr>
        <p:spPr>
          <a:xfrm>
            <a:off x="8712621" y="4016069"/>
            <a:ext cx="5340582" cy="325052"/>
          </a:xfrm>
          <a:prstGeom prst="rect">
            <a:avLst/>
          </a:prstGeom>
          <a:solidFill>
            <a:srgbClr val="FFFFFF"/>
          </a:solidFill>
        </p:spPr>
        <p:txBody>
          <a:bodyPr lIns="0" tIns="0" rIns="0" bIns="0">
            <a:noAutofit/>
          </a:bodyPr>
          <a:p>
            <a:pPr indent="0" algn="ctr"/>
            <a:r>
              <a:rPr lang="en-US" sz="1000">
                <a:solidFill>
                  <a:srgbClr val="77787B"/>
                </a:solidFill>
                <a:latin typeface="Arial" panose="020B0604020202020204"/>
              </a:rPr>
              <a:t>. Precision horizontal roller cam turret, 0.001° rotation indexing precision, can be positioned at any rotation angle for processing, and can also be used for linkage processing</a:t>
            </a:r>
            <a:endParaRPr lang="en-US" sz="1000">
              <a:solidFill>
                <a:srgbClr val="77787B"/>
              </a:solidFill>
              <a:latin typeface="Arial" panose="020B0604020202020204"/>
            </a:endParaRPr>
          </a:p>
        </p:txBody>
      </p:sp>
      <p:sp>
        <p:nvSpPr>
          <p:cNvPr id="11" name="矩形 10"/>
          <p:cNvSpPr/>
          <p:nvPr/>
        </p:nvSpPr>
        <p:spPr>
          <a:xfrm>
            <a:off x="8712621" y="4468712"/>
            <a:ext cx="5343620" cy="476946"/>
          </a:xfrm>
          <a:prstGeom prst="rect">
            <a:avLst/>
          </a:prstGeom>
          <a:solidFill>
            <a:srgbClr val="FFFFFF"/>
          </a:solidFill>
        </p:spPr>
        <p:txBody>
          <a:bodyPr lIns="0" tIns="0" rIns="0" bIns="0">
            <a:noAutofit/>
          </a:bodyPr>
          <a:p>
            <a:pPr marL="243205" indent="-279400"/>
            <a:r>
              <a:rPr lang="en-US" sz="1000">
                <a:solidFill>
                  <a:srgbClr val="77787B"/>
                </a:solidFill>
                <a:latin typeface="Arial" panose="020B0604020202020204"/>
              </a:rPr>
              <a:t>■ Standard automatic chip removal device, standard spiral chip removal device, the waste chips are automatically transported outside the machine during processing, to avoid customers stopping to clean up waste chips.</a:t>
            </a:r>
            <a:endParaRPr lang="en-US" sz="1000">
              <a:solidFill>
                <a:srgbClr val="77787B"/>
              </a:solidFill>
              <a:latin typeface="Arial" panose="020B0604020202020204"/>
            </a:endParaRPr>
          </a:p>
        </p:txBody>
      </p:sp>
      <p:sp>
        <p:nvSpPr>
          <p:cNvPr id="12" name="矩形 11"/>
          <p:cNvSpPr/>
          <p:nvPr/>
        </p:nvSpPr>
        <p:spPr>
          <a:xfrm>
            <a:off x="8739962" y="5446907"/>
            <a:ext cx="3098632" cy="583272"/>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rPr>
              <a:t>Application field</a:t>
            </a:r>
            <a:endParaRPr lang="en-US" sz="2900" b="1">
              <a:solidFill>
                <a:srgbClr val="77787B"/>
              </a:solidFill>
              <a:latin typeface="Arial" panose="020B0604020202020204"/>
            </a:endParaRPr>
          </a:p>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3" name="矩形 12"/>
          <p:cNvSpPr/>
          <p:nvPr/>
        </p:nvSpPr>
        <p:spPr>
          <a:xfrm>
            <a:off x="8697432" y="6300550"/>
            <a:ext cx="5367923" cy="586309"/>
          </a:xfrm>
          <a:prstGeom prst="rect">
            <a:avLst/>
          </a:prstGeom>
          <a:solidFill>
            <a:srgbClr val="FFFFFF"/>
          </a:solidFill>
        </p:spPr>
        <p:txBody>
          <a:bodyPr lIns="0" tIns="0" rIns="0" bIns="0">
            <a:noAutofit/>
          </a:bodyPr>
          <a:p>
            <a:pPr indent="0" algn="just">
              <a:lnSpc>
                <a:spcPts val="1165"/>
              </a:lnSpc>
            </a:pPr>
            <a:r>
              <a:rPr lang="en-US" sz="625" b="1">
                <a:solidFill>
                  <a:srgbClr val="77787B"/>
                </a:solidFill>
                <a:latin typeface="微软雅黑" panose="020B0503020204020204" charset="-122"/>
              </a:rPr>
              <a:t>One machine tool can replace the robot assembly line of multiple processing equipment, and realize the compound processing of large parts, which truly saves cost, energy, manpower and space. It breaks the traditional processing mode, improves spatial precision and product quality, and is widely used in die-casting cavities such as LED light boxes, new energy, and communications.</a:t>
            </a:r>
            <a:endParaRPr lang="en-US" sz="625" b="1">
              <a:solidFill>
                <a:srgbClr val="77787B"/>
              </a:solidFill>
              <a:latin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1181732" y="3420645"/>
            <a:ext cx="4705667" cy="3669752"/>
          </a:xfrm>
          <a:prstGeom prst="rect">
            <a:avLst/>
          </a:prstGeom>
        </p:spPr>
      </p:pic>
      <p:pic>
        <p:nvPicPr>
          <p:cNvPr id="3" name="图片 2"/>
          <p:cNvPicPr>
            <a:picLocks noChangeAspect="1"/>
          </p:cNvPicPr>
          <p:nvPr>
            <p:custDataLst>
              <p:tags r:id="rId2"/>
            </p:custDataLst>
          </p:nvPr>
        </p:nvPicPr>
        <p:blipFill>
          <a:blip r:embed="rId3"/>
          <a:stretch>
            <a:fillRect/>
          </a:stretch>
        </p:blipFill>
        <p:spPr>
          <a:xfrm>
            <a:off x="8615409" y="7588612"/>
            <a:ext cx="5431719" cy="2126512"/>
          </a:xfrm>
          <a:prstGeom prst="rect">
            <a:avLst/>
          </a:prstGeom>
        </p:spPr>
      </p:pic>
      <p:sp>
        <p:nvSpPr>
          <p:cNvPr id="4" name="矩形 3"/>
          <p:cNvSpPr/>
          <p:nvPr/>
        </p:nvSpPr>
        <p:spPr>
          <a:xfrm>
            <a:off x="340241" y="227840"/>
            <a:ext cx="3299131" cy="246068"/>
          </a:xfrm>
          <a:prstGeom prst="rect">
            <a:avLst/>
          </a:prstGeom>
          <a:solidFill>
            <a:srgbClr val="FFFFFF"/>
          </a:solidFill>
        </p:spPr>
        <p:txBody>
          <a:bodyPr wrap="none" lIns="0" tIns="0" rIns="0" bIns="0">
            <a:noAutofit/>
          </a:bodyPr>
          <a:p>
            <a:pPr indent="0" algn="l"/>
            <a:r>
              <a:rPr lang="zh-TW" sz="1100" i="1">
                <a:solidFill>
                  <a:srgbClr val="EF4857"/>
                </a:solidFill>
                <a:latin typeface="Arial" panose="020B0604020202020204"/>
                <a:ea typeface="Arial" panose="020B0604020202020204"/>
              </a:rPr>
              <a:t>/ </a:t>
            </a:r>
            <a:r>
              <a:rPr lang="en-US" sz="1100" i="1">
                <a:solidFill>
                  <a:srgbClr val="EF4857"/>
                </a:solidFill>
                <a:latin typeface="Arial" panose="020B0604020202020204"/>
              </a:rPr>
              <a:t>Вертикальный и горизонтальный композитный обрабатывающий центр</a:t>
            </a:r>
            <a:endParaRPr lang="en-US" sz="1100" i="1">
              <a:solidFill>
                <a:srgbClr val="EF4857"/>
              </a:solidFill>
              <a:latin typeface="Arial" panose="020B0604020202020204"/>
            </a:endParaRPr>
          </a:p>
        </p:txBody>
      </p:sp>
      <p:sp>
        <p:nvSpPr>
          <p:cNvPr id="5" name="矩形 4"/>
          <p:cNvSpPr/>
          <p:nvPr/>
        </p:nvSpPr>
        <p:spPr>
          <a:xfrm>
            <a:off x="3426721" y="7293934"/>
            <a:ext cx="798961" cy="188349"/>
          </a:xfrm>
          <a:prstGeom prst="rect">
            <a:avLst/>
          </a:prstGeom>
          <a:solidFill>
            <a:srgbClr val="FFFFFF"/>
          </a:solidFill>
        </p:spPr>
        <p:txBody>
          <a:bodyPr wrap="none" lIns="0" tIns="0" rIns="0" bIns="0">
            <a:noAutofit/>
          </a:bodyPr>
          <a:p>
            <a:pPr indent="0" algn="ctr"/>
            <a:r>
              <a:rPr lang="en-US" sz="1400" b="1">
                <a:solidFill>
                  <a:srgbClr val="757577"/>
                </a:solidFill>
                <a:latin typeface="Tahoma" panose="020B0604030504040204"/>
              </a:rPr>
              <a:t>LH-450S</a:t>
            </a:r>
            <a:endParaRPr lang="en-US" sz="1400" b="1">
              <a:solidFill>
                <a:srgbClr val="757577"/>
              </a:solidFill>
              <a:latin typeface="Tahoma" panose="020B0604030504040204"/>
            </a:endParaRPr>
          </a:p>
        </p:txBody>
      </p:sp>
      <p:sp>
        <p:nvSpPr>
          <p:cNvPr id="6" name="矩形 5"/>
          <p:cNvSpPr/>
          <p:nvPr/>
        </p:nvSpPr>
        <p:spPr>
          <a:xfrm>
            <a:off x="2238912" y="7588608"/>
            <a:ext cx="3119897" cy="167083"/>
          </a:xfrm>
          <a:prstGeom prst="rect">
            <a:avLst/>
          </a:prstGeom>
          <a:solidFill>
            <a:srgbClr val="FFFFFF"/>
          </a:solidFill>
        </p:spPr>
        <p:txBody>
          <a:bodyPr wrap="none" lIns="0" tIns="0" rIns="0" bIns="0">
            <a:noAutofit/>
          </a:bodyPr>
          <a:p>
            <a:pPr indent="0" algn="l"/>
            <a:r>
              <a:rPr lang="en-US" sz="1000">
                <a:solidFill>
                  <a:srgbClr val="7D7E82"/>
                </a:solidFill>
                <a:latin typeface="Arial" panose="020B0604020202020204"/>
              </a:rPr>
              <a:t>Вертикальный и горизонтальный композитный обрабатывающий центр</a:t>
            </a:r>
            <a:endParaRPr lang="en-US" sz="1000">
              <a:solidFill>
                <a:srgbClr val="7D7E82"/>
              </a:solidFill>
              <a:latin typeface="Arial" panose="020B0604020202020204"/>
            </a:endParaRPr>
          </a:p>
        </p:txBody>
      </p:sp>
      <p:sp>
        <p:nvSpPr>
          <p:cNvPr id="8" name="矩形 7"/>
          <p:cNvSpPr/>
          <p:nvPr/>
        </p:nvSpPr>
        <p:spPr>
          <a:xfrm>
            <a:off x="8712621" y="2560927"/>
            <a:ext cx="1734626" cy="546817"/>
          </a:xfrm>
          <a:prstGeom prst="rect">
            <a:avLst/>
          </a:prstGeom>
          <a:solidFill>
            <a:srgbClr val="FFFFFF"/>
          </a:solidFill>
        </p:spPr>
        <p:txBody>
          <a:bodyPr lIns="0" tIns="0" rIns="0" bIns="0">
            <a:noAutofit/>
          </a:bodyPr>
          <a:p>
            <a:pPr indent="0"/>
            <a:r>
              <a:rPr lang="en-US" sz="1300" b="1">
                <a:solidFill>
                  <a:srgbClr val="CF4C60"/>
                </a:solidFill>
                <a:latin typeface="Arial" panose="020B0604020202020204"/>
                <a:sym typeface="+mn-ea"/>
              </a:rPr>
              <a:t>Характеристики   </a:t>
            </a:r>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9" name="矩形 8"/>
          <p:cNvSpPr/>
          <p:nvPr/>
        </p:nvSpPr>
        <p:spPr>
          <a:xfrm>
            <a:off x="8721511" y="2943897"/>
            <a:ext cx="5334507" cy="476947"/>
          </a:xfrm>
          <a:prstGeom prst="rect">
            <a:avLst/>
          </a:prstGeom>
          <a:solidFill>
            <a:srgbClr val="FFFFFF"/>
          </a:solidFill>
        </p:spPr>
        <p:txBody>
          <a:bodyPr lIns="0" tIns="0" rIns="0" bIns="0">
            <a:noAutofit/>
          </a:bodyPr>
          <a:p>
            <a:pPr marL="243205" indent="-279400"/>
            <a:r>
              <a:rPr lang="en-US" sz="1000">
                <a:solidFill>
                  <a:srgbClr val="77787B"/>
                </a:solidFill>
                <a:latin typeface="Arial" panose="020B0604020202020204"/>
              </a:rPr>
              <a:t>■ Вертикальный и горизонтальный двойной шпиндель и магазин с двумя инструментами, полное пятиосевое и многогранное фрезерование, сверление, растачивание, нарезание резьбы и другие процессы выполняются в одной установке, что позволяет сократить количество переключений инструментов, повысить эффективность и точность обработки.</a:t>
            </a:r>
            <a:r>
              <a:rPr lang="en-US" sz="1000">
                <a:solidFill>
                  <a:srgbClr val="77787B"/>
                </a:solidFill>
                <a:latin typeface="Arial" panose="020B0604020202020204"/>
                <a:sym typeface="+mn-ea"/>
              </a:rPr>
              <a:t>. Точный горизонтальный роликовый турельный станок с точностью индексации вращения 0,001°, может быть позиционирован на любом угле поворота для обработки и также может использоваться для связанной обработки.</a:t>
            </a:r>
            <a:endParaRPr lang="en-US" sz="1000">
              <a:solidFill>
                <a:srgbClr val="77787B"/>
              </a:solidFill>
              <a:latin typeface="Arial" panose="020B0604020202020204"/>
              <a:sym typeface="+mn-ea"/>
            </a:endParaRPr>
          </a:p>
          <a:p>
            <a:pPr marL="243205" indent="-279400"/>
            <a:endParaRPr lang="en-US" sz="1000">
              <a:solidFill>
                <a:srgbClr val="77787B"/>
              </a:solidFill>
              <a:latin typeface="Arial" panose="020B0604020202020204"/>
            </a:endParaRPr>
          </a:p>
        </p:txBody>
      </p:sp>
      <p:sp>
        <p:nvSpPr>
          <p:cNvPr id="10" name="矩形 9"/>
          <p:cNvSpPr/>
          <p:nvPr/>
        </p:nvSpPr>
        <p:spPr>
          <a:xfrm>
            <a:off x="8712621" y="4016069"/>
            <a:ext cx="5340582" cy="325052"/>
          </a:xfrm>
          <a:prstGeom prst="rect">
            <a:avLst/>
          </a:prstGeom>
          <a:solidFill>
            <a:srgbClr val="FFFFFF"/>
          </a:solidFill>
        </p:spPr>
        <p:txBody>
          <a:bodyPr lIns="0" tIns="0" rIns="0" bIns="0">
            <a:noAutofit/>
          </a:bodyPr>
          <a:p>
            <a:pPr indent="0" algn="ctr"/>
            <a:endParaRPr lang="en-US" sz="1000">
              <a:solidFill>
                <a:srgbClr val="77787B"/>
              </a:solidFill>
              <a:latin typeface="Arial" panose="020B0604020202020204"/>
            </a:endParaRPr>
          </a:p>
        </p:txBody>
      </p:sp>
      <p:sp>
        <p:nvSpPr>
          <p:cNvPr id="11" name="矩形 10"/>
          <p:cNvSpPr/>
          <p:nvPr/>
        </p:nvSpPr>
        <p:spPr>
          <a:xfrm>
            <a:off x="8712621" y="4468712"/>
            <a:ext cx="5343620" cy="476946"/>
          </a:xfrm>
          <a:prstGeom prst="rect">
            <a:avLst/>
          </a:prstGeom>
          <a:solidFill>
            <a:srgbClr val="FFFFFF"/>
          </a:solidFill>
        </p:spPr>
        <p:txBody>
          <a:bodyPr lIns="0" tIns="0" rIns="0" bIns="0">
            <a:noAutofit/>
          </a:bodyPr>
          <a:p>
            <a:pPr marL="243205" indent="-279400"/>
            <a:r>
              <a:rPr lang="en-US" sz="1000">
                <a:solidFill>
                  <a:srgbClr val="77787B"/>
                </a:solidFill>
                <a:latin typeface="Arial" panose="020B0604020202020204"/>
              </a:rPr>
              <a:t>■ Стандартное автоматическое устройство для удаления стружки, стандартное спиральное устройство для удаления стружки обеспечивают автоматическую транспортировку отходов за пределы станка во время обработки, что позволяет избежать остановки для очистки отходов стружки клиентами.</a:t>
            </a:r>
            <a:endParaRPr lang="en-US" sz="1000">
              <a:solidFill>
                <a:srgbClr val="77787B"/>
              </a:solidFill>
              <a:latin typeface="Arial" panose="020B0604020202020204"/>
            </a:endParaRPr>
          </a:p>
        </p:txBody>
      </p:sp>
      <p:sp>
        <p:nvSpPr>
          <p:cNvPr id="12" name="矩形 11"/>
          <p:cNvSpPr/>
          <p:nvPr/>
        </p:nvSpPr>
        <p:spPr>
          <a:xfrm>
            <a:off x="8740140" y="5447030"/>
            <a:ext cx="4550410" cy="583565"/>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rPr>
              <a:t>Область применения</a:t>
            </a:r>
            <a:endParaRPr lang="en-US" sz="2900" b="1">
              <a:solidFill>
                <a:srgbClr val="77787B"/>
              </a:solidFill>
              <a:latin typeface="Arial" panose="020B0604020202020204"/>
            </a:endParaRPr>
          </a:p>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3" name="矩形 12"/>
          <p:cNvSpPr/>
          <p:nvPr/>
        </p:nvSpPr>
        <p:spPr>
          <a:xfrm>
            <a:off x="8697432" y="6300550"/>
            <a:ext cx="5367923" cy="586309"/>
          </a:xfrm>
          <a:prstGeom prst="rect">
            <a:avLst/>
          </a:prstGeom>
          <a:solidFill>
            <a:srgbClr val="FFFFFF"/>
          </a:solidFill>
        </p:spPr>
        <p:txBody>
          <a:bodyPr lIns="0" tIns="0" rIns="0" bIns="0">
            <a:noAutofit/>
          </a:bodyPr>
          <a:p>
            <a:pPr indent="0" algn="just">
              <a:lnSpc>
                <a:spcPts val="1165"/>
              </a:lnSpc>
            </a:pPr>
            <a:r>
              <a:rPr lang="en-US" sz="800" b="1">
                <a:solidFill>
                  <a:srgbClr val="77787B"/>
                </a:solidFill>
                <a:latin typeface="微软雅黑" panose="020B0503020204020204" charset="-122"/>
              </a:rPr>
              <a:t>Одно станочное оборудование может заменить роботизированную линию сборки нескольких обрабатывающих устройств и осуществлять комплексную обработку больших деталей, что действительно экономит затраты, энергию, трудовые ресурсы и пространство. Оно ломает традиционный способ обработки, улучшает пространственную точность и качество продукции, и широко применяется в отраслях литейного производства, таких как светодиодные световые коробки, новые энергетические решения и связь.</a:t>
            </a:r>
            <a:endParaRPr lang="en-US" sz="800" b="1">
              <a:solidFill>
                <a:srgbClr val="77787B"/>
              </a:solidFill>
              <a:latin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774440" y="3778897"/>
            <a:ext cx="1887117" cy="2967135"/>
          </a:xfrm>
          <a:prstGeom prst="rect">
            <a:avLst/>
          </a:prstGeom>
        </p:spPr>
      </p:pic>
      <p:pic>
        <p:nvPicPr>
          <p:cNvPr id="3" name="图片 2"/>
          <p:cNvPicPr>
            <a:picLocks noChangeAspect="1"/>
          </p:cNvPicPr>
          <p:nvPr/>
        </p:nvPicPr>
        <p:blipFill>
          <a:blip r:embed="rId2"/>
          <a:stretch>
            <a:fillRect/>
          </a:stretch>
        </p:blipFill>
        <p:spPr>
          <a:xfrm>
            <a:off x="818761" y="7287208"/>
            <a:ext cx="2029408" cy="1257300"/>
          </a:xfrm>
          <a:prstGeom prst="rect">
            <a:avLst/>
          </a:prstGeom>
        </p:spPr>
      </p:pic>
      <p:pic>
        <p:nvPicPr>
          <p:cNvPr id="4" name="图片 3"/>
          <p:cNvPicPr>
            <a:picLocks noChangeAspect="1"/>
          </p:cNvPicPr>
          <p:nvPr/>
        </p:nvPicPr>
        <p:blipFill>
          <a:blip r:embed="rId3"/>
          <a:stretch>
            <a:fillRect/>
          </a:stretch>
        </p:blipFill>
        <p:spPr>
          <a:xfrm>
            <a:off x="5479402" y="1553546"/>
            <a:ext cx="5344108" cy="6536094"/>
          </a:xfrm>
          <a:prstGeom prst="rect">
            <a:avLst/>
          </a:prstGeom>
        </p:spPr>
      </p:pic>
      <p:pic>
        <p:nvPicPr>
          <p:cNvPr id="5" name="图片 4"/>
          <p:cNvPicPr>
            <a:picLocks noChangeAspect="1"/>
          </p:cNvPicPr>
          <p:nvPr/>
        </p:nvPicPr>
        <p:blipFill>
          <a:blip r:embed="rId4"/>
          <a:stretch>
            <a:fillRect/>
          </a:stretch>
        </p:blipFill>
        <p:spPr>
          <a:xfrm>
            <a:off x="12549777" y="729615"/>
            <a:ext cx="2008414" cy="1245636"/>
          </a:xfrm>
          <a:prstGeom prst="rect">
            <a:avLst/>
          </a:prstGeom>
        </p:spPr>
      </p:pic>
      <p:pic>
        <p:nvPicPr>
          <p:cNvPr id="6" name="图片 5"/>
          <p:cNvPicPr>
            <a:picLocks noChangeAspect="1"/>
          </p:cNvPicPr>
          <p:nvPr/>
        </p:nvPicPr>
        <p:blipFill>
          <a:blip r:embed="rId5"/>
          <a:stretch>
            <a:fillRect/>
          </a:stretch>
        </p:blipFill>
        <p:spPr>
          <a:xfrm>
            <a:off x="10908924" y="3366886"/>
            <a:ext cx="2008414" cy="1245637"/>
          </a:xfrm>
          <a:prstGeom prst="rect">
            <a:avLst/>
          </a:prstGeom>
        </p:spPr>
      </p:pic>
      <p:pic>
        <p:nvPicPr>
          <p:cNvPr id="7" name="图片 6"/>
          <p:cNvPicPr>
            <a:picLocks noChangeAspect="1"/>
          </p:cNvPicPr>
          <p:nvPr/>
        </p:nvPicPr>
        <p:blipFill>
          <a:blip r:embed="rId6"/>
          <a:stretch>
            <a:fillRect/>
          </a:stretch>
        </p:blipFill>
        <p:spPr>
          <a:xfrm>
            <a:off x="11053069" y="5383659"/>
            <a:ext cx="2010747" cy="1238639"/>
          </a:xfrm>
          <a:prstGeom prst="rect">
            <a:avLst/>
          </a:prstGeom>
        </p:spPr>
      </p:pic>
      <p:pic>
        <p:nvPicPr>
          <p:cNvPr id="8" name="图片 7"/>
          <p:cNvPicPr>
            <a:picLocks noChangeAspect="1"/>
          </p:cNvPicPr>
          <p:nvPr/>
        </p:nvPicPr>
        <p:blipFill>
          <a:blip r:embed="rId7"/>
          <a:stretch>
            <a:fillRect/>
          </a:stretch>
        </p:blipFill>
        <p:spPr>
          <a:xfrm>
            <a:off x="11125407" y="7399201"/>
            <a:ext cx="2017745" cy="1240971"/>
          </a:xfrm>
          <a:prstGeom prst="rect">
            <a:avLst/>
          </a:prstGeom>
        </p:spPr>
      </p:pic>
      <p:sp>
        <p:nvSpPr>
          <p:cNvPr id="9" name="矩形 8"/>
          <p:cNvSpPr/>
          <p:nvPr/>
        </p:nvSpPr>
        <p:spPr>
          <a:xfrm>
            <a:off x="340567" y="219269"/>
            <a:ext cx="3296039" cy="247261"/>
          </a:xfrm>
          <a:prstGeom prst="rect">
            <a:avLst/>
          </a:prstGeom>
          <a:solidFill>
            <a:srgbClr val="FFFFFF"/>
          </a:solidFill>
        </p:spPr>
        <p:txBody>
          <a:bodyPr wrap="none" lIns="0" tIns="0" rIns="0" bIns="0">
            <a:noAutofit/>
          </a:bodyPr>
          <a:p>
            <a:pPr indent="0" algn="l"/>
            <a:r>
              <a:rPr lang="zh-TW" sz="1100" i="1">
                <a:solidFill>
                  <a:srgbClr val="EF4857"/>
                </a:solidFill>
                <a:latin typeface="Arial" panose="020B0604020202020204"/>
                <a:ea typeface="Arial" panose="020B0604020202020204"/>
              </a:rPr>
              <a:t>/ </a:t>
            </a:r>
            <a:r>
              <a:rPr lang="en-US" sz="1100" i="1">
                <a:solidFill>
                  <a:srgbClr val="EF4857"/>
                </a:solidFill>
                <a:latin typeface="Arial" panose="020B0604020202020204"/>
                <a:sym typeface="+mn-ea"/>
              </a:rPr>
              <a:t>Вертикальный и горизонтальный композитный обрабатывающий центр</a:t>
            </a:r>
            <a:endParaRPr lang="en-US" sz="1100" i="1">
              <a:solidFill>
                <a:srgbClr val="EF4857"/>
              </a:solidFill>
              <a:latin typeface="Arial" panose="020B0604020202020204"/>
            </a:endParaRPr>
          </a:p>
        </p:txBody>
      </p:sp>
      <p:sp>
        <p:nvSpPr>
          <p:cNvPr id="10" name="矩形 9"/>
          <p:cNvSpPr/>
          <p:nvPr/>
        </p:nvSpPr>
        <p:spPr>
          <a:xfrm>
            <a:off x="779106" y="1611863"/>
            <a:ext cx="4093806" cy="1901112"/>
          </a:xfrm>
          <a:prstGeom prst="rect">
            <a:avLst/>
          </a:prstGeom>
          <a:solidFill>
            <a:srgbClr val="FFFFFF"/>
          </a:solidFill>
        </p:spPr>
        <p:txBody>
          <a:bodyPr lIns="0" tIns="0" rIns="0" bIns="0">
            <a:noAutofit/>
          </a:bodyPr>
          <a:p>
            <a:pPr indent="0" algn="just">
              <a:spcAft>
                <a:spcPts val="140"/>
              </a:spcAft>
            </a:pPr>
            <a:r>
              <a:rPr lang="en-US" sz="1500" b="1">
                <a:solidFill>
                  <a:srgbClr val="EF4857"/>
                </a:solidFill>
                <a:latin typeface="Tahoma" panose="020B0604030504040204"/>
              </a:rPr>
              <a:t>Основная особенность</a:t>
            </a:r>
            <a:endParaRPr lang="en-US" sz="1500" b="1">
              <a:solidFill>
                <a:srgbClr val="EF4857"/>
              </a:solidFill>
              <a:latin typeface="Tahoma" panose="020B0604030504040204"/>
            </a:endParaRPr>
          </a:p>
          <a:p>
            <a:pPr indent="0" algn="just">
              <a:spcAft>
                <a:spcPts val="140"/>
              </a:spcAft>
            </a:pPr>
            <a:r>
              <a:rPr lang="en-US" sz="900">
                <a:latin typeface="Tahoma" panose="020B0604030504040204"/>
              </a:rPr>
              <a:t>* 1. Состоит из комбинации горизонтальных и вертикальных станков с ЧПУ, может выполнять многостороннюю и свыше пятистороннюю обработку, сверление, растачивание, фрезерование, нарезание резьбы и другие операции.</a:t>
            </a:r>
            <a:endParaRPr lang="en-US" sz="900">
              <a:latin typeface="Tahoma" panose="020B0604030504040204"/>
            </a:endParaRPr>
          </a:p>
          <a:p>
            <a:pPr indent="0" algn="just">
              <a:spcAft>
                <a:spcPts val="140"/>
              </a:spcAft>
            </a:pPr>
            <a:r>
              <a:rPr lang="en-US" sz="900">
                <a:latin typeface="Tahoma" panose="020B0604030504040204"/>
              </a:rPr>
              <a:t>* 2. Примите ролик точности может поворотный стол структуры передачи, индексация одной тысячной степени, располагая обрабатывать на любом угле.</a:t>
            </a:r>
            <a:endParaRPr lang="en-US" sz="900">
              <a:latin typeface="Tahoma" panose="020B0604030504040204"/>
            </a:endParaRPr>
          </a:p>
          <a:p>
            <a:pPr indent="0" algn="just">
              <a:spcAft>
                <a:spcPts val="140"/>
              </a:spcAft>
            </a:pPr>
            <a:r>
              <a:rPr lang="en-US" sz="900">
                <a:latin typeface="Tahoma" panose="020B0604030504040204"/>
              </a:rPr>
              <a:t>* 3. Специально оснащен эффективной системой ЧПУ, его можно переключать между вертикальным и горизонтальным режимами для завершения обработки.</a:t>
            </a:r>
            <a:endParaRPr lang="en-US" sz="900">
              <a:latin typeface="Tahoma" panose="020B0604030504040204"/>
            </a:endParaRPr>
          </a:p>
          <a:p>
            <a:pPr indent="0" algn="just">
              <a:spcAft>
                <a:spcPts val="140"/>
              </a:spcAft>
            </a:pPr>
            <a:r>
              <a:rPr lang="en-US" sz="900">
                <a:latin typeface="Tahoma" panose="020B0604030504040204"/>
              </a:rPr>
              <a:t>* 4. Большее пространство и диаметр вращения заготовки до 1,6 м.</a:t>
            </a:r>
            <a:endParaRPr lang="en-US" sz="900">
              <a:latin typeface="Tahoma" panose="020B0604030504040204"/>
            </a:endParaRPr>
          </a:p>
          <a:p>
            <a:pPr indent="0" algn="just">
              <a:spcAft>
                <a:spcPts val="140"/>
              </a:spcAft>
            </a:pPr>
            <a:r>
              <a:rPr lang="en-US" sz="900">
                <a:latin typeface="Tahoma" panose="020B0604030504040204"/>
              </a:rPr>
              <a:t>* 5. Вертикальные и горизонтальные шпиндели используют трансмиссию с прямым соединением для достижения прямого выходного крутящего момента.</a:t>
            </a:r>
            <a:endParaRPr lang="en-US" sz="900">
              <a:latin typeface="Tahoma" panose="020B0604030504040204"/>
            </a:endParaRPr>
          </a:p>
        </p:txBody>
      </p:sp>
      <p:sp>
        <p:nvSpPr>
          <p:cNvPr id="11" name="矩形 10"/>
          <p:cNvSpPr/>
          <p:nvPr/>
        </p:nvSpPr>
        <p:spPr>
          <a:xfrm>
            <a:off x="3585287" y="4217436"/>
            <a:ext cx="69980" cy="88641"/>
          </a:xfrm>
          <a:prstGeom prst="rect">
            <a:avLst/>
          </a:prstGeom>
          <a:solidFill>
            <a:srgbClr val="FFFFFF"/>
          </a:solidFill>
        </p:spPr>
        <p:txBody>
          <a:bodyPr wrap="none" lIns="0" tIns="0" rIns="0" bIns="0">
            <a:noAutofit/>
          </a:bodyPr>
          <a:p>
            <a:pPr indent="0" algn="just"/>
            <a:r>
              <a:rPr lang="en-US" sz="600">
                <a:solidFill>
                  <a:srgbClr val="D62D2F"/>
                </a:solidFill>
                <a:latin typeface="宋体" panose="02010600030101010101" pitchFamily="2" charset="-122"/>
              </a:rPr>
              <a:t>L .........................................................</a:t>
            </a:r>
            <a:endParaRPr lang="en-US" sz="600">
              <a:solidFill>
                <a:srgbClr val="D62D2F"/>
              </a:solidFill>
              <a:latin typeface="宋体" panose="02010600030101010101" pitchFamily="2" charset="-122"/>
            </a:endParaRPr>
          </a:p>
        </p:txBody>
      </p:sp>
      <p:sp>
        <p:nvSpPr>
          <p:cNvPr id="12" name="矩形 11"/>
          <p:cNvSpPr/>
          <p:nvPr/>
        </p:nvSpPr>
        <p:spPr>
          <a:xfrm>
            <a:off x="2911151" y="4795934"/>
            <a:ext cx="1870787" cy="1122006"/>
          </a:xfrm>
          <a:prstGeom prst="rect">
            <a:avLst/>
          </a:prstGeom>
          <a:solidFill>
            <a:srgbClr val="FFFFFF"/>
          </a:solidFill>
        </p:spPr>
        <p:txBody>
          <a:bodyPr lIns="0" tIns="0" rIns="0" bIns="0">
            <a:noAutofit/>
          </a:bodyPr>
          <a:p>
            <a:pPr indent="101600" algn="just">
              <a:lnSpc>
                <a:spcPts val="1280"/>
              </a:lnSpc>
            </a:pPr>
            <a:r>
              <a:rPr lang="en-US" sz="800" b="1">
                <a:solidFill>
                  <a:srgbClr val="6C6D6F"/>
                </a:solidFill>
                <a:latin typeface="Arial" panose="020B0604020202020204" pitchFamily="34" charset="0"/>
                <a:cs typeface="Arial" panose="020B0604020202020204" pitchFamily="34" charset="0"/>
              </a:rPr>
              <a:t>Колонна спроектирована с мощными внешними боковыми ребрами и внутренними ребрами для усиления, с оптимизированной структурой и высокой жесткостью. Вертикальные и горизонтальные головки надежно поддерживаются, обеспечивая механическую точность.</a:t>
            </a:r>
            <a:endParaRPr lang="en-US" sz="800" b="1">
              <a:solidFill>
                <a:srgbClr val="6C6D6F"/>
              </a:solidFill>
              <a:latin typeface="Arial" panose="020B0604020202020204" pitchFamily="34" charset="0"/>
              <a:cs typeface="Arial" panose="020B0604020202020204" pitchFamily="34" charset="0"/>
            </a:endParaRPr>
          </a:p>
        </p:txBody>
      </p:sp>
      <p:sp>
        <p:nvSpPr>
          <p:cNvPr id="13" name="矩形 12"/>
          <p:cNvSpPr/>
          <p:nvPr/>
        </p:nvSpPr>
        <p:spPr>
          <a:xfrm>
            <a:off x="2978797" y="7452826"/>
            <a:ext cx="1877786" cy="1103345"/>
          </a:xfrm>
          <a:prstGeom prst="rect">
            <a:avLst/>
          </a:prstGeom>
          <a:solidFill>
            <a:srgbClr val="FFFFFF"/>
          </a:solidFill>
        </p:spPr>
        <p:txBody>
          <a:bodyPr lIns="0" tIns="0" rIns="0" bIns="0">
            <a:noAutofit/>
          </a:bodyPr>
          <a:p>
            <a:pPr indent="101600" algn="just">
              <a:lnSpc>
                <a:spcPct val="163000"/>
              </a:lnSpc>
            </a:pPr>
            <a:r>
              <a:rPr lang="en-US" sz="800">
                <a:solidFill>
                  <a:srgbClr val="6C6D6F"/>
                </a:solidFill>
                <a:latin typeface="Tahoma" panose="020B0604030504040204"/>
              </a:rPr>
              <a:t>В инструментальном магазине используются вертикальные и горизонтальные двойные инструментальные магазины, в общей сложности 48 инструментов.Большая емкость магазина инструментов может удовлетворить потребности клиентов в выборе инструментов для обработки сложных заготовок.Это сокращает время на частую ручную смену инструмента и значительно повышает эффективность производства.</a:t>
            </a:r>
            <a:endParaRPr lang="en-US" sz="800">
              <a:solidFill>
                <a:srgbClr val="6C6D6F"/>
              </a:solidFill>
              <a:latin typeface="Tahoma" panose="020B0604030504040204"/>
            </a:endParaRPr>
          </a:p>
        </p:txBody>
      </p:sp>
      <p:sp>
        <p:nvSpPr>
          <p:cNvPr id="14" name="矩形 13"/>
          <p:cNvSpPr/>
          <p:nvPr/>
        </p:nvSpPr>
        <p:spPr>
          <a:xfrm>
            <a:off x="5404757" y="8999375"/>
            <a:ext cx="5430416" cy="405882"/>
          </a:xfrm>
          <a:prstGeom prst="rect">
            <a:avLst/>
          </a:prstGeom>
          <a:solidFill>
            <a:srgbClr val="FFFFFF"/>
          </a:solidFill>
        </p:spPr>
        <p:txBody>
          <a:bodyPr wrap="none" lIns="0" tIns="0" rIns="0" bIns="0">
            <a:noAutofit/>
          </a:bodyPr>
          <a:p>
            <a:pPr indent="0" algn="l"/>
            <a:r>
              <a:rPr lang="en-US" sz="3500" i="1">
                <a:solidFill>
                  <a:srgbClr val="EF4857"/>
                </a:solidFill>
                <a:latin typeface="Tahoma" panose="020B0604030504040204"/>
              </a:rPr>
              <a:t>LH-45OS</a:t>
            </a:r>
            <a:r>
              <a:rPr lang="en-US" sz="2500">
                <a:solidFill>
                  <a:srgbClr val="EF4857"/>
                </a:solidFill>
                <a:latin typeface="Tahoma" panose="020B0604030504040204"/>
              </a:rPr>
              <a:t> </a:t>
            </a:r>
            <a:r>
              <a:rPr lang="en-US" sz="2500">
                <a:solidFill>
                  <a:srgbClr val="231F20"/>
                </a:solidFill>
                <a:latin typeface="Tahoma" panose="020B0604030504040204"/>
              </a:rPr>
              <a:t>Отображение сведений о модели</a:t>
            </a:r>
            <a:endParaRPr lang="en-US" sz="2500">
              <a:solidFill>
                <a:srgbClr val="231F20"/>
              </a:solidFill>
              <a:latin typeface="Tahoma" panose="020B0604030504040204"/>
            </a:endParaRPr>
          </a:p>
        </p:txBody>
      </p:sp>
      <p:sp>
        <p:nvSpPr>
          <p:cNvPr id="15" name="矩形 14"/>
          <p:cNvSpPr/>
          <p:nvPr/>
        </p:nvSpPr>
        <p:spPr>
          <a:xfrm>
            <a:off x="12493119" y="1955203"/>
            <a:ext cx="1980423" cy="326572"/>
          </a:xfrm>
          <a:prstGeom prst="rect">
            <a:avLst/>
          </a:prstGeom>
          <a:solidFill>
            <a:srgbClr val="FFFFFF"/>
          </a:solidFill>
        </p:spPr>
        <p:txBody>
          <a:bodyPr lIns="0" tIns="0" rIns="0" bIns="0">
            <a:noAutofit/>
          </a:bodyPr>
          <a:p>
            <a:pPr indent="0" algn="just">
              <a:lnSpc>
                <a:spcPct val="146000"/>
              </a:lnSpc>
            </a:pPr>
            <a:r>
              <a:rPr lang="en-US" sz="800">
                <a:solidFill>
                  <a:srgbClr val="6C6D6F"/>
                </a:solidFill>
                <a:latin typeface="Tahoma" panose="020B0604030504040204"/>
              </a:rPr>
              <a:t>Конструкция стандартного вертикального и горизонт</a:t>
            </a:r>
            <a:r>
              <a:rPr lang="en-US" sz="800">
                <a:solidFill>
                  <a:srgbClr val="6C6D6F"/>
                </a:solidFill>
                <a:latin typeface="Tahoma" panose="020B0604030504040204"/>
                <a:sym typeface="+mn-ea"/>
              </a:rPr>
              <a:t>обеспечивает жесткость шпинделя при резке.</a:t>
            </a:r>
            <a:r>
              <a:rPr lang="en-US" sz="800">
                <a:solidFill>
                  <a:srgbClr val="6C6D6F"/>
                </a:solidFill>
                <a:latin typeface="Tahoma" panose="020B0604030504040204"/>
              </a:rPr>
              <a:t>ального двойного шпинделя прямого типа со скоростью 12000 об/мин и короткой головкой </a:t>
            </a:r>
            <a:endParaRPr lang="en-US" sz="800">
              <a:solidFill>
                <a:srgbClr val="6C6D6F"/>
              </a:solidFill>
              <a:latin typeface="Tahoma" panose="020B0604030504040204"/>
            </a:endParaRPr>
          </a:p>
        </p:txBody>
      </p:sp>
      <p:sp>
        <p:nvSpPr>
          <p:cNvPr id="16" name="矩形 15"/>
          <p:cNvSpPr/>
          <p:nvPr/>
        </p:nvSpPr>
        <p:spPr>
          <a:xfrm>
            <a:off x="13284951" y="2987856"/>
            <a:ext cx="1978090" cy="788437"/>
          </a:xfrm>
          <a:prstGeom prst="rect">
            <a:avLst/>
          </a:prstGeom>
          <a:solidFill>
            <a:srgbClr val="FFFFFF"/>
          </a:solidFill>
        </p:spPr>
        <p:txBody>
          <a:bodyPr lIns="0" tIns="0" rIns="0" bIns="0">
            <a:noAutofit/>
          </a:bodyPr>
          <a:p>
            <a:pPr indent="0">
              <a:lnSpc>
                <a:spcPct val="133000"/>
              </a:lnSpc>
            </a:pPr>
            <a:r>
              <a:rPr lang="en-US" sz="800">
                <a:solidFill>
                  <a:srgbClr val="6C6D6F"/>
                </a:solidFill>
                <a:latin typeface="Tahoma" panose="020B0604030504040204"/>
              </a:rPr>
              <a:t>Он использует прецизионное механическое трение качения с роликовой конструкцией, отсутствие трения скольжения, непрерывное поддержание сверхнизкого повышения температуры беззазорной трансмиссии, отсутствие необходимости в регулярной калибровке и регулировке, высокую жесткость, высокую эффективность 0,00 1 градус в точности вращения, вращения и позиционирования при под любым углом, заготовку можно обрабатывать под разными углами</a:t>
            </a:r>
            <a:endParaRPr lang="en-US" sz="800">
              <a:solidFill>
                <a:srgbClr val="6C6D6F"/>
              </a:solidFill>
              <a:latin typeface="Tahoma" panose="020B0604030504040204"/>
            </a:endParaRPr>
          </a:p>
        </p:txBody>
      </p:sp>
      <p:sp>
        <p:nvSpPr>
          <p:cNvPr id="17" name="矩形 16"/>
          <p:cNvSpPr/>
          <p:nvPr/>
        </p:nvSpPr>
        <p:spPr>
          <a:xfrm>
            <a:off x="13293193" y="5454637"/>
            <a:ext cx="1966427" cy="450202"/>
          </a:xfrm>
          <a:prstGeom prst="rect">
            <a:avLst/>
          </a:prstGeom>
          <a:solidFill>
            <a:srgbClr val="FFFFFF"/>
          </a:solidFill>
        </p:spPr>
        <p:txBody>
          <a:bodyPr lIns="0" tIns="0" rIns="0" bIns="0">
            <a:noAutofit/>
          </a:bodyPr>
          <a:p>
            <a:pPr indent="0" algn="just">
              <a:lnSpc>
                <a:spcPct val="132000"/>
              </a:lnSpc>
            </a:pPr>
            <a:r>
              <a:rPr lang="en-US" sz="800">
                <a:solidFill>
                  <a:srgbClr val="6C6D6F"/>
                </a:solidFill>
                <a:latin typeface="Arial" panose="020B0604020202020204" pitchFamily="34" charset="0"/>
                <a:cs typeface="Arial" panose="020B0604020202020204" pitchFamily="34" charset="0"/>
              </a:rPr>
              <a:t>В трехосевом станке используются прочные крупные винтовые аксессуары для всестороннего повышения общей жесткости обработки.Все они используют конструкцию с предварительным натяжением, чтобы минимизировать удлинение винтового стержня и обеспечить точность обработки.</a:t>
            </a:r>
            <a:endParaRPr lang="en-US" sz="800">
              <a:solidFill>
                <a:srgbClr val="6C6D6F"/>
              </a:solidFill>
              <a:latin typeface="Arial" panose="020B0604020202020204" pitchFamily="34" charset="0"/>
              <a:cs typeface="Arial" panose="020B0604020202020204" pitchFamily="34" charset="0"/>
            </a:endParaRPr>
          </a:p>
        </p:txBody>
      </p:sp>
      <p:sp>
        <p:nvSpPr>
          <p:cNvPr id="18" name="矩形 17"/>
          <p:cNvSpPr/>
          <p:nvPr/>
        </p:nvSpPr>
        <p:spPr>
          <a:xfrm>
            <a:off x="13293206" y="7975042"/>
            <a:ext cx="1922106" cy="664806"/>
          </a:xfrm>
          <a:prstGeom prst="rect">
            <a:avLst/>
          </a:prstGeom>
          <a:solidFill>
            <a:srgbClr val="FFFFFF"/>
          </a:solidFill>
        </p:spPr>
        <p:txBody>
          <a:bodyPr lIns="0" tIns="0" rIns="0" bIns="0">
            <a:noAutofit/>
          </a:bodyPr>
          <a:p>
            <a:pPr indent="0" algn="just">
              <a:lnSpc>
                <a:spcPts val="1085"/>
              </a:lnSpc>
            </a:pPr>
            <a:r>
              <a:rPr lang="en-US" sz="800">
                <a:solidFill>
                  <a:srgbClr val="6C6D6F"/>
                </a:solidFill>
                <a:latin typeface="Arial" panose="020B0604020202020204" pitchFamily="34" charset="0"/>
                <a:cs typeface="Arial" panose="020B0604020202020204" pitchFamily="34" charset="0"/>
              </a:rPr>
              <a:t>Основание имеет трехрельсовую конструкцию, а пролет опоры достигает предела, что эффективно повышает грузоподъемность станка, а хорошие динамические характеристики станка делают обработку более стабильной.</a:t>
            </a:r>
            <a:endParaRPr lang="en-US" sz="800">
              <a:solidFill>
                <a:srgbClr val="6C6D6F"/>
              </a:solidFill>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654902" y="3520895"/>
            <a:ext cx="2630798" cy="1151354"/>
          </a:xfrm>
          <a:prstGeom prst="rect">
            <a:avLst/>
          </a:prstGeom>
        </p:spPr>
      </p:pic>
      <p:pic>
        <p:nvPicPr>
          <p:cNvPr id="3" name="图片 2"/>
          <p:cNvPicPr>
            <a:picLocks noChangeAspect="1"/>
          </p:cNvPicPr>
          <p:nvPr/>
        </p:nvPicPr>
        <p:blipFill>
          <a:blip r:embed="rId2"/>
          <a:stretch>
            <a:fillRect/>
          </a:stretch>
        </p:blipFill>
        <p:spPr>
          <a:xfrm>
            <a:off x="11407215" y="3520895"/>
            <a:ext cx="1263756" cy="1148316"/>
          </a:xfrm>
          <a:prstGeom prst="rect">
            <a:avLst/>
          </a:prstGeom>
        </p:spPr>
      </p:pic>
      <p:pic>
        <p:nvPicPr>
          <p:cNvPr id="4" name="图片 3"/>
          <p:cNvPicPr>
            <a:picLocks noChangeAspect="1"/>
          </p:cNvPicPr>
          <p:nvPr/>
        </p:nvPicPr>
        <p:blipFill>
          <a:blip r:embed="rId3"/>
          <a:stretch>
            <a:fillRect/>
          </a:stretch>
        </p:blipFill>
        <p:spPr>
          <a:xfrm>
            <a:off x="12783372" y="3520895"/>
            <a:ext cx="1281983" cy="1342740"/>
          </a:xfrm>
          <a:prstGeom prst="rect">
            <a:avLst/>
          </a:prstGeom>
        </p:spPr>
      </p:pic>
      <p:pic>
        <p:nvPicPr>
          <p:cNvPr id="5" name="图片 4"/>
          <p:cNvPicPr>
            <a:picLocks noChangeAspect="1"/>
          </p:cNvPicPr>
          <p:nvPr/>
        </p:nvPicPr>
        <p:blipFill>
          <a:blip r:embed="rId4"/>
          <a:stretch>
            <a:fillRect/>
          </a:stretch>
        </p:blipFill>
        <p:spPr>
          <a:xfrm>
            <a:off x="8639712" y="5170461"/>
            <a:ext cx="1324513" cy="1184770"/>
          </a:xfrm>
          <a:prstGeom prst="rect">
            <a:avLst/>
          </a:prstGeom>
        </p:spPr>
      </p:pic>
      <p:pic>
        <p:nvPicPr>
          <p:cNvPr id="6" name="图片 5"/>
          <p:cNvPicPr>
            <a:picLocks noChangeAspect="1"/>
          </p:cNvPicPr>
          <p:nvPr/>
        </p:nvPicPr>
        <p:blipFill>
          <a:blip r:embed="rId5"/>
          <a:stretch>
            <a:fillRect/>
          </a:stretch>
        </p:blipFill>
        <p:spPr>
          <a:xfrm>
            <a:off x="8633637" y="7330389"/>
            <a:ext cx="5574498" cy="1069331"/>
          </a:xfrm>
          <a:prstGeom prst="rect">
            <a:avLst/>
          </a:prstGeom>
        </p:spPr>
      </p:pic>
      <p:pic>
        <p:nvPicPr>
          <p:cNvPr id="7" name="图片 6"/>
          <p:cNvPicPr>
            <a:picLocks noChangeAspect="1"/>
          </p:cNvPicPr>
          <p:nvPr/>
        </p:nvPicPr>
        <p:blipFill>
          <a:blip r:embed="rId6"/>
          <a:stretch>
            <a:fillRect/>
          </a:stretch>
        </p:blipFill>
        <p:spPr>
          <a:xfrm>
            <a:off x="8633637" y="8399720"/>
            <a:ext cx="5355771" cy="486060"/>
          </a:xfrm>
          <a:prstGeom prst="rect">
            <a:avLst/>
          </a:prstGeom>
        </p:spPr>
      </p:pic>
      <p:sp>
        <p:nvSpPr>
          <p:cNvPr id="8" name="矩形 7"/>
          <p:cNvSpPr/>
          <p:nvPr/>
        </p:nvSpPr>
        <p:spPr>
          <a:xfrm>
            <a:off x="340241" y="218726"/>
            <a:ext cx="3299131" cy="249106"/>
          </a:xfrm>
          <a:prstGeom prst="rect">
            <a:avLst/>
          </a:prstGeom>
          <a:solidFill>
            <a:srgbClr val="FFFFFF"/>
          </a:solidFill>
        </p:spPr>
        <p:txBody>
          <a:bodyPr wrap="none" lIns="0" tIns="0" rIns="0" bIns="0">
            <a:noAutofit/>
          </a:bodyPr>
          <a:p>
            <a:pPr indent="0" algn="l"/>
            <a:r>
              <a:rPr lang="zh-TW" sz="1100" i="1">
                <a:solidFill>
                  <a:srgbClr val="EF4857"/>
                </a:solidFill>
                <a:latin typeface="Arial" panose="020B0604020202020204"/>
                <a:ea typeface="Arial" panose="020B0604020202020204"/>
              </a:rPr>
              <a:t>/ </a:t>
            </a:r>
            <a:r>
              <a:rPr lang="en-US" sz="1100" i="1">
                <a:solidFill>
                  <a:srgbClr val="EF4857"/>
                </a:solidFill>
                <a:latin typeface="Arial" panose="020B0604020202020204"/>
                <a:sym typeface="+mn-ea"/>
              </a:rPr>
              <a:t>Вертикальный и горизонтальный композитный обрабатывающий центр</a:t>
            </a:r>
            <a:endParaRPr lang="en-US" sz="1100" i="1">
              <a:solidFill>
                <a:srgbClr val="EF4857"/>
              </a:solidFill>
              <a:latin typeface="Arial" panose="020B0604020202020204"/>
            </a:endParaRPr>
          </a:p>
          <a:p>
            <a:pPr indent="0" algn="l"/>
            <a:endParaRPr lang="en-US" sz="1100" i="1">
              <a:solidFill>
                <a:srgbClr val="EF4857"/>
              </a:solidFill>
              <a:latin typeface="Arial" panose="020B0604020202020204"/>
            </a:endParaRPr>
          </a:p>
        </p:txBody>
      </p:sp>
      <p:sp>
        <p:nvSpPr>
          <p:cNvPr id="9" name="矩形 8"/>
          <p:cNvSpPr/>
          <p:nvPr/>
        </p:nvSpPr>
        <p:spPr>
          <a:xfrm>
            <a:off x="695550" y="1469877"/>
            <a:ext cx="6525353" cy="4486939"/>
          </a:xfrm>
          <a:prstGeom prst="rect">
            <a:avLst/>
          </a:prstGeom>
          <a:solidFill>
            <a:srgbClr val="FFFFFF"/>
          </a:solidFill>
        </p:spPr>
        <p:txBody>
          <a:bodyPr lIns="0" tIns="0" rIns="0" bIns="0">
            <a:noAutofit/>
          </a:bodyPr>
          <a:p>
            <a:pPr indent="0"/>
            <a:r>
              <a:rPr lang="en-US" sz="1700" b="1">
                <a:solidFill>
                  <a:srgbClr val="48484A"/>
                </a:solidFill>
                <a:latin typeface="Tahoma" panose="020B0604030504040204"/>
              </a:rPr>
              <a:t>Экономически эффективным</a:t>
            </a:r>
            <a:endParaRPr lang="en-US" sz="1700" b="1">
              <a:solidFill>
                <a:srgbClr val="48484A"/>
              </a:solidFill>
              <a:latin typeface="Tahoma" panose="020B0604030504040204"/>
            </a:endParaRPr>
          </a:p>
          <a:p>
            <a:pPr indent="0"/>
            <a:r>
              <a:rPr lang="en-US" sz="1300">
                <a:solidFill>
                  <a:srgbClr val="EF4857"/>
                </a:solidFill>
                <a:latin typeface="Arial" panose="020B0604020202020204" pitchFamily="34" charset="0"/>
                <a:cs typeface="Arial" panose="020B0604020202020204" pitchFamily="34" charset="0"/>
              </a:rPr>
              <a:t>&gt;&gt;&gt;&gt;&gt;</a:t>
            </a:r>
            <a:endParaRPr lang="en-US" sz="1300">
              <a:solidFill>
                <a:srgbClr val="EF4857"/>
              </a:solidFill>
              <a:latin typeface="Arial" panose="020B0604020202020204" pitchFamily="34" charset="0"/>
              <a:cs typeface="Arial" panose="020B0604020202020204" pitchFamily="34" charset="0"/>
            </a:endParaRPr>
          </a:p>
          <a:p>
            <a:pPr marL="179705" indent="-215900">
              <a:lnSpc>
                <a:spcPts val="835"/>
              </a:lnSpc>
              <a:spcAft>
                <a:spcPts val="140"/>
              </a:spcAft>
            </a:pPr>
            <a:r>
              <a:rPr sz="1000">
                <a:solidFill>
                  <a:srgbClr val="68686A"/>
                </a:solidFill>
                <a:latin typeface="Arial" panose="020B0604020202020204" pitchFamily="34" charset="0"/>
                <a:cs typeface="Arial" panose="020B0604020202020204" pitchFamily="34" charset="0"/>
              </a:rPr>
              <a:t>■ Расход материала: на 150 % выше, чем у традиционных обрабатывающих центров, один вертикальный и горизонтальный составной станок эквивалентен трем вертикальным обрабатывающим центрам, обрабатывающим одновременно</a:t>
            </a:r>
            <a:endParaRPr sz="1000">
              <a:solidFill>
                <a:srgbClr val="68686A"/>
              </a:solidFill>
              <a:latin typeface="Arial" panose="020B0604020202020204" pitchFamily="34" charset="0"/>
              <a:cs typeface="Arial" panose="020B0604020202020204" pitchFamily="34" charset="0"/>
            </a:endParaRPr>
          </a:p>
          <a:p>
            <a:pPr marL="179705" indent="-215900">
              <a:lnSpc>
                <a:spcPts val="835"/>
              </a:lnSpc>
              <a:spcAft>
                <a:spcPts val="140"/>
              </a:spcAft>
            </a:pPr>
            <a:r>
              <a:rPr sz="1000">
                <a:solidFill>
                  <a:srgbClr val="68686A"/>
                </a:solidFill>
                <a:latin typeface="Arial" panose="020B0604020202020204" pitchFamily="34" charset="0"/>
                <a:cs typeface="Arial" panose="020B0604020202020204" pitchFamily="34" charset="0"/>
              </a:rPr>
              <a:t>■ Широкий спектр применения: автозапчасти, бытовая техника, коммуникационное оборудование, новые источники энергии и т. д.</a:t>
            </a:r>
            <a:endParaRPr sz="1000">
              <a:solidFill>
                <a:srgbClr val="68686A"/>
              </a:solidFill>
              <a:latin typeface="Arial" panose="020B0604020202020204" pitchFamily="34" charset="0"/>
              <a:cs typeface="Arial" panose="020B0604020202020204" pitchFamily="34" charset="0"/>
            </a:endParaRPr>
          </a:p>
          <a:p>
            <a:pPr marL="179705" indent="-215900">
              <a:lnSpc>
                <a:spcPts val="835"/>
              </a:lnSpc>
              <a:spcAft>
                <a:spcPts val="140"/>
              </a:spcAft>
            </a:pPr>
            <a:r>
              <a:rPr sz="1000">
                <a:solidFill>
                  <a:srgbClr val="68686A"/>
                </a:solidFill>
                <a:latin typeface="Arial" panose="020B0604020202020204" pitchFamily="34" charset="0"/>
                <a:cs typeface="Arial" panose="020B0604020202020204" pitchFamily="34" charset="0"/>
              </a:rPr>
              <a:t>■ Функция: удовлетворение потребностей вертикальных и горизонтальных заготовок в одном процессе зажима, вертикальное и горизонтальное свободное преобразование,</a:t>
            </a:r>
            <a:endParaRPr sz="1000">
              <a:solidFill>
                <a:srgbClr val="68686A"/>
              </a:solidFill>
              <a:latin typeface="Arial" panose="020B0604020202020204" pitchFamily="34" charset="0"/>
              <a:cs typeface="Arial" panose="020B0604020202020204" pitchFamily="34" charset="0"/>
            </a:endParaRPr>
          </a:p>
          <a:p>
            <a:pPr marL="179705" indent="-215900">
              <a:lnSpc>
                <a:spcPts val="835"/>
              </a:lnSpc>
              <a:spcAft>
                <a:spcPts val="140"/>
              </a:spcAft>
            </a:pPr>
            <a:r>
              <a:rPr sz="1000">
                <a:solidFill>
                  <a:srgbClr val="68686A"/>
                </a:solidFill>
                <a:latin typeface="Arial" panose="020B0604020202020204" pitchFamily="34" charset="0"/>
                <a:cs typeface="Arial" panose="020B0604020202020204" pitchFamily="34" charset="0"/>
              </a:rPr>
              <a:t>осевая четырехрычажная</a:t>
            </a:r>
            <a:endParaRPr sz="1000">
              <a:solidFill>
                <a:srgbClr val="68686A"/>
              </a:solidFill>
              <a:latin typeface="Arial" panose="020B0604020202020204" pitchFamily="34" charset="0"/>
              <a:cs typeface="Arial" panose="020B0604020202020204" pitchFamily="34" charset="0"/>
            </a:endParaRPr>
          </a:p>
          <a:p>
            <a:pPr marL="179705" indent="-215900">
              <a:lnSpc>
                <a:spcPts val="835"/>
              </a:lnSpc>
              <a:spcAft>
                <a:spcPts val="140"/>
              </a:spcAft>
            </a:pPr>
            <a:r>
              <a:rPr sz="1000">
                <a:solidFill>
                  <a:srgbClr val="68686A"/>
                </a:solidFill>
                <a:latin typeface="Arial" panose="020B0604020202020204" pitchFamily="34" charset="0"/>
                <a:cs typeface="Arial" panose="020B0604020202020204" pitchFamily="34" charset="0"/>
              </a:rPr>
              <a:t>■ Цена: один вертикальный и горизонтальный обрабатывающий центр составляет менее 30% от цены трех вертикальных обрабатывающих центров.</a:t>
            </a:r>
            <a:endParaRPr sz="1000">
              <a:solidFill>
                <a:srgbClr val="68686A"/>
              </a:solidFill>
              <a:latin typeface="Arial" panose="020B0604020202020204" pitchFamily="34" charset="0"/>
              <a:cs typeface="Arial" panose="020B0604020202020204" pitchFamily="34" charset="0"/>
            </a:endParaRPr>
          </a:p>
          <a:p>
            <a:pPr marL="179705" indent="-215900">
              <a:lnSpc>
                <a:spcPts val="835"/>
              </a:lnSpc>
              <a:spcAft>
                <a:spcPts val="140"/>
              </a:spcAft>
            </a:pPr>
            <a:r>
              <a:rPr sz="1000">
                <a:solidFill>
                  <a:srgbClr val="68686A"/>
                </a:solidFill>
                <a:latin typeface="Arial" panose="020B0604020202020204" pitchFamily="34" charset="0"/>
                <a:cs typeface="Arial" panose="020B0604020202020204" pitchFamily="34" charset="0"/>
              </a:rPr>
              <a:t>■ Точность: однократный зажим, снижающий низкую точность, вызванную трудозатратами и приспособлениями.</a:t>
            </a:r>
            <a:endParaRPr sz="1000">
              <a:solidFill>
                <a:srgbClr val="68686A"/>
              </a:solidFill>
              <a:latin typeface="Arial" panose="020B0604020202020204" pitchFamily="34" charset="0"/>
              <a:cs typeface="Arial" panose="020B0604020202020204" pitchFamily="34" charset="0"/>
            </a:endParaRPr>
          </a:p>
          <a:p>
            <a:pPr marL="179705" indent="-215900">
              <a:lnSpc>
                <a:spcPts val="835"/>
              </a:lnSpc>
              <a:spcAft>
                <a:spcPts val="140"/>
              </a:spcAft>
            </a:pPr>
            <a:r>
              <a:rPr sz="1000">
                <a:solidFill>
                  <a:srgbClr val="68686A"/>
                </a:solidFill>
                <a:latin typeface="Arial" panose="020B0604020202020204" pitchFamily="34" charset="0"/>
                <a:cs typeface="Arial" panose="020B0604020202020204" pitchFamily="34" charset="0"/>
              </a:rPr>
              <a:t>■ Гарантия качества, по сравнению с вертикальным обрабатывающим центром качество в три раза выше.</a:t>
            </a:r>
            <a:endParaRPr sz="1000">
              <a:solidFill>
                <a:srgbClr val="68686A"/>
              </a:solidFill>
              <a:latin typeface="Arial" panose="020B0604020202020204" pitchFamily="34" charset="0"/>
              <a:cs typeface="Arial" panose="020B0604020202020204" pitchFamily="34" charset="0"/>
            </a:endParaRPr>
          </a:p>
          <a:p>
            <a:pPr marL="179705" indent="-215900">
              <a:lnSpc>
                <a:spcPts val="835"/>
              </a:lnSpc>
              <a:spcAft>
                <a:spcPts val="140"/>
              </a:spcAft>
            </a:pPr>
            <a:r>
              <a:rPr sz="1000">
                <a:solidFill>
                  <a:srgbClr val="68686A"/>
                </a:solidFill>
                <a:latin typeface="Arial" panose="020B0604020202020204" pitchFamily="34" charset="0"/>
                <a:cs typeface="Arial" panose="020B0604020202020204" pitchFamily="34" charset="0"/>
              </a:rPr>
              <a:t>■ Стандартная конфигурациямощная система промывки стружки, водяной пистолет высокого давления, цепной конвейер для стружки, двойной магазин инструментов, двойной шпиндель и т. д.</a:t>
            </a:r>
            <a:endParaRPr sz="1000">
              <a:solidFill>
                <a:srgbClr val="68686A"/>
              </a:solidFill>
              <a:latin typeface="Arial" panose="020B0604020202020204" pitchFamily="34" charset="0"/>
              <a:cs typeface="Arial" panose="020B0604020202020204" pitchFamily="34" charset="0"/>
            </a:endParaRPr>
          </a:p>
          <a:p>
            <a:pPr marL="179705" indent="-215900">
              <a:lnSpc>
                <a:spcPts val="835"/>
              </a:lnSpc>
              <a:spcAft>
                <a:spcPts val="140"/>
              </a:spcAft>
            </a:pPr>
            <a:endParaRPr lang="en-US" sz="800" b="1">
              <a:solidFill>
                <a:srgbClr val="68686A"/>
              </a:solidFill>
              <a:latin typeface="Arial" panose="020B0604020202020204" pitchFamily="34" charset="0"/>
              <a:cs typeface="Arial" panose="020B0604020202020204" pitchFamily="34" charset="0"/>
            </a:endParaRPr>
          </a:p>
          <a:p>
            <a:pPr marL="179705" indent="-215900">
              <a:lnSpc>
                <a:spcPts val="835"/>
              </a:lnSpc>
              <a:spcAft>
                <a:spcPts val="140"/>
              </a:spcAft>
            </a:pPr>
            <a:endParaRPr lang="en-US" sz="800" b="1">
              <a:solidFill>
                <a:srgbClr val="68686A"/>
              </a:solidFill>
              <a:latin typeface="Arial" panose="020B0604020202020204" pitchFamily="34" charset="0"/>
              <a:cs typeface="Arial" panose="020B0604020202020204" pitchFamily="34" charset="0"/>
            </a:endParaRPr>
          </a:p>
          <a:p>
            <a:pPr marL="179705" indent="-215900">
              <a:lnSpc>
                <a:spcPts val="835"/>
              </a:lnSpc>
              <a:spcAft>
                <a:spcPts val="140"/>
              </a:spcAft>
            </a:pPr>
            <a:r>
              <a:rPr lang="en-US" b="1">
                <a:solidFill>
                  <a:srgbClr val="EF4857"/>
                </a:solidFill>
                <a:latin typeface="Arial" panose="020B0604020202020204" pitchFamily="34" charset="0"/>
                <a:cs typeface="Arial" panose="020B0604020202020204" pitchFamily="34" charset="0"/>
              </a:rPr>
              <a:t>Конфигурация системы</a:t>
            </a:r>
            <a:endParaRPr lang="en-US" b="1">
              <a:solidFill>
                <a:srgbClr val="EF4857"/>
              </a:solidFill>
              <a:latin typeface="Arial" panose="020B0604020202020204" pitchFamily="34" charset="0"/>
              <a:cs typeface="Arial" panose="020B0604020202020204" pitchFamily="34" charset="0"/>
            </a:endParaRPr>
          </a:p>
          <a:p>
            <a:pPr marL="179705" indent="-215900">
              <a:lnSpc>
                <a:spcPts val="835"/>
              </a:lnSpc>
              <a:spcAft>
                <a:spcPts val="140"/>
              </a:spcAft>
            </a:pPr>
            <a:r>
              <a:rPr lang="en-US" sz="800">
                <a:solidFill>
                  <a:srgbClr val="BC3430"/>
                </a:solidFill>
                <a:latin typeface="Arial" panose="020B0604020202020204" pitchFamily="34" charset="0"/>
                <a:cs typeface="Arial" panose="020B0604020202020204" pitchFamily="34" charset="0"/>
              </a:rPr>
              <a:t>&gt;&gt;&gt;&gt;&gt;</a:t>
            </a:r>
            <a:endParaRPr lang="en-US" sz="800">
              <a:solidFill>
                <a:srgbClr val="BC3430"/>
              </a:solidFill>
              <a:latin typeface="Arial" panose="020B0604020202020204" pitchFamily="34" charset="0"/>
              <a:cs typeface="Arial" panose="020B0604020202020204" pitchFamily="34" charset="0"/>
            </a:endParaRPr>
          </a:p>
          <a:p>
            <a:pPr indent="0">
              <a:lnSpc>
                <a:spcPts val="1410"/>
              </a:lnSpc>
            </a:pPr>
            <a:r>
              <a:rPr lang="en-US" sz="1000">
                <a:solidFill>
                  <a:srgbClr val="39393A"/>
                </a:solidFill>
                <a:latin typeface="Arial" panose="020B0604020202020204" pitchFamily="34" charset="0"/>
                <a:cs typeface="Arial" panose="020B0604020202020204" pitchFamily="34" charset="0"/>
              </a:rPr>
              <a:t>Недавно выпущенная система 01 MF обладает высокой производительностью обработки, высокой скоростью работы и высокой функциональностью, а также использует новейшие технологии обработки для достижения выдающейся точности и плавности скорости. Возможность обработки крошечных сегментов линии удваивается. Оптимальная компенсация упругой деформации. ШВП повышает точность формы Высокоскоростное жесткое нарезание резьбы FSSB может эффективно сократить время цикла Высокоскоростная производительность PMC, скорость работы лестничной диаграммы достигает 1,5 раз</a:t>
            </a:r>
            <a:endParaRPr lang="en-US" sz="1000">
              <a:solidFill>
                <a:srgbClr val="39393A"/>
              </a:solidFill>
              <a:latin typeface="Arial" panose="020B0604020202020204" pitchFamily="34" charset="0"/>
              <a:cs typeface="Arial" panose="020B0604020202020204" pitchFamily="34" charset="0"/>
            </a:endParaRPr>
          </a:p>
        </p:txBody>
      </p:sp>
      <p:sp>
        <p:nvSpPr>
          <p:cNvPr id="10" name="矩形 9"/>
          <p:cNvSpPr/>
          <p:nvPr/>
        </p:nvSpPr>
        <p:spPr>
          <a:xfrm>
            <a:off x="692635" y="6959768"/>
            <a:ext cx="2740162" cy="173159"/>
          </a:xfrm>
          <a:prstGeom prst="rect">
            <a:avLst/>
          </a:prstGeom>
          <a:solidFill>
            <a:srgbClr val="FFFFFF"/>
          </a:solidFill>
        </p:spPr>
        <p:txBody>
          <a:bodyPr wrap="none" lIns="0" tIns="0" rIns="0" bIns="0">
            <a:noAutofit/>
          </a:bodyPr>
          <a:p>
            <a:pPr indent="0"/>
            <a:r>
              <a:rPr lang="en-US" sz="900" b="1">
                <a:solidFill>
                  <a:srgbClr val="D1AC74"/>
                </a:solidFill>
                <a:latin typeface="Tahoma" panose="020B0604030504040204"/>
              </a:rPr>
              <a:t>Vertical system configuration FANUC 0l-MF(5)</a:t>
            </a:r>
            <a:endParaRPr lang="en-US" sz="900" b="1">
              <a:solidFill>
                <a:srgbClr val="D1AC74"/>
              </a:solidFill>
              <a:latin typeface="Tahoma" panose="020B0604030504040204"/>
            </a:endParaRPr>
          </a:p>
        </p:txBody>
      </p:sp>
      <p:graphicFrame>
        <p:nvGraphicFramePr>
          <p:cNvPr id="11" name="表格 10"/>
          <p:cNvGraphicFramePr>
            <a:graphicFrameLocks noGrp="1"/>
          </p:cNvGraphicFramePr>
          <p:nvPr/>
        </p:nvGraphicFramePr>
        <p:xfrm>
          <a:off x="707824" y="7181533"/>
          <a:ext cx="3125972" cy="765544"/>
        </p:xfrm>
        <a:graphic>
          <a:graphicData uri="http://schemas.openxmlformats.org/drawingml/2006/table">
            <a:tbl>
              <a:tblPr/>
              <a:tblGrid>
                <a:gridCol w="768582"/>
                <a:gridCol w="814150"/>
                <a:gridCol w="732127"/>
                <a:gridCol w="811112"/>
              </a:tblGrid>
              <a:tr h="151893">
                <a:tc>
                  <a:txBody>
                    <a:bodyPr>
                      <a:spAutoFit/>
                    </a:bodyPr>
                    <a:p>
                      <a:pPr indent="0" algn="ctr"/>
                      <a:r>
                        <a:rPr lang="en-US" sz="700">
                          <a:solidFill>
                            <a:srgbClr val="FFFFFF"/>
                          </a:solidFill>
                          <a:latin typeface="Tahoma" panose="020B0604030504040204"/>
                        </a:rPr>
                        <a:t>Axis name</a:t>
                      </a:r>
                      <a:endParaRPr lang="en-US" sz="700">
                        <a:solidFill>
                          <a:srgbClr val="FFFFFF"/>
                        </a:solidFill>
                        <a:latin typeface="Tahoma" panose="020B0604030504040204"/>
                      </a:endParaRPr>
                    </a:p>
                  </a:txBody>
                  <a:tcPr marL="0" marR="0" marT="0" marB="0" anchor="b">
                    <a:solidFill>
                      <a:srgbClr val="C0A675"/>
                    </a:solidFill>
                  </a:tcPr>
                </a:tc>
                <a:tc>
                  <a:txBody>
                    <a:bodyPr>
                      <a:spAutoFit/>
                    </a:bodyPr>
                    <a:p>
                      <a:pPr indent="0" algn="ctr"/>
                      <a:r>
                        <a:rPr lang="en-US" sz="700">
                          <a:solidFill>
                            <a:srgbClr val="FFFFFF"/>
                          </a:solidFill>
                          <a:latin typeface="Tahoma" panose="020B0604030504040204"/>
                        </a:rPr>
                        <a:t>Motor model</a:t>
                      </a:r>
                      <a:endParaRPr lang="en-US" sz="700">
                        <a:solidFill>
                          <a:srgbClr val="FFFFFF"/>
                        </a:solidFill>
                        <a:latin typeface="Tahoma" panose="020B0604030504040204"/>
                      </a:endParaRPr>
                    </a:p>
                  </a:txBody>
                  <a:tcPr marL="0" marR="0" marT="0" marB="0" anchor="b">
                    <a:solidFill>
                      <a:srgbClr val="C0A675"/>
                    </a:solidFill>
                  </a:tcPr>
                </a:tc>
                <a:tc>
                  <a:txBody>
                    <a:bodyPr>
                      <a:spAutoFit/>
                    </a:bodyPr>
                    <a:p>
                      <a:pPr indent="0" algn="ctr"/>
                      <a:r>
                        <a:rPr lang="en-US" sz="700">
                          <a:solidFill>
                            <a:srgbClr val="FFFFFF"/>
                          </a:solidFill>
                          <a:latin typeface="Tahoma" panose="020B0604030504040204"/>
                        </a:rPr>
                        <a:t>Motor Power</a:t>
                      </a:r>
                      <a:endParaRPr lang="en-US" sz="700">
                        <a:solidFill>
                          <a:srgbClr val="FFFFFF"/>
                        </a:solidFill>
                        <a:latin typeface="Tahoma" panose="020B0604030504040204"/>
                      </a:endParaRPr>
                    </a:p>
                  </a:txBody>
                  <a:tcPr marL="0" marR="0" marT="0" marB="0" anchor="b">
                    <a:solidFill>
                      <a:srgbClr val="C0A675"/>
                    </a:solidFill>
                  </a:tcPr>
                </a:tc>
                <a:tc>
                  <a:txBody>
                    <a:bodyPr>
                      <a:spAutoFit/>
                    </a:bodyPr>
                    <a:p>
                      <a:pPr indent="88900" algn="just"/>
                      <a:r>
                        <a:rPr lang="en-US" sz="700">
                          <a:solidFill>
                            <a:srgbClr val="FFFFFF"/>
                          </a:solidFill>
                          <a:latin typeface="Tahoma" panose="020B0604030504040204"/>
                        </a:rPr>
                        <a:t>Maximum torque</a:t>
                      </a:r>
                      <a:endParaRPr lang="en-US" sz="700">
                        <a:solidFill>
                          <a:srgbClr val="FFFFFF"/>
                        </a:solidFill>
                        <a:latin typeface="Tahoma" panose="020B0604030504040204"/>
                      </a:endParaRPr>
                    </a:p>
                  </a:txBody>
                  <a:tcPr marL="0" marR="0" marT="0" marB="0" anchor="b">
                    <a:solidFill>
                      <a:srgbClr val="C0A675"/>
                    </a:solidFill>
                  </a:tcPr>
                </a:tc>
              </a:tr>
              <a:tr h="154931">
                <a:tc>
                  <a:txBody>
                    <a:bodyPr>
                      <a:spAutoFit/>
                    </a:bodyPr>
                    <a:p>
                      <a:pPr indent="0" algn="ctr"/>
                      <a:r>
                        <a:rPr lang="en-US" sz="650" cap="small">
                          <a:solidFill>
                            <a:srgbClr val="040001"/>
                          </a:solidFill>
                          <a:latin typeface="Arial" panose="020B0604020202020204"/>
                        </a:rPr>
                        <a:t>x</a:t>
                      </a:r>
                      <a:endParaRPr lang="en-US" sz="650" cap="small">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Tahoma" panose="020B0604030504040204"/>
                        </a:rPr>
                        <a:t>biS12/3000</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550">
                          <a:solidFill>
                            <a:srgbClr val="040001"/>
                          </a:solidFill>
                          <a:latin typeface="Tahoma" panose="020B0604030504040204"/>
                        </a:rPr>
                        <a:t>1.8KW</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550">
                          <a:solidFill>
                            <a:srgbClr val="040001"/>
                          </a:solidFill>
                          <a:latin typeface="Tahoma" panose="020B0604030504040204"/>
                        </a:rPr>
                        <a:t>27N.m</a:t>
                      </a:r>
                      <a:endParaRPr lang="en-US" sz="550">
                        <a:solidFill>
                          <a:srgbClr val="040001"/>
                        </a:solidFill>
                        <a:latin typeface="Tahoma" panose="020B0604030504040204"/>
                      </a:endParaRPr>
                    </a:p>
                  </a:txBody>
                  <a:tcPr marL="0" marR="0" marT="0" marB="0" anchor="ctr">
                    <a:solidFill>
                      <a:srgbClr val="D1D5D6"/>
                    </a:solidFill>
                  </a:tcPr>
                </a:tc>
              </a:tr>
              <a:tr h="157969">
                <a:tc>
                  <a:txBody>
                    <a:bodyPr>
                      <a:spAutoFit/>
                    </a:bodyPr>
                    <a:p>
                      <a:pPr indent="0" algn="ctr"/>
                      <a:r>
                        <a:rPr lang="en-US" sz="650" cap="small">
                          <a:solidFill>
                            <a:srgbClr val="040001"/>
                          </a:solidFill>
                          <a:latin typeface="Arial" panose="020B0604020202020204"/>
                        </a:rPr>
                        <a:t>y</a:t>
                      </a:r>
                      <a:endParaRPr lang="en-US" sz="650" cap="small">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Tahoma" panose="020B0604030504040204"/>
                        </a:rPr>
                        <a:t>biS22/3000</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550">
                          <a:solidFill>
                            <a:srgbClr val="040001"/>
                          </a:solidFill>
                          <a:latin typeface="Tahoma" panose="020B0604030504040204"/>
                        </a:rPr>
                        <a:t>3KW</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550">
                          <a:solidFill>
                            <a:srgbClr val="040001"/>
                          </a:solidFill>
                          <a:latin typeface="Tahoma" panose="020B0604030504040204"/>
                        </a:rPr>
                        <a:t>45N.m</a:t>
                      </a:r>
                      <a:endParaRPr lang="en-US" sz="550">
                        <a:solidFill>
                          <a:srgbClr val="040001"/>
                        </a:solidFill>
                        <a:latin typeface="Tahoma" panose="020B0604030504040204"/>
                      </a:endParaRPr>
                    </a:p>
                  </a:txBody>
                  <a:tcPr marL="0" marR="0" marT="0" marB="0" anchor="ctr">
                    <a:solidFill>
                      <a:srgbClr val="D1D5D6"/>
                    </a:solidFill>
                  </a:tcPr>
                </a:tc>
              </a:tr>
              <a:tr h="142780">
                <a:tc>
                  <a:txBody>
                    <a:bodyPr>
                      <a:spAutoFit/>
                    </a:bodyPr>
                    <a:p>
                      <a:pPr indent="0" algn="ctr"/>
                      <a:r>
                        <a:rPr lang="en-US" sz="650" cap="small">
                          <a:solidFill>
                            <a:srgbClr val="040001"/>
                          </a:solidFill>
                          <a:latin typeface="Arial" panose="020B0604020202020204"/>
                        </a:rPr>
                        <a:t>z</a:t>
                      </a:r>
                      <a:endParaRPr lang="en-US" sz="650" cap="small">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Tahoma" panose="020B0604030504040204"/>
                        </a:rPr>
                        <a:t>biS22B/3000</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550">
                          <a:solidFill>
                            <a:srgbClr val="040001"/>
                          </a:solidFill>
                          <a:latin typeface="Tahoma" panose="020B0604030504040204"/>
                        </a:rPr>
                        <a:t>3KW</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550">
                          <a:solidFill>
                            <a:srgbClr val="040001"/>
                          </a:solidFill>
                          <a:latin typeface="Tahoma" panose="020B0604030504040204"/>
                        </a:rPr>
                        <a:t>45N.m</a:t>
                      </a:r>
                      <a:endParaRPr lang="en-US" sz="550">
                        <a:solidFill>
                          <a:srgbClr val="040001"/>
                        </a:solidFill>
                        <a:latin typeface="Tahoma" panose="020B0604030504040204"/>
                      </a:endParaRPr>
                    </a:p>
                  </a:txBody>
                  <a:tcPr marL="0" marR="0" marT="0" marB="0" anchor="ctr">
                    <a:solidFill>
                      <a:srgbClr val="D1D5D6"/>
                    </a:solidFill>
                  </a:tcPr>
                </a:tc>
              </a:tr>
              <a:tr h="157969">
                <a:tc>
                  <a:txBody>
                    <a:bodyPr>
                      <a:spAutoFit/>
                    </a:bodyPr>
                    <a:p>
                      <a:pPr indent="0" algn="ctr"/>
                      <a:r>
                        <a:rPr lang="en-US" sz="550">
                          <a:solidFill>
                            <a:srgbClr val="040001"/>
                          </a:solidFill>
                          <a:latin typeface="Tahoma" panose="020B0604030504040204"/>
                        </a:rPr>
                        <a:t>Spindle</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550">
                          <a:solidFill>
                            <a:srgbClr val="040001"/>
                          </a:solidFill>
                          <a:latin typeface="Tahoma" panose="020B0604030504040204"/>
                        </a:rPr>
                        <a:t>bi18/12000</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550">
                          <a:solidFill>
                            <a:srgbClr val="040001"/>
                          </a:solidFill>
                          <a:latin typeface="Tahoma" panose="020B0604030504040204"/>
                        </a:rPr>
                        <a:t>7.5/11KW</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550">
                          <a:solidFill>
                            <a:srgbClr val="040001"/>
                          </a:solidFill>
                          <a:latin typeface="Tahoma" panose="020B0604030504040204"/>
                        </a:rPr>
                        <a:t>70N.m</a:t>
                      </a:r>
                      <a:endParaRPr lang="en-US" sz="550">
                        <a:solidFill>
                          <a:srgbClr val="040001"/>
                        </a:solidFill>
                        <a:latin typeface="Tahoma" panose="020B0604030504040204"/>
                      </a:endParaRPr>
                    </a:p>
                  </a:txBody>
                  <a:tcPr marL="0" marR="0" marT="0" marB="0" anchor="ctr">
                    <a:solidFill>
                      <a:srgbClr val="D1D5D6"/>
                    </a:solidFill>
                  </a:tcPr>
                </a:tc>
              </a:tr>
            </a:tbl>
          </a:graphicData>
        </a:graphic>
      </p:graphicFrame>
      <p:sp>
        <p:nvSpPr>
          <p:cNvPr id="12" name="矩形 11"/>
          <p:cNvSpPr/>
          <p:nvPr/>
        </p:nvSpPr>
        <p:spPr>
          <a:xfrm>
            <a:off x="4046447" y="6959768"/>
            <a:ext cx="2904208" cy="173159"/>
          </a:xfrm>
          <a:prstGeom prst="rect">
            <a:avLst/>
          </a:prstGeom>
          <a:solidFill>
            <a:srgbClr val="FFFFFF"/>
          </a:solidFill>
        </p:spPr>
        <p:txBody>
          <a:bodyPr wrap="none" lIns="0" tIns="0" rIns="0" bIns="0">
            <a:noAutofit/>
          </a:bodyPr>
          <a:p>
            <a:pPr indent="0"/>
            <a:r>
              <a:rPr lang="en-US" sz="900" b="1">
                <a:solidFill>
                  <a:srgbClr val="D1AC74"/>
                </a:solidFill>
                <a:latin typeface="Tahoma" panose="020B0604030504040204"/>
              </a:rPr>
              <a:t>Horizontal system configuration FANUC 0l-MF(5)</a:t>
            </a:r>
            <a:endParaRPr lang="en-US" sz="900" b="1">
              <a:solidFill>
                <a:srgbClr val="D1AC74"/>
              </a:solidFill>
              <a:latin typeface="Tahoma" panose="020B0604030504040204"/>
            </a:endParaRPr>
          </a:p>
        </p:txBody>
      </p:sp>
      <p:graphicFrame>
        <p:nvGraphicFramePr>
          <p:cNvPr id="13" name="表格 12"/>
          <p:cNvGraphicFramePr>
            <a:graphicFrameLocks noGrp="1"/>
          </p:cNvGraphicFramePr>
          <p:nvPr/>
        </p:nvGraphicFramePr>
        <p:xfrm>
          <a:off x="4061637" y="7187609"/>
          <a:ext cx="3122934" cy="914400"/>
        </p:xfrm>
        <a:graphic>
          <a:graphicData uri="http://schemas.openxmlformats.org/drawingml/2006/table">
            <a:tbl>
              <a:tblPr/>
              <a:tblGrid>
                <a:gridCol w="735165"/>
                <a:gridCol w="811112"/>
                <a:gridCol w="732127"/>
                <a:gridCol w="844528"/>
              </a:tblGrid>
              <a:tr h="151893">
                <a:tc>
                  <a:txBody>
                    <a:bodyPr>
                      <a:spAutoFit/>
                    </a:bodyPr>
                    <a:p>
                      <a:pPr indent="0" algn="ctr"/>
                      <a:r>
                        <a:rPr lang="en-US" sz="700">
                          <a:solidFill>
                            <a:srgbClr val="FFFFFF"/>
                          </a:solidFill>
                          <a:latin typeface="Tahoma" panose="020B0604030504040204"/>
                        </a:rPr>
                        <a:t>Axis name</a:t>
                      </a:r>
                      <a:endParaRPr lang="en-US" sz="700">
                        <a:solidFill>
                          <a:srgbClr val="FFFFFF"/>
                        </a:solidFill>
                        <a:latin typeface="Tahoma" panose="020B0604030504040204"/>
                      </a:endParaRPr>
                    </a:p>
                  </a:txBody>
                  <a:tcPr marL="0" marR="0" marT="0" marB="0">
                    <a:solidFill>
                      <a:srgbClr val="C0A675"/>
                    </a:solidFill>
                  </a:tcPr>
                </a:tc>
                <a:tc>
                  <a:txBody>
                    <a:bodyPr>
                      <a:spAutoFit/>
                    </a:bodyPr>
                    <a:p>
                      <a:pPr indent="165100"/>
                      <a:r>
                        <a:rPr lang="en-US" sz="700">
                          <a:solidFill>
                            <a:srgbClr val="FFFFFF"/>
                          </a:solidFill>
                          <a:latin typeface="Tahoma" panose="020B0604030504040204"/>
                        </a:rPr>
                        <a:t>Motor model</a:t>
                      </a:r>
                      <a:endParaRPr lang="en-US" sz="700">
                        <a:solidFill>
                          <a:srgbClr val="FFFFFF"/>
                        </a:solidFill>
                        <a:latin typeface="Tahoma" panose="020B0604030504040204"/>
                      </a:endParaRPr>
                    </a:p>
                  </a:txBody>
                  <a:tcPr marL="0" marR="0" marT="0" marB="0">
                    <a:solidFill>
                      <a:srgbClr val="C0A675"/>
                    </a:solidFill>
                  </a:tcPr>
                </a:tc>
                <a:tc>
                  <a:txBody>
                    <a:bodyPr>
                      <a:spAutoFit/>
                    </a:bodyPr>
                    <a:p>
                      <a:pPr indent="0" algn="ctr"/>
                      <a:r>
                        <a:rPr lang="en-US" sz="700">
                          <a:solidFill>
                            <a:srgbClr val="FFFFFF"/>
                          </a:solidFill>
                          <a:latin typeface="Tahoma" panose="020B0604030504040204"/>
                        </a:rPr>
                        <a:t>Motor Power</a:t>
                      </a:r>
                      <a:endParaRPr lang="en-US" sz="700">
                        <a:solidFill>
                          <a:srgbClr val="FFFFFF"/>
                        </a:solidFill>
                        <a:latin typeface="Tahoma" panose="020B0604030504040204"/>
                      </a:endParaRPr>
                    </a:p>
                  </a:txBody>
                  <a:tcPr marL="0" marR="0" marT="0" marB="0">
                    <a:solidFill>
                      <a:srgbClr val="C0A675"/>
                    </a:solidFill>
                  </a:tcPr>
                </a:tc>
                <a:tc>
                  <a:txBody>
                    <a:bodyPr>
                      <a:spAutoFit/>
                    </a:bodyPr>
                    <a:p>
                      <a:pPr indent="0" algn="ctr"/>
                      <a:r>
                        <a:rPr lang="en-US" sz="700">
                          <a:solidFill>
                            <a:srgbClr val="FFFFFF"/>
                          </a:solidFill>
                          <a:latin typeface="Tahoma" panose="020B0604030504040204"/>
                        </a:rPr>
                        <a:t>Maximum torque</a:t>
                      </a:r>
                      <a:endParaRPr lang="en-US" sz="700">
                        <a:solidFill>
                          <a:srgbClr val="FFFFFF"/>
                        </a:solidFill>
                        <a:latin typeface="Tahoma" panose="020B0604030504040204"/>
                      </a:endParaRPr>
                    </a:p>
                  </a:txBody>
                  <a:tcPr marL="0" marR="0" marT="0" marB="0">
                    <a:solidFill>
                      <a:srgbClr val="C0A675"/>
                    </a:solidFill>
                  </a:tcPr>
                </a:tc>
              </a:tr>
              <a:tr h="161007">
                <a:tc>
                  <a:txBody>
                    <a:bodyPr>
                      <a:spAutoFit/>
                    </a:bodyPr>
                    <a:p>
                      <a:pPr indent="368300"/>
                      <a:r>
                        <a:rPr lang="en-US" sz="550">
                          <a:solidFill>
                            <a:srgbClr val="040001"/>
                          </a:solidFill>
                          <a:latin typeface="Tahoma" panose="020B0604030504040204"/>
                        </a:rPr>
                        <a:t>B</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241300"/>
                      <a:r>
                        <a:rPr lang="en-US" sz="550">
                          <a:solidFill>
                            <a:srgbClr val="040001"/>
                          </a:solidFill>
                          <a:latin typeface="Tahoma" panose="020B0604030504040204"/>
                        </a:rPr>
                        <a:t>biS12/3000</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292100"/>
                      <a:r>
                        <a:rPr lang="en-US" sz="550">
                          <a:solidFill>
                            <a:srgbClr val="040001"/>
                          </a:solidFill>
                          <a:latin typeface="Tahoma" panose="020B0604030504040204"/>
                        </a:rPr>
                        <a:t>1.8KW</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342900"/>
                      <a:r>
                        <a:rPr lang="en-US" sz="650" cap="small">
                          <a:solidFill>
                            <a:srgbClr val="040001"/>
                          </a:solidFill>
                          <a:latin typeface="Arial" panose="020B0604020202020204"/>
                        </a:rPr>
                        <a:t>27N.m</a:t>
                      </a:r>
                      <a:endParaRPr lang="en-US" sz="650" cap="small">
                        <a:solidFill>
                          <a:srgbClr val="040001"/>
                        </a:solidFill>
                        <a:latin typeface="Arial" panose="020B0604020202020204"/>
                      </a:endParaRPr>
                    </a:p>
                  </a:txBody>
                  <a:tcPr marL="0" marR="0" marT="0" marB="0" anchor="ctr">
                    <a:solidFill>
                      <a:srgbClr val="D1D5D6"/>
                    </a:solidFill>
                  </a:tcPr>
                </a:tc>
              </a:tr>
              <a:tr h="142780">
                <a:tc>
                  <a:txBody>
                    <a:bodyPr>
                      <a:spAutoFit/>
                    </a:bodyPr>
                    <a:p>
                      <a:pPr indent="368300"/>
                      <a:r>
                        <a:rPr lang="en-US" sz="550">
                          <a:solidFill>
                            <a:srgbClr val="040001"/>
                          </a:solidFill>
                          <a:latin typeface="Tahoma" panose="020B0604030504040204"/>
                        </a:rPr>
                        <a:t>X</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241300"/>
                      <a:r>
                        <a:rPr lang="en-US" sz="550">
                          <a:solidFill>
                            <a:srgbClr val="040001"/>
                          </a:solidFill>
                          <a:latin typeface="Tahoma" panose="020B0604030504040204"/>
                        </a:rPr>
                        <a:t>biS12/3000</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292100"/>
                      <a:r>
                        <a:rPr lang="en-US" sz="550">
                          <a:solidFill>
                            <a:srgbClr val="040001"/>
                          </a:solidFill>
                          <a:latin typeface="Tahoma" panose="020B0604030504040204"/>
                        </a:rPr>
                        <a:t>1.8KW</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342900"/>
                      <a:r>
                        <a:rPr lang="en-US" sz="650" cap="small">
                          <a:solidFill>
                            <a:srgbClr val="040001"/>
                          </a:solidFill>
                          <a:latin typeface="Arial" panose="020B0604020202020204"/>
                        </a:rPr>
                        <a:t>27N.m</a:t>
                      </a:r>
                      <a:endParaRPr lang="en-US" sz="650" cap="small">
                        <a:solidFill>
                          <a:srgbClr val="040001"/>
                        </a:solidFill>
                        <a:latin typeface="Arial" panose="020B0604020202020204"/>
                      </a:endParaRPr>
                    </a:p>
                  </a:txBody>
                  <a:tcPr marL="0" marR="0" marT="0" marB="0" anchor="ctr">
                    <a:solidFill>
                      <a:srgbClr val="D1D5D6"/>
                    </a:solidFill>
                  </a:tcPr>
                </a:tc>
              </a:tr>
              <a:tr h="154931">
                <a:tc>
                  <a:txBody>
                    <a:bodyPr>
                      <a:spAutoFit/>
                    </a:bodyPr>
                    <a:p>
                      <a:pPr indent="368300"/>
                      <a:r>
                        <a:rPr lang="en-US" sz="550">
                          <a:solidFill>
                            <a:srgbClr val="040001"/>
                          </a:solidFill>
                          <a:latin typeface="Tahoma" panose="020B0604030504040204"/>
                        </a:rPr>
                        <a:t>Y</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241300"/>
                      <a:r>
                        <a:rPr lang="en-US" sz="550">
                          <a:solidFill>
                            <a:srgbClr val="040001"/>
                          </a:solidFill>
                          <a:latin typeface="Tahoma" panose="020B0604030504040204"/>
                        </a:rPr>
                        <a:t>biS22B/3000</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292100"/>
                      <a:r>
                        <a:rPr lang="en-US" sz="550">
                          <a:solidFill>
                            <a:srgbClr val="040001"/>
                          </a:solidFill>
                          <a:latin typeface="Tahoma" panose="020B0604030504040204"/>
                        </a:rPr>
                        <a:t>3KW</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342900"/>
                      <a:r>
                        <a:rPr lang="en-US" sz="550">
                          <a:solidFill>
                            <a:srgbClr val="040001"/>
                          </a:solidFill>
                          <a:latin typeface="Tahoma" panose="020B0604030504040204"/>
                        </a:rPr>
                        <a:t>45N.m</a:t>
                      </a:r>
                      <a:endParaRPr lang="en-US" sz="550">
                        <a:solidFill>
                          <a:srgbClr val="040001"/>
                        </a:solidFill>
                        <a:latin typeface="Tahoma" panose="020B0604030504040204"/>
                      </a:endParaRPr>
                    </a:p>
                  </a:txBody>
                  <a:tcPr marL="0" marR="0" marT="0" marB="0" anchor="ctr">
                    <a:solidFill>
                      <a:srgbClr val="D1D5D6"/>
                    </a:solidFill>
                  </a:tcPr>
                </a:tc>
              </a:tr>
              <a:tr h="145817">
                <a:tc>
                  <a:txBody>
                    <a:bodyPr>
                      <a:spAutoFit/>
                    </a:bodyPr>
                    <a:p>
                      <a:pPr indent="368300"/>
                      <a:r>
                        <a:rPr lang="en-US" sz="550">
                          <a:solidFill>
                            <a:srgbClr val="040001"/>
                          </a:solidFill>
                          <a:latin typeface="Tahoma" panose="020B0604030504040204"/>
                        </a:rPr>
                        <a:t>z</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241300"/>
                      <a:r>
                        <a:rPr lang="en-US" sz="550">
                          <a:solidFill>
                            <a:srgbClr val="040001"/>
                          </a:solidFill>
                          <a:latin typeface="Tahoma" panose="020B0604030504040204"/>
                        </a:rPr>
                        <a:t>biS22/3000</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292100"/>
                      <a:r>
                        <a:rPr lang="en-US" sz="550">
                          <a:solidFill>
                            <a:srgbClr val="040001"/>
                          </a:solidFill>
                          <a:latin typeface="Tahoma" panose="020B0604030504040204"/>
                        </a:rPr>
                        <a:t>3KW</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342900"/>
                      <a:r>
                        <a:rPr lang="en-US" sz="550">
                          <a:solidFill>
                            <a:srgbClr val="040001"/>
                          </a:solidFill>
                          <a:latin typeface="Tahoma" panose="020B0604030504040204"/>
                        </a:rPr>
                        <a:t>45N.m</a:t>
                      </a:r>
                      <a:endParaRPr lang="en-US" sz="550">
                        <a:solidFill>
                          <a:srgbClr val="040001"/>
                        </a:solidFill>
                        <a:latin typeface="Tahoma" panose="020B0604030504040204"/>
                      </a:endParaRPr>
                    </a:p>
                  </a:txBody>
                  <a:tcPr marL="0" marR="0" marT="0" marB="0" anchor="ctr">
                    <a:solidFill>
                      <a:srgbClr val="D1D5D6"/>
                    </a:solidFill>
                  </a:tcPr>
                </a:tc>
              </a:tr>
              <a:tr h="157969">
                <a:tc>
                  <a:txBody>
                    <a:bodyPr>
                      <a:spAutoFit/>
                    </a:bodyPr>
                    <a:p>
                      <a:pPr indent="279400"/>
                      <a:r>
                        <a:rPr lang="en-US" sz="650" cap="small">
                          <a:solidFill>
                            <a:srgbClr val="040001"/>
                          </a:solidFill>
                          <a:latin typeface="Arial" panose="020B0604020202020204"/>
                        </a:rPr>
                        <a:t>Spindle</a:t>
                      </a:r>
                      <a:endParaRPr lang="en-US" sz="650" cap="small">
                        <a:solidFill>
                          <a:srgbClr val="040001"/>
                        </a:solidFill>
                        <a:latin typeface="Arial" panose="020B0604020202020204"/>
                      </a:endParaRPr>
                    </a:p>
                  </a:txBody>
                  <a:tcPr marL="0" marR="0" marT="0" marB="0" anchor="ctr">
                    <a:solidFill>
                      <a:srgbClr val="D1D5D6"/>
                    </a:solidFill>
                  </a:tcPr>
                </a:tc>
                <a:tc>
                  <a:txBody>
                    <a:bodyPr>
                      <a:spAutoFit/>
                    </a:bodyPr>
                    <a:p>
                      <a:pPr indent="241300"/>
                      <a:r>
                        <a:rPr lang="en-US" sz="650" cap="small">
                          <a:solidFill>
                            <a:srgbClr val="040001"/>
                          </a:solidFill>
                          <a:latin typeface="Arial" panose="020B0604020202020204"/>
                        </a:rPr>
                        <a:t>bi18/12000</a:t>
                      </a:r>
                      <a:endParaRPr lang="en-US" sz="650" cap="small">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Tahoma" panose="020B0604030504040204"/>
                        </a:rPr>
                        <a:t>7.5/11KW</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342900"/>
                      <a:r>
                        <a:rPr lang="en-US" sz="650" cap="small">
                          <a:solidFill>
                            <a:srgbClr val="040001"/>
                          </a:solidFill>
                          <a:latin typeface="Arial" panose="020B0604020202020204"/>
                        </a:rPr>
                        <a:t>70N.m</a:t>
                      </a:r>
                      <a:endParaRPr lang="en-US" sz="650" cap="small">
                        <a:solidFill>
                          <a:srgbClr val="040001"/>
                        </a:solidFill>
                        <a:latin typeface="Arial" panose="020B0604020202020204"/>
                      </a:endParaRPr>
                    </a:p>
                  </a:txBody>
                  <a:tcPr marL="0" marR="0" marT="0" marB="0" anchor="ctr">
                    <a:solidFill>
                      <a:srgbClr val="D1D5D6"/>
                    </a:solidFill>
                  </a:tcPr>
                </a:tc>
              </a:tr>
            </a:tbl>
          </a:graphicData>
        </a:graphic>
      </p:graphicFrame>
      <p:sp>
        <p:nvSpPr>
          <p:cNvPr id="15" name="矩形 14"/>
          <p:cNvSpPr/>
          <p:nvPr/>
        </p:nvSpPr>
        <p:spPr>
          <a:xfrm>
            <a:off x="8682243" y="2885980"/>
            <a:ext cx="3040911" cy="416188"/>
          </a:xfrm>
          <a:prstGeom prst="rect">
            <a:avLst/>
          </a:prstGeom>
          <a:solidFill>
            <a:srgbClr val="FFFFFF"/>
          </a:solidFill>
        </p:spPr>
        <p:txBody>
          <a:bodyPr lIns="0" tIns="0" rIns="0" bIns="0">
            <a:noAutofit/>
          </a:bodyPr>
          <a:p>
            <a:pPr indent="0"/>
            <a:r>
              <a:rPr lang="en-US" sz="2400" b="1" i="1" cap="small">
                <a:solidFill>
                  <a:srgbClr val="EF4857"/>
                </a:solidFill>
                <a:latin typeface="Arial" panose="020B0604020202020204"/>
              </a:rPr>
              <a:t>optional accessories</a:t>
            </a:r>
            <a:endParaRPr lang="en-US" sz="2400" b="1" i="1" cap="small">
              <a:solidFill>
                <a:srgbClr val="EF4857"/>
              </a:solidFill>
              <a:latin typeface="Arial" panose="020B0604020202020204"/>
            </a:endParaRPr>
          </a:p>
          <a:p>
            <a:pPr indent="127000"/>
            <a:r>
              <a:rPr lang="en-US" sz="1300" i="1">
                <a:solidFill>
                  <a:srgbClr val="EF4857"/>
                </a:solidFill>
                <a:latin typeface="Arial" panose="020B0604020202020204"/>
              </a:rPr>
              <a:t>&gt;&gt;&gt;&gt;&gt;</a:t>
            </a:r>
            <a:endParaRPr lang="en-US" sz="1300" i="1">
              <a:solidFill>
                <a:srgbClr val="EF4857"/>
              </a:solidFill>
              <a:latin typeface="Arial" panose="020B0604020202020204"/>
            </a:endParaRPr>
          </a:p>
        </p:txBody>
      </p:sp>
      <p:sp>
        <p:nvSpPr>
          <p:cNvPr id="16" name="矩形 15"/>
          <p:cNvSpPr/>
          <p:nvPr/>
        </p:nvSpPr>
        <p:spPr>
          <a:xfrm>
            <a:off x="8639712" y="4742120"/>
            <a:ext cx="1318438" cy="106326"/>
          </a:xfrm>
          <a:prstGeom prst="rect">
            <a:avLst/>
          </a:prstGeom>
          <a:solidFill>
            <a:srgbClr val="FFFFFF"/>
          </a:solidFill>
        </p:spPr>
        <p:txBody>
          <a:bodyPr wrap="none" lIns="0" tIns="0" rIns="0" bIns="0">
            <a:noAutofit/>
          </a:bodyPr>
          <a:p>
            <a:pPr indent="0"/>
            <a:r>
              <a:rPr lang="en-US" sz="650" b="1">
                <a:solidFill>
                  <a:srgbClr val="48494A"/>
                </a:solidFill>
                <a:latin typeface="Tahoma" panose="020B0604030504040204"/>
              </a:rPr>
              <a:t>Manipulator</a:t>
            </a:r>
            <a:endParaRPr lang="en-US" sz="650" b="1">
              <a:solidFill>
                <a:srgbClr val="48494A"/>
              </a:solidFill>
              <a:latin typeface="Tahoma" panose="020B0604030504040204"/>
            </a:endParaRPr>
          </a:p>
        </p:txBody>
      </p:sp>
      <p:sp>
        <p:nvSpPr>
          <p:cNvPr id="17" name="矩形 16"/>
          <p:cNvSpPr/>
          <p:nvPr/>
        </p:nvSpPr>
        <p:spPr>
          <a:xfrm>
            <a:off x="8639712" y="4890976"/>
            <a:ext cx="1318438" cy="188348"/>
          </a:xfrm>
          <a:prstGeom prst="rect">
            <a:avLst/>
          </a:prstGeom>
          <a:solidFill>
            <a:srgbClr val="FFFFFF"/>
          </a:solidFill>
        </p:spPr>
        <p:txBody>
          <a:bodyPr lIns="0" tIns="0" rIns="0" bIns="0">
            <a:noAutofit/>
          </a:bodyPr>
          <a:p>
            <a:pPr indent="0">
              <a:lnSpc>
                <a:spcPct val="108000"/>
              </a:lnSpc>
            </a:pPr>
            <a:r>
              <a:rPr lang="en-US" sz="550">
                <a:solidFill>
                  <a:srgbClr val="505153"/>
                </a:solidFill>
                <a:latin typeface="Tahoma" panose="020B0604030504040204"/>
              </a:rPr>
              <a:t>High degree of automation,reduc-ing management costs</a:t>
            </a:r>
            <a:endParaRPr lang="en-US" sz="550">
              <a:solidFill>
                <a:srgbClr val="505153"/>
              </a:solidFill>
              <a:latin typeface="Tahoma" panose="020B0604030504040204"/>
            </a:endParaRPr>
          </a:p>
        </p:txBody>
      </p:sp>
      <p:sp>
        <p:nvSpPr>
          <p:cNvPr id="18" name="矩形 17"/>
          <p:cNvSpPr/>
          <p:nvPr/>
        </p:nvSpPr>
        <p:spPr>
          <a:xfrm>
            <a:off x="10240672" y="4757310"/>
            <a:ext cx="972120" cy="246068"/>
          </a:xfrm>
          <a:prstGeom prst="rect">
            <a:avLst/>
          </a:prstGeom>
          <a:solidFill>
            <a:srgbClr val="FFFFFF"/>
          </a:solidFill>
        </p:spPr>
        <p:txBody>
          <a:bodyPr lIns="0" tIns="0" rIns="0" bIns="0">
            <a:noAutofit/>
          </a:bodyPr>
          <a:p>
            <a:pPr indent="0">
              <a:lnSpc>
                <a:spcPct val="122000"/>
              </a:lnSpc>
            </a:pPr>
            <a:r>
              <a:rPr lang="en-US" sz="650" b="1">
                <a:solidFill>
                  <a:srgbClr val="39393A"/>
                </a:solidFill>
                <a:latin typeface="Tahoma" panose="020B0604030504040204"/>
              </a:rPr>
              <a:t>Roller Cam Mechanical Rotary Table</a:t>
            </a:r>
            <a:endParaRPr lang="en-US" sz="650" b="1">
              <a:solidFill>
                <a:srgbClr val="39393A"/>
              </a:solidFill>
              <a:latin typeface="Tahoma" panose="020B0604030504040204"/>
            </a:endParaRPr>
          </a:p>
        </p:txBody>
      </p:sp>
      <p:sp>
        <p:nvSpPr>
          <p:cNvPr id="19" name="矩形 18"/>
          <p:cNvSpPr/>
          <p:nvPr/>
        </p:nvSpPr>
        <p:spPr>
          <a:xfrm>
            <a:off x="11683662" y="4775537"/>
            <a:ext cx="853642" cy="88098"/>
          </a:xfrm>
          <a:prstGeom prst="rect">
            <a:avLst/>
          </a:prstGeom>
          <a:solidFill>
            <a:srgbClr val="FFFFFF"/>
          </a:solidFill>
        </p:spPr>
        <p:txBody>
          <a:bodyPr wrap="none" lIns="0" tIns="0" rIns="0" bIns="0">
            <a:noAutofit/>
          </a:bodyPr>
          <a:p>
            <a:pPr indent="0" algn="r"/>
            <a:r>
              <a:rPr lang="en-US" sz="650" b="1">
                <a:solidFill>
                  <a:srgbClr val="39393A"/>
                </a:solidFill>
                <a:latin typeface="Tahoma" panose="020B0604030504040204"/>
              </a:rPr>
              <a:t>Column extension</a:t>
            </a:r>
            <a:endParaRPr lang="en-US" sz="650" b="1">
              <a:solidFill>
                <a:srgbClr val="39393A"/>
              </a:solidFill>
              <a:latin typeface="Tahoma" panose="020B0604030504040204"/>
            </a:endParaRPr>
          </a:p>
        </p:txBody>
      </p:sp>
      <p:sp>
        <p:nvSpPr>
          <p:cNvPr id="20" name="矩形 19"/>
          <p:cNvSpPr/>
          <p:nvPr/>
        </p:nvSpPr>
        <p:spPr>
          <a:xfrm>
            <a:off x="8645788" y="6403837"/>
            <a:ext cx="701749" cy="106326"/>
          </a:xfrm>
          <a:prstGeom prst="rect">
            <a:avLst/>
          </a:prstGeom>
          <a:solidFill>
            <a:srgbClr val="FFFFFF"/>
          </a:solidFill>
        </p:spPr>
        <p:txBody>
          <a:bodyPr wrap="none" lIns="0" tIns="0" rIns="0" bIns="0">
            <a:noAutofit/>
          </a:bodyPr>
          <a:p>
            <a:pPr indent="0"/>
            <a:r>
              <a:rPr lang="en-US" sz="650" b="1">
                <a:solidFill>
                  <a:srgbClr val="39393A"/>
                </a:solidFill>
                <a:latin typeface="Tahoma" panose="020B0604030504040204"/>
              </a:rPr>
              <a:t>Oil dirt collector</a:t>
            </a:r>
            <a:endParaRPr lang="en-US" sz="650" b="1">
              <a:solidFill>
                <a:srgbClr val="39393A"/>
              </a:solidFill>
              <a:latin typeface="Tahoma" panose="020B0604030504040204"/>
            </a:endParaRPr>
          </a:p>
        </p:txBody>
      </p:sp>
      <p:sp>
        <p:nvSpPr>
          <p:cNvPr id="21" name="矩形 20"/>
          <p:cNvSpPr/>
          <p:nvPr/>
        </p:nvSpPr>
        <p:spPr>
          <a:xfrm>
            <a:off x="8156691" y="7105586"/>
            <a:ext cx="1822724" cy="197462"/>
          </a:xfrm>
          <a:prstGeom prst="rect">
            <a:avLst/>
          </a:prstGeom>
          <a:solidFill>
            <a:srgbClr val="FFFFFF"/>
          </a:solidFill>
        </p:spPr>
        <p:txBody>
          <a:bodyPr wrap="none" lIns="0" tIns="0" rIns="0" bIns="0">
            <a:noAutofit/>
          </a:bodyPr>
          <a:p>
            <a:pPr indent="0"/>
            <a:r>
              <a:rPr lang="en-US" sz="1300" b="1">
                <a:solidFill>
                  <a:srgbClr val="EF4857"/>
                </a:solidFill>
                <a:latin typeface="Arial" panose="020B0604020202020204"/>
              </a:rPr>
              <a:t>Mechanical Appearance</a:t>
            </a:r>
            <a:endParaRPr lang="en-US" sz="1300" b="1">
              <a:solidFill>
                <a:srgbClr val="EF4857"/>
              </a:solidFill>
              <a:latin typeface="Arial" panose="020B0604020202020204"/>
            </a:endParaRP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051560" y="4248912"/>
            <a:ext cx="2782824" cy="2133600"/>
          </a:xfrm>
          <a:prstGeom prst="rect">
            <a:avLst/>
          </a:prstGeom>
        </p:spPr>
      </p:pic>
      <p:pic>
        <p:nvPicPr>
          <p:cNvPr id="3" name="图片 2"/>
          <p:cNvPicPr>
            <a:picLocks noChangeAspect="1"/>
          </p:cNvPicPr>
          <p:nvPr/>
        </p:nvPicPr>
        <p:blipFill>
          <a:blip r:embed="rId2"/>
          <a:stretch>
            <a:fillRect/>
          </a:stretch>
        </p:blipFill>
        <p:spPr>
          <a:xfrm>
            <a:off x="4273296" y="4248912"/>
            <a:ext cx="2286000" cy="2334768"/>
          </a:xfrm>
          <a:prstGeom prst="rect">
            <a:avLst/>
          </a:prstGeom>
        </p:spPr>
      </p:pic>
      <p:pic>
        <p:nvPicPr>
          <p:cNvPr id="4" name="图片 3"/>
          <p:cNvPicPr>
            <a:picLocks noChangeAspect="1"/>
          </p:cNvPicPr>
          <p:nvPr/>
        </p:nvPicPr>
        <p:blipFill>
          <a:blip r:embed="rId3"/>
          <a:stretch>
            <a:fillRect/>
          </a:stretch>
        </p:blipFill>
        <p:spPr>
          <a:xfrm>
            <a:off x="1911096" y="5236464"/>
            <a:ext cx="134112" cy="228600"/>
          </a:xfrm>
          <a:prstGeom prst="rect">
            <a:avLst/>
          </a:prstGeom>
        </p:spPr>
      </p:pic>
      <p:pic>
        <p:nvPicPr>
          <p:cNvPr id="5" name="图片 4"/>
          <p:cNvPicPr>
            <a:picLocks noChangeAspect="1"/>
          </p:cNvPicPr>
          <p:nvPr/>
        </p:nvPicPr>
        <p:blipFill>
          <a:blip r:embed="rId4"/>
          <a:stretch>
            <a:fillRect/>
          </a:stretch>
        </p:blipFill>
        <p:spPr>
          <a:xfrm>
            <a:off x="1652016" y="5465064"/>
            <a:ext cx="487680" cy="277368"/>
          </a:xfrm>
          <a:prstGeom prst="rect">
            <a:avLst/>
          </a:prstGeom>
        </p:spPr>
      </p:pic>
      <p:sp>
        <p:nvSpPr>
          <p:cNvPr id="6" name="矩形 5"/>
          <p:cNvSpPr/>
          <p:nvPr/>
        </p:nvSpPr>
        <p:spPr>
          <a:xfrm>
            <a:off x="359664" y="237744"/>
            <a:ext cx="3276600" cy="228600"/>
          </a:xfrm>
          <a:prstGeom prst="rect">
            <a:avLst/>
          </a:prstGeom>
          <a:solidFill>
            <a:srgbClr val="FFFFFF"/>
          </a:solidFill>
        </p:spPr>
        <p:txBody>
          <a:bodyPr wrap="none" lIns="0" tIns="0" rIns="0" bIns="0">
            <a:noAutofit/>
          </a:bodyPr>
          <a:p>
            <a:pPr indent="0" algn="l"/>
            <a:r>
              <a:rPr lang="zh-TW" sz="1100" i="1">
                <a:solidFill>
                  <a:srgbClr val="EF4857"/>
                </a:solidFill>
                <a:latin typeface="Arial" panose="020B0604020202020204"/>
                <a:ea typeface="Arial" panose="020B0604020202020204"/>
              </a:rPr>
              <a:t>/ </a:t>
            </a:r>
            <a:r>
              <a:rPr lang="en-US" sz="1100" i="1">
                <a:solidFill>
                  <a:srgbClr val="EF4857"/>
                </a:solidFill>
                <a:latin typeface="Arial" panose="020B0604020202020204"/>
                <a:sym typeface="+mn-ea"/>
              </a:rPr>
              <a:t>Вертикальный и горизонтальный композитный обрабатывающий центр</a:t>
            </a:r>
            <a:endParaRPr lang="en-US" sz="1100" i="1">
              <a:solidFill>
                <a:srgbClr val="EF4857"/>
              </a:solidFill>
              <a:latin typeface="Arial" panose="020B0604020202020204"/>
            </a:endParaRPr>
          </a:p>
        </p:txBody>
      </p:sp>
      <p:sp>
        <p:nvSpPr>
          <p:cNvPr id="7" name="矩形 6"/>
          <p:cNvSpPr/>
          <p:nvPr/>
        </p:nvSpPr>
        <p:spPr>
          <a:xfrm>
            <a:off x="1334770" y="2447290"/>
            <a:ext cx="6440805" cy="640080"/>
          </a:xfrm>
          <a:prstGeom prst="rect">
            <a:avLst/>
          </a:prstGeom>
          <a:solidFill>
            <a:srgbClr val="FFFFFF"/>
          </a:solidFill>
        </p:spPr>
        <p:txBody>
          <a:bodyPr lIns="0" tIns="0" rIns="0" bIns="0">
            <a:noAutofit/>
          </a:bodyPr>
          <a:p>
            <a:pPr indent="0"/>
            <a:r>
              <a:rPr lang="en-US" sz="2700" b="1" cap="small">
                <a:solidFill>
                  <a:srgbClr val="48484A"/>
                </a:solidFill>
                <a:latin typeface="Arial" panose="020B0604020202020204"/>
                <a:sym typeface="+mn-ea"/>
              </a:rPr>
              <a:t>характеристика двигателя шпинделя</a:t>
            </a:r>
            <a:endParaRPr lang="en-US" sz="2700" b="1" cap="small">
              <a:solidFill>
                <a:srgbClr val="48484A"/>
              </a:solidFill>
              <a:latin typeface="Arial" panose="020B0604020202020204"/>
              <a:sym typeface="+mn-ea"/>
            </a:endParaRPr>
          </a:p>
          <a:p>
            <a:pPr indent="0"/>
            <a:r>
              <a:rPr lang="en-US" sz="1100">
                <a:solidFill>
                  <a:srgbClr val="EF4857"/>
                </a:solidFill>
                <a:latin typeface="Arial" panose="020B0604020202020204"/>
              </a:rPr>
              <a:t>&gt;&gt;&gt;&gt;&gt;&gt;&gt;&gt;&gt;&gt;&gt;&gt;&gt;&gt;&gt;&gt;&gt;&gt;&gt;&gt;</a:t>
            </a:r>
            <a:endParaRPr lang="en-US" sz="1100">
              <a:solidFill>
                <a:srgbClr val="EF4857"/>
              </a:solidFill>
              <a:latin typeface="Arial" panose="020B0604020202020204"/>
            </a:endParaRPr>
          </a:p>
        </p:txBody>
      </p:sp>
      <p:sp>
        <p:nvSpPr>
          <p:cNvPr id="8" name="矩形 7"/>
          <p:cNvSpPr/>
          <p:nvPr/>
        </p:nvSpPr>
        <p:spPr>
          <a:xfrm>
            <a:off x="1115568" y="4017264"/>
            <a:ext cx="530352" cy="137160"/>
          </a:xfrm>
          <a:prstGeom prst="rect">
            <a:avLst/>
          </a:prstGeom>
          <a:solidFill>
            <a:srgbClr val="FFFFFF"/>
          </a:solidFill>
        </p:spPr>
        <p:txBody>
          <a:bodyPr wrap="none" lIns="0" tIns="0" rIns="0" bIns="0">
            <a:noAutofit/>
          </a:bodyPr>
          <a:p>
            <a:pPr indent="0" algn="just"/>
            <a:r>
              <a:rPr lang="en-US" sz="900">
                <a:solidFill>
                  <a:srgbClr val="050001"/>
                </a:solidFill>
                <a:latin typeface="宋体" panose="02010600030101010101" pitchFamily="2" charset="-122"/>
              </a:rPr>
              <a:t>Power[kw]</a:t>
            </a:r>
            <a:endParaRPr lang="en-US" sz="900">
              <a:solidFill>
                <a:srgbClr val="050001"/>
              </a:solidFill>
              <a:latin typeface="宋体" panose="02010600030101010101" pitchFamily="2" charset="-122"/>
            </a:endParaRPr>
          </a:p>
        </p:txBody>
      </p:sp>
      <p:sp>
        <p:nvSpPr>
          <p:cNvPr id="9" name="矩形 8"/>
          <p:cNvSpPr/>
          <p:nvPr/>
        </p:nvSpPr>
        <p:spPr>
          <a:xfrm>
            <a:off x="2072640" y="6470904"/>
            <a:ext cx="1112520" cy="143256"/>
          </a:xfrm>
          <a:prstGeom prst="rect">
            <a:avLst/>
          </a:prstGeom>
          <a:solidFill>
            <a:srgbClr val="FFFFFF"/>
          </a:solidFill>
        </p:spPr>
        <p:txBody>
          <a:bodyPr wrap="none" lIns="0" tIns="0" rIns="0" bIns="0">
            <a:noAutofit/>
          </a:bodyPr>
          <a:p>
            <a:pPr indent="0"/>
            <a:r>
              <a:rPr lang="en-US" sz="900">
                <a:solidFill>
                  <a:srgbClr val="050001"/>
                </a:solidFill>
                <a:latin typeface="宋体" panose="02010600030101010101" pitchFamily="2" charset="-122"/>
              </a:rPr>
              <a:t>Motor speed [minT]</a:t>
            </a:r>
            <a:endParaRPr lang="en-US" sz="900">
              <a:solidFill>
                <a:srgbClr val="050001"/>
              </a:solidFill>
              <a:latin typeface="宋体" panose="02010600030101010101" pitchFamily="2" charset="-122"/>
            </a:endParaRPr>
          </a:p>
        </p:txBody>
      </p:sp>
      <p:sp>
        <p:nvSpPr>
          <p:cNvPr id="10" name="矩形 9"/>
          <p:cNvSpPr/>
          <p:nvPr/>
        </p:nvSpPr>
        <p:spPr>
          <a:xfrm>
            <a:off x="4154424" y="4056888"/>
            <a:ext cx="530352" cy="137160"/>
          </a:xfrm>
          <a:prstGeom prst="rect">
            <a:avLst/>
          </a:prstGeom>
          <a:solidFill>
            <a:srgbClr val="FFFFFF"/>
          </a:solidFill>
        </p:spPr>
        <p:txBody>
          <a:bodyPr wrap="none" lIns="0" tIns="0" rIns="0" bIns="0">
            <a:noAutofit/>
          </a:bodyPr>
          <a:p>
            <a:pPr indent="0"/>
            <a:r>
              <a:rPr lang="en-US" sz="900">
                <a:solidFill>
                  <a:srgbClr val="050001"/>
                </a:solidFill>
                <a:latin typeface="宋体" panose="02010600030101010101" pitchFamily="2" charset="-122"/>
              </a:rPr>
              <a:t>Power[kw]</a:t>
            </a:r>
            <a:endParaRPr lang="en-US" sz="900">
              <a:solidFill>
                <a:srgbClr val="050001"/>
              </a:solidFill>
              <a:latin typeface="宋体" panose="02010600030101010101" pitchFamily="2" charset="-122"/>
            </a:endParaRPr>
          </a:p>
        </p:txBody>
      </p:sp>
      <p:sp>
        <p:nvSpPr>
          <p:cNvPr id="12" name="矩形 11"/>
          <p:cNvSpPr/>
          <p:nvPr/>
        </p:nvSpPr>
        <p:spPr>
          <a:xfrm>
            <a:off x="1898904" y="4648200"/>
            <a:ext cx="210312" cy="94488"/>
          </a:xfrm>
          <a:prstGeom prst="rect">
            <a:avLst/>
          </a:prstGeom>
          <a:solidFill>
            <a:srgbClr val="FFFFFF"/>
          </a:solidFill>
        </p:spPr>
        <p:txBody>
          <a:bodyPr wrap="none" lIns="0" tIns="0" rIns="0" bIns="0">
            <a:noAutofit/>
          </a:bodyPr>
          <a:p>
            <a:pPr indent="0"/>
            <a:r>
              <a:rPr lang="en-US" sz="700">
                <a:solidFill>
                  <a:srgbClr val="050001"/>
                </a:solidFill>
                <a:latin typeface="宋体" panose="02010600030101010101" pitchFamily="2" charset="-122"/>
              </a:rPr>
              <a:t>15kW</a:t>
            </a:r>
            <a:endParaRPr lang="en-US" sz="700">
              <a:solidFill>
                <a:srgbClr val="050001"/>
              </a:solidFill>
              <a:latin typeface="宋体" panose="02010600030101010101" pitchFamily="2" charset="-122"/>
            </a:endParaRPr>
          </a:p>
        </p:txBody>
      </p:sp>
      <p:sp>
        <p:nvSpPr>
          <p:cNvPr id="13" name="矩形 12"/>
          <p:cNvSpPr/>
          <p:nvPr/>
        </p:nvSpPr>
        <p:spPr>
          <a:xfrm>
            <a:off x="1892808" y="5023104"/>
            <a:ext cx="237744" cy="173736"/>
          </a:xfrm>
          <a:prstGeom prst="rect">
            <a:avLst/>
          </a:prstGeom>
          <a:solidFill>
            <a:srgbClr val="FFFFFF"/>
          </a:solidFill>
        </p:spPr>
        <p:txBody>
          <a:bodyPr wrap="none" lIns="0" tIns="0" rIns="0" bIns="0">
            <a:noAutofit/>
          </a:bodyPr>
          <a:p>
            <a:pPr indent="0"/>
            <a:r>
              <a:rPr lang="en-US" sz="700">
                <a:solidFill>
                  <a:srgbClr val="050001"/>
                </a:solidFill>
                <a:latin typeface="宋体" panose="02010600030101010101" pitchFamily="2" charset="-122"/>
              </a:rPr>
              <a:t>|11kW</a:t>
            </a:r>
            <a:endParaRPr lang="en-US" sz="700">
              <a:solidFill>
                <a:srgbClr val="050001"/>
              </a:solidFill>
              <a:latin typeface="宋体" panose="02010600030101010101" pitchFamily="2" charset="-122"/>
            </a:endParaRPr>
          </a:p>
        </p:txBody>
      </p:sp>
      <p:sp>
        <p:nvSpPr>
          <p:cNvPr id="14" name="矩形 13"/>
          <p:cNvSpPr/>
          <p:nvPr/>
        </p:nvSpPr>
        <p:spPr>
          <a:xfrm>
            <a:off x="966216" y="5151120"/>
            <a:ext cx="100584" cy="713232"/>
          </a:xfrm>
          <a:prstGeom prst="rect">
            <a:avLst/>
          </a:prstGeom>
          <a:solidFill>
            <a:srgbClr val="FFFFFF"/>
          </a:solidFill>
        </p:spPr>
        <p:txBody>
          <a:bodyPr vert="wordArtVertRtl" wrap="none" lIns="0" tIns="0" rIns="0" bIns="0">
            <a:noAutofit/>
          </a:bodyPr>
          <a:p>
            <a:pPr indent="0"/>
            <a:endParaRPr lang="en-US" sz="750">
              <a:latin typeface="PMingLiU"/>
            </a:endParaRPr>
          </a:p>
        </p:txBody>
      </p:sp>
      <p:sp>
        <p:nvSpPr>
          <p:cNvPr id="15" name="矩形 14"/>
          <p:cNvSpPr/>
          <p:nvPr/>
        </p:nvSpPr>
        <p:spPr>
          <a:xfrm>
            <a:off x="8189976" y="1932432"/>
            <a:ext cx="3846576" cy="347472"/>
          </a:xfrm>
          <a:prstGeom prst="rect">
            <a:avLst/>
          </a:prstGeom>
          <a:solidFill>
            <a:srgbClr val="FFFFFF"/>
          </a:solidFill>
        </p:spPr>
        <p:txBody>
          <a:bodyPr wrap="none" lIns="0" tIns="0" rIns="0" bIns="0">
            <a:noAutofit/>
          </a:bodyPr>
          <a:p>
            <a:pPr indent="0" algn="l"/>
            <a:r>
              <a:rPr lang="en-US" sz="2300" b="1">
                <a:solidFill>
                  <a:srgbClr val="EF4857"/>
                </a:solidFill>
                <a:latin typeface="Tahoma" panose="020B0604030504040204"/>
              </a:rPr>
              <a:t>Механические характеристики</a:t>
            </a:r>
            <a:endParaRPr lang="en-US" sz="2300" b="1">
              <a:solidFill>
                <a:srgbClr val="EF4857"/>
              </a:solidFill>
              <a:latin typeface="Tahoma" panose="020B0604030504040204"/>
            </a:endParaRPr>
          </a:p>
        </p:txBody>
      </p:sp>
      <p:graphicFrame>
        <p:nvGraphicFramePr>
          <p:cNvPr id="16" name="表格 15"/>
          <p:cNvGraphicFramePr>
            <a:graphicFrameLocks noGrp="1"/>
          </p:cNvGraphicFramePr>
          <p:nvPr/>
        </p:nvGraphicFramePr>
        <p:xfrm>
          <a:off x="8177784" y="2776728"/>
          <a:ext cx="6784848" cy="6108192"/>
        </p:xfrm>
        <a:graphic>
          <a:graphicData uri="http://schemas.openxmlformats.org/drawingml/2006/table">
            <a:tbl>
              <a:tblPr/>
              <a:tblGrid>
                <a:gridCol w="829056"/>
                <a:gridCol w="1734312"/>
                <a:gridCol w="627888"/>
                <a:gridCol w="2008632"/>
                <a:gridCol w="1584960"/>
              </a:tblGrid>
              <a:tr h="259080">
                <a:tc rowSpan="2">
                  <a:txBody>
                    <a:bodyPr>
                      <a:spAutoFit/>
                    </a:bodyPr>
                    <a:p>
                      <a:endParaRPr sz="1300"/>
                    </a:p>
                  </a:txBody>
                  <a:tcPr marL="0" marR="0" marT="0" marB="0">
                    <a:solidFill>
                      <a:srgbClr val="898A8E"/>
                    </a:solidFill>
                  </a:tcPr>
                </a:tc>
                <a:tc rowSpan="2">
                  <a:txBody>
                    <a:bodyPr>
                      <a:spAutoFit/>
                    </a:bodyPr>
                    <a:p>
                      <a:pPr indent="215900"/>
                      <a:r>
                        <a:rPr lang="en-US" sz="1400">
                          <a:solidFill>
                            <a:srgbClr val="FFFFFF"/>
                          </a:solidFill>
                          <a:latin typeface="Tahoma" panose="020B0604030504040204"/>
                        </a:rPr>
                        <a:t>ITEM</a:t>
                      </a:r>
                      <a:endParaRPr lang="en-US" sz="1400">
                        <a:solidFill>
                          <a:srgbClr val="FFFFFF"/>
                        </a:solidFill>
                        <a:latin typeface="Tahoma" panose="020B0604030504040204"/>
                      </a:endParaRPr>
                    </a:p>
                  </a:txBody>
                  <a:tcPr marL="0" marR="0" marT="0" marB="0" anchor="ctr">
                    <a:solidFill>
                      <a:srgbClr val="898A8E"/>
                    </a:solidFill>
                  </a:tcPr>
                </a:tc>
                <a:tc rowSpan="2">
                  <a:txBody>
                    <a:bodyPr>
                      <a:spAutoFit/>
                    </a:bodyPr>
                    <a:p>
                      <a:pPr indent="0" algn="ctr"/>
                      <a:r>
                        <a:rPr lang="en-US" sz="1400">
                          <a:solidFill>
                            <a:srgbClr val="FFFFFF"/>
                          </a:solidFill>
                          <a:latin typeface="Tahoma" panose="020B0604030504040204"/>
                        </a:rPr>
                        <a:t>Unit</a:t>
                      </a:r>
                      <a:endParaRPr lang="en-US" sz="1400">
                        <a:solidFill>
                          <a:srgbClr val="FFFFFF"/>
                        </a:solidFill>
                        <a:latin typeface="Tahoma" panose="020B0604030504040204"/>
                      </a:endParaRPr>
                    </a:p>
                  </a:txBody>
                  <a:tcPr marL="0" marR="0" marT="0" marB="0" anchor="ctr">
                    <a:solidFill>
                      <a:srgbClr val="898A8E"/>
                    </a:solidFill>
                  </a:tcPr>
                </a:tc>
                <a:tc gridSpan="2">
                  <a:txBody>
                    <a:bodyPr>
                      <a:spAutoFit/>
                    </a:bodyPr>
                    <a:p>
                      <a:pPr indent="0" algn="ctr"/>
                      <a:r>
                        <a:rPr lang="en-US" sz="900" b="1">
                          <a:solidFill>
                            <a:srgbClr val="EF4857"/>
                          </a:solidFill>
                          <a:latin typeface="Tahoma" panose="020B0604030504040204"/>
                        </a:rPr>
                        <a:t>LH-450S</a:t>
                      </a:r>
                      <a:endParaRPr lang="en-US" sz="900" b="1">
                        <a:solidFill>
                          <a:srgbClr val="EF4857"/>
                        </a:solidFill>
                        <a:latin typeface="Tahoma" panose="020B0604030504040204"/>
                      </a:endParaRPr>
                    </a:p>
                  </a:txBody>
                  <a:tcPr marL="0" marR="0" marT="0" marB="0" anchor="ctr"/>
                </a:tc>
                <a:tc hMerge="1">
                  <a:tcPr marL="0" marR="0" marT="0" marB="0"/>
                </a:tc>
              </a:tr>
              <a:tr h="249936">
                <a:tc vMerge="1">
                  <a:tcPr marL="0" marR="0" marT="0" marB="0"/>
                </a:tc>
                <a:tc vMerge="1">
                  <a:tcPr marL="0" marR="0" marT="0" marB="0"/>
                </a:tc>
                <a:tc vMerge="1">
                  <a:tcPr marL="0" marR="0" marT="0" marB="0"/>
                </a:tc>
                <a:tc>
                  <a:txBody>
                    <a:bodyPr>
                      <a:spAutoFit/>
                    </a:bodyPr>
                    <a:p>
                      <a:pPr indent="0" algn="ctr"/>
                      <a:r>
                        <a:rPr lang="en-US" sz="1000">
                          <a:solidFill>
                            <a:srgbClr val="040001"/>
                          </a:solidFill>
                          <a:latin typeface="Arial" panose="020B0604020202020204"/>
                        </a:rPr>
                        <a:t>Vertical form</a:t>
                      </a:r>
                      <a:endParaRPr lang="en-US" sz="1000">
                        <a:solidFill>
                          <a:srgbClr val="040001"/>
                        </a:solidFill>
                        <a:latin typeface="Arial" panose="020B0604020202020204"/>
                      </a:endParaRPr>
                    </a:p>
                  </a:txBody>
                  <a:tcPr marL="0" marR="0" marT="0" marB="0" anchor="ctr"/>
                </a:tc>
                <a:tc>
                  <a:txBody>
                    <a:bodyPr>
                      <a:spAutoFit/>
                    </a:bodyPr>
                    <a:p>
                      <a:pPr indent="0" algn="ctr"/>
                      <a:r>
                        <a:rPr lang="en-US" sz="950" cap="small">
                          <a:solidFill>
                            <a:srgbClr val="040001"/>
                          </a:solidFill>
                          <a:latin typeface="Arial" panose="020B0604020202020204"/>
                        </a:rPr>
                        <a:t>Horizontal</a:t>
                      </a:r>
                      <a:endParaRPr lang="en-US" sz="950" cap="small">
                        <a:solidFill>
                          <a:srgbClr val="040001"/>
                        </a:solidFill>
                        <a:latin typeface="Arial" panose="020B0604020202020204"/>
                      </a:endParaRPr>
                    </a:p>
                  </a:txBody>
                  <a:tcPr marL="0" marR="0" marT="0" marB="0" anchor="ctr"/>
                </a:tc>
              </a:tr>
              <a:tr h="259080">
                <a:tc rowSpan="3">
                  <a:txBody>
                    <a:bodyPr>
                      <a:spAutoFit/>
                    </a:bodyPr>
                    <a:p>
                      <a:pPr indent="0" algn="ctr"/>
                      <a:r>
                        <a:rPr lang="en-US" sz="1100">
                          <a:solidFill>
                            <a:srgbClr val="5A5C5E"/>
                          </a:solidFill>
                          <a:latin typeface="Tahoma" panose="020B0604030504040204"/>
                        </a:rPr>
                        <a:t>Travel</a:t>
                      </a:r>
                      <a:endParaRPr lang="en-US" sz="1100">
                        <a:solidFill>
                          <a:srgbClr val="5A5C5E"/>
                        </a:solidFill>
                        <a:latin typeface="Tahoma" panose="020B0604030504040204"/>
                      </a:endParaRPr>
                    </a:p>
                  </a:txBody>
                  <a:tcPr marL="0" marR="0" marT="0" marB="0" anchor="ctr">
                    <a:solidFill>
                      <a:srgbClr val="D1D5D6"/>
                    </a:solidFill>
                  </a:tcPr>
                </a:tc>
                <a:tc>
                  <a:txBody>
                    <a:bodyPr>
                      <a:spAutoFit/>
                    </a:bodyPr>
                    <a:p>
                      <a:pPr indent="457200"/>
                      <a:r>
                        <a:rPr lang="en-US" sz="1000">
                          <a:solidFill>
                            <a:srgbClr val="040001"/>
                          </a:solidFill>
                          <a:latin typeface="Arial" panose="020B0604020202020204"/>
                        </a:rPr>
                        <a:t>X axis travel</a:t>
                      </a:r>
                      <a:endParaRPr lang="en-US" sz="100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1000">
                          <a:solidFill>
                            <a:srgbClr val="040001"/>
                          </a:solidFill>
                          <a:latin typeface="Arial" panose="020B0604020202020204"/>
                        </a:rPr>
                        <a:t>mm</a:t>
                      </a:r>
                      <a:endParaRPr lang="en-US" sz="100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1000">
                          <a:solidFill>
                            <a:srgbClr val="040001"/>
                          </a:solidFill>
                          <a:latin typeface="Arial" panose="020B0604020202020204"/>
                        </a:rPr>
                        <a:t>1100</a:t>
                      </a:r>
                      <a:endParaRPr lang="en-US" sz="1000">
                        <a:solidFill>
                          <a:srgbClr val="040001"/>
                        </a:solidFill>
                        <a:latin typeface="Arial" panose="020B0604020202020204"/>
                      </a:endParaRPr>
                    </a:p>
                  </a:txBody>
                  <a:tcPr marL="0" marR="0" marT="0" marB="0" anchor="ctr"/>
                </a:tc>
                <a:tc>
                  <a:txBody>
                    <a:bodyPr>
                      <a:spAutoFit/>
                    </a:bodyPr>
                    <a:p>
                      <a:pPr indent="0" algn="ctr"/>
                      <a:r>
                        <a:rPr lang="en-US" sz="1000">
                          <a:solidFill>
                            <a:srgbClr val="040001"/>
                          </a:solidFill>
                          <a:latin typeface="Arial" panose="020B0604020202020204"/>
                        </a:rPr>
                        <a:t>800</a:t>
                      </a:r>
                      <a:endParaRPr lang="en-US" sz="1000">
                        <a:solidFill>
                          <a:srgbClr val="040001"/>
                        </a:solidFill>
                        <a:latin typeface="Arial" panose="020B0604020202020204"/>
                      </a:endParaRPr>
                    </a:p>
                  </a:txBody>
                  <a:tcPr marL="0" marR="0" marT="0" marB="0" anchor="ctr"/>
                </a:tc>
              </a:tr>
              <a:tr h="252984">
                <a:tc vMerge="1">
                  <a:tcPr marL="0" marR="0" marT="0" marB="0"/>
                </a:tc>
                <a:tc>
                  <a:txBody>
                    <a:bodyPr>
                      <a:spAutoFit/>
                    </a:bodyPr>
                    <a:p>
                      <a:pPr indent="457200"/>
                      <a:r>
                        <a:rPr lang="en-US" sz="1000">
                          <a:solidFill>
                            <a:srgbClr val="040001"/>
                          </a:solidFill>
                          <a:latin typeface="Arial" panose="020B0604020202020204"/>
                        </a:rPr>
                        <a:t>Y axis travel</a:t>
                      </a:r>
                      <a:endParaRPr lang="en-US" sz="100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1000">
                          <a:solidFill>
                            <a:srgbClr val="040001"/>
                          </a:solidFill>
                          <a:latin typeface="Arial" panose="020B0604020202020204"/>
                        </a:rPr>
                        <a:t>mm</a:t>
                      </a:r>
                      <a:endParaRPr lang="en-US" sz="100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1000">
                          <a:solidFill>
                            <a:srgbClr val="040001"/>
                          </a:solidFill>
                          <a:latin typeface="Arial" panose="020B0604020202020204"/>
                        </a:rPr>
                        <a:t>700</a:t>
                      </a:r>
                      <a:endParaRPr lang="en-US" sz="1000">
                        <a:solidFill>
                          <a:srgbClr val="040001"/>
                        </a:solidFill>
                        <a:latin typeface="Arial" panose="020B0604020202020204"/>
                      </a:endParaRPr>
                    </a:p>
                  </a:txBody>
                  <a:tcPr marL="0" marR="0" marT="0" marB="0" anchor="ctr"/>
                </a:tc>
                <a:tc>
                  <a:txBody>
                    <a:bodyPr>
                      <a:spAutoFit/>
                    </a:bodyPr>
                    <a:p>
                      <a:pPr indent="0" algn="ctr"/>
                      <a:r>
                        <a:rPr lang="en-US" sz="1000">
                          <a:solidFill>
                            <a:srgbClr val="040001"/>
                          </a:solidFill>
                          <a:latin typeface="Arial" panose="020B0604020202020204"/>
                        </a:rPr>
                        <a:t>600</a:t>
                      </a:r>
                      <a:endParaRPr lang="en-US" sz="1000">
                        <a:solidFill>
                          <a:srgbClr val="040001"/>
                        </a:solidFill>
                        <a:latin typeface="Arial" panose="020B0604020202020204"/>
                      </a:endParaRPr>
                    </a:p>
                  </a:txBody>
                  <a:tcPr marL="0" marR="0" marT="0" marB="0" anchor="ctr"/>
                </a:tc>
              </a:tr>
              <a:tr h="252984">
                <a:tc vMerge="1">
                  <a:tcPr marL="0" marR="0" marT="0" marB="0"/>
                </a:tc>
                <a:tc>
                  <a:txBody>
                    <a:bodyPr>
                      <a:spAutoFit/>
                    </a:bodyPr>
                    <a:p>
                      <a:pPr indent="457200"/>
                      <a:r>
                        <a:rPr lang="en-US" sz="1000">
                          <a:solidFill>
                            <a:srgbClr val="040001"/>
                          </a:solidFill>
                          <a:latin typeface="Arial" panose="020B0604020202020204"/>
                        </a:rPr>
                        <a:t>Z axis travel</a:t>
                      </a:r>
                      <a:endParaRPr lang="en-US" sz="100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1000">
                          <a:solidFill>
                            <a:srgbClr val="040001"/>
                          </a:solidFill>
                          <a:latin typeface="Arial" panose="020B0604020202020204"/>
                        </a:rPr>
                        <a:t>mm</a:t>
                      </a:r>
                      <a:endParaRPr lang="en-US" sz="100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1000">
                          <a:solidFill>
                            <a:srgbClr val="040001"/>
                          </a:solidFill>
                          <a:latin typeface="Arial" panose="020B0604020202020204"/>
                        </a:rPr>
                        <a:t>510</a:t>
                      </a:r>
                      <a:endParaRPr lang="en-US" sz="1000">
                        <a:solidFill>
                          <a:srgbClr val="040001"/>
                        </a:solidFill>
                        <a:latin typeface="Arial" panose="020B0604020202020204"/>
                      </a:endParaRPr>
                    </a:p>
                  </a:txBody>
                  <a:tcPr marL="0" marR="0" marT="0" marB="0" anchor="ctr"/>
                </a:tc>
                <a:tc>
                  <a:txBody>
                    <a:bodyPr>
                      <a:spAutoFit/>
                    </a:bodyPr>
                    <a:p>
                      <a:pPr indent="0" algn="ctr"/>
                      <a:r>
                        <a:rPr lang="en-US" sz="1000">
                          <a:solidFill>
                            <a:srgbClr val="040001"/>
                          </a:solidFill>
                          <a:latin typeface="Arial" panose="020B0604020202020204"/>
                        </a:rPr>
                        <a:t>700</a:t>
                      </a:r>
                      <a:endParaRPr lang="en-US" sz="1000">
                        <a:solidFill>
                          <a:srgbClr val="040001"/>
                        </a:solidFill>
                        <a:latin typeface="Arial" panose="020B0604020202020204"/>
                      </a:endParaRPr>
                    </a:p>
                  </a:txBody>
                  <a:tcPr marL="0" marR="0" marT="0" marB="0" anchor="ctr"/>
                </a:tc>
              </a:tr>
              <a:tr h="256032">
                <a:tc rowSpan="6">
                  <a:txBody>
                    <a:bodyPr>
                      <a:spAutoFit/>
                    </a:bodyPr>
                    <a:p>
                      <a:pPr indent="0" algn="ctr"/>
                      <a:r>
                        <a:rPr lang="en-US" sz="1100">
                          <a:solidFill>
                            <a:srgbClr val="5A5C5E"/>
                          </a:solidFill>
                          <a:latin typeface="Tahoma" panose="020B0604030504040204"/>
                        </a:rPr>
                        <a:t>Work bench</a:t>
                      </a:r>
                      <a:endParaRPr lang="en-US" sz="1100">
                        <a:solidFill>
                          <a:srgbClr val="5A5C5E"/>
                        </a:solidFill>
                        <a:latin typeface="Tahoma" panose="020B0604030504040204"/>
                      </a:endParaRPr>
                    </a:p>
                  </a:txBody>
                  <a:tcPr marL="0" marR="0" marT="0" marB="0" anchor="ctr">
                    <a:solidFill>
                      <a:srgbClr val="D1D5D6"/>
                    </a:solidFill>
                  </a:tcPr>
                </a:tc>
                <a:tc rowSpan="2">
                  <a:txBody>
                    <a:bodyPr>
                      <a:spAutoFit/>
                    </a:bodyPr>
                    <a:p>
                      <a:pPr indent="457200"/>
                      <a:r>
                        <a:rPr lang="en-US" sz="1000">
                          <a:solidFill>
                            <a:srgbClr val="040001"/>
                          </a:solidFill>
                          <a:latin typeface="Arial" panose="020B0604020202020204"/>
                        </a:rPr>
                        <a:t>Size(L x W)</a:t>
                      </a:r>
                      <a:endParaRPr lang="en-US" sz="100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1000">
                          <a:solidFill>
                            <a:srgbClr val="040001"/>
                          </a:solidFill>
                          <a:latin typeface="Arial" panose="020B0604020202020204"/>
                        </a:rPr>
                        <a:t>mm</a:t>
                      </a:r>
                      <a:endParaRPr lang="en-US" sz="1000">
                        <a:solidFill>
                          <a:srgbClr val="040001"/>
                        </a:solidFill>
                        <a:latin typeface="Arial" panose="020B0604020202020204"/>
                      </a:endParaRPr>
                    </a:p>
                  </a:txBody>
                  <a:tcPr marL="0" marR="0" marT="0" marB="0" anchor="b">
                    <a:solidFill>
                      <a:srgbClr val="D1D5D6"/>
                    </a:solidFill>
                  </a:tcPr>
                </a:tc>
                <a:tc gridSpan="2">
                  <a:txBody>
                    <a:bodyPr>
                      <a:spAutoFit/>
                    </a:bodyPr>
                    <a:p>
                      <a:pPr indent="0" algn="ctr"/>
                      <a:r>
                        <a:rPr lang="en-US" sz="1000">
                          <a:solidFill>
                            <a:srgbClr val="040001"/>
                          </a:solidFill>
                          <a:latin typeface="Arial" panose="020B0604020202020204"/>
                        </a:rPr>
                        <a:t>450x450(LH450S)</a:t>
                      </a:r>
                      <a:endParaRPr lang="en-US" sz="1000">
                        <a:solidFill>
                          <a:srgbClr val="040001"/>
                        </a:solidFill>
                        <a:latin typeface="Arial" panose="020B0604020202020204"/>
                      </a:endParaRPr>
                    </a:p>
                  </a:txBody>
                  <a:tcPr marL="0" marR="0" marT="0" marB="0" anchor="b"/>
                </a:tc>
                <a:tc hMerge="1">
                  <a:tcPr marL="0" marR="0" marT="0" marB="0"/>
                </a:tc>
              </a:tr>
              <a:tr h="252984">
                <a:tc vMerge="1">
                  <a:tcPr marL="0" marR="0" marT="0" marB="0"/>
                </a:tc>
                <a:tc vMerge="1">
                  <a:tcPr marL="0" marR="0" marT="0" marB="0"/>
                </a:tc>
                <a:tc>
                  <a:txBody>
                    <a:bodyPr>
                      <a:spAutoFit/>
                    </a:bodyPr>
                    <a:p>
                      <a:pPr indent="0" algn="ctr"/>
                      <a:r>
                        <a:rPr lang="en-US" sz="1000">
                          <a:solidFill>
                            <a:srgbClr val="040001"/>
                          </a:solidFill>
                          <a:latin typeface="Arial" panose="020B0604020202020204"/>
                        </a:rPr>
                        <a:t>mm</a:t>
                      </a:r>
                      <a:endParaRPr lang="en-US" sz="1000">
                        <a:solidFill>
                          <a:srgbClr val="040001"/>
                        </a:solidFill>
                        <a:latin typeface="Arial" panose="020B0604020202020204"/>
                      </a:endParaRPr>
                    </a:p>
                  </a:txBody>
                  <a:tcPr marL="0" marR="0" marT="0" marB="0" anchor="b">
                    <a:solidFill>
                      <a:srgbClr val="D1D5D6"/>
                    </a:solidFill>
                  </a:tcPr>
                </a:tc>
                <a:tc gridSpan="2">
                  <a:txBody>
                    <a:bodyPr>
                      <a:spAutoFit/>
                    </a:bodyPr>
                    <a:p>
                      <a:pPr indent="0" algn="ctr"/>
                      <a:r>
                        <a:rPr lang="en-US" sz="1000">
                          <a:solidFill>
                            <a:srgbClr val="040001"/>
                          </a:solidFill>
                          <a:latin typeface="Arial" panose="020B0604020202020204"/>
                        </a:rPr>
                        <a:t>500x500(LH500S)</a:t>
                      </a:r>
                      <a:endParaRPr lang="en-US" sz="1000">
                        <a:solidFill>
                          <a:srgbClr val="040001"/>
                        </a:solidFill>
                        <a:latin typeface="Arial" panose="020B0604020202020204"/>
                      </a:endParaRPr>
                    </a:p>
                  </a:txBody>
                  <a:tcPr marL="0" marR="0" marT="0" marB="0" anchor="b"/>
                </a:tc>
                <a:tc hMerge="1">
                  <a:tcPr marL="0" marR="0" marT="0" marB="0"/>
                </a:tc>
              </a:tr>
              <a:tr h="252984">
                <a:tc vMerge="1">
                  <a:tcPr marL="0" marR="0" marT="0" marB="0"/>
                </a:tc>
                <a:tc rowSpan="2">
                  <a:txBody>
                    <a:bodyPr>
                      <a:spAutoFit/>
                    </a:bodyPr>
                    <a:p>
                      <a:pPr indent="152400"/>
                      <a:r>
                        <a:rPr lang="en-US" sz="1000">
                          <a:solidFill>
                            <a:srgbClr val="040001"/>
                          </a:solidFill>
                          <a:latin typeface="Arial" panose="020B0604020202020204"/>
                        </a:rPr>
                        <a:t>T-slot(size x slot no. x spa</a:t>
                      </a:r>
                      <a:endParaRPr lang="en-US" sz="100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1000">
                          <a:solidFill>
                            <a:srgbClr val="040001"/>
                          </a:solidFill>
                          <a:latin typeface="Arial" panose="020B0604020202020204"/>
                        </a:rPr>
                        <a:t>mm</a:t>
                      </a:r>
                      <a:endParaRPr lang="en-US" sz="1000">
                        <a:solidFill>
                          <a:srgbClr val="040001"/>
                        </a:solidFill>
                        <a:latin typeface="Arial" panose="020B0604020202020204"/>
                      </a:endParaRPr>
                    </a:p>
                  </a:txBody>
                  <a:tcPr marL="0" marR="0" marT="0" marB="0" anchor="b">
                    <a:solidFill>
                      <a:srgbClr val="D1D5D6"/>
                    </a:solidFill>
                  </a:tcPr>
                </a:tc>
                <a:tc gridSpan="2">
                  <a:txBody>
                    <a:bodyPr>
                      <a:spAutoFit/>
                    </a:bodyPr>
                    <a:p>
                      <a:pPr indent="0" algn="ctr"/>
                      <a:r>
                        <a:rPr lang="en-US" sz="1000">
                          <a:solidFill>
                            <a:srgbClr val="040001"/>
                          </a:solidFill>
                          <a:latin typeface="Arial" panose="020B0604020202020204"/>
                        </a:rPr>
                        <a:t>14x5x100(LH450S)</a:t>
                      </a:r>
                      <a:endParaRPr lang="en-US" sz="1000">
                        <a:solidFill>
                          <a:srgbClr val="040001"/>
                        </a:solidFill>
                        <a:latin typeface="Arial" panose="020B0604020202020204"/>
                      </a:endParaRPr>
                    </a:p>
                  </a:txBody>
                  <a:tcPr marL="0" marR="0" marT="0" marB="0" anchor="b"/>
                </a:tc>
                <a:tc hMerge="1">
                  <a:tcPr marL="0" marR="0" marT="0" marB="0"/>
                </a:tc>
              </a:tr>
              <a:tr h="256032">
                <a:tc vMerge="1">
                  <a:tcPr marL="0" marR="0" marT="0" marB="0"/>
                </a:tc>
                <a:tc vMerge="1">
                  <a:tcPr marL="0" marR="0" marT="0" marB="0"/>
                </a:tc>
                <a:tc>
                  <a:txBody>
                    <a:bodyPr>
                      <a:spAutoFit/>
                    </a:bodyPr>
                    <a:p>
                      <a:pPr indent="0" algn="ctr"/>
                      <a:r>
                        <a:rPr lang="en-US" sz="950" cap="small">
                          <a:solidFill>
                            <a:srgbClr val="040001"/>
                          </a:solidFill>
                          <a:latin typeface="Arial" panose="020B0604020202020204"/>
                        </a:rPr>
                        <a:t>ce)</a:t>
                      </a:r>
                      <a:endParaRPr lang="en-US" sz="950" cap="small">
                        <a:solidFill>
                          <a:srgbClr val="040001"/>
                        </a:solidFill>
                        <a:latin typeface="Arial" panose="020B0604020202020204"/>
                      </a:endParaRPr>
                    </a:p>
                    <a:p>
                      <a:pPr indent="0" algn="ctr">
                        <a:lnSpc>
                          <a:spcPct val="87000"/>
                        </a:lnSpc>
                      </a:pPr>
                      <a:r>
                        <a:rPr lang="en-US" sz="1000">
                          <a:solidFill>
                            <a:srgbClr val="040001"/>
                          </a:solidFill>
                          <a:latin typeface="Arial" panose="020B0604020202020204"/>
                        </a:rPr>
                        <a:t>mm</a:t>
                      </a:r>
                      <a:endParaRPr lang="en-US" sz="1000">
                        <a:solidFill>
                          <a:srgbClr val="040001"/>
                        </a:solidFill>
                        <a:latin typeface="Arial" panose="020B0604020202020204"/>
                      </a:endParaRPr>
                    </a:p>
                  </a:txBody>
                  <a:tcPr marL="0" marR="0" marT="0" marB="0">
                    <a:solidFill>
                      <a:srgbClr val="D1D5D6"/>
                    </a:solidFill>
                  </a:tcPr>
                </a:tc>
                <a:tc gridSpan="2">
                  <a:txBody>
                    <a:bodyPr>
                      <a:spAutoFit/>
                    </a:bodyPr>
                    <a:p>
                      <a:pPr indent="0" algn="ctr"/>
                      <a:r>
                        <a:rPr lang="en-US" sz="1000">
                          <a:solidFill>
                            <a:srgbClr val="040001"/>
                          </a:solidFill>
                          <a:latin typeface="Arial" panose="020B0604020202020204"/>
                        </a:rPr>
                        <a:t>18x5x100(LH500S)</a:t>
                      </a:r>
                      <a:endParaRPr lang="en-US" sz="1000">
                        <a:solidFill>
                          <a:srgbClr val="040001"/>
                        </a:solidFill>
                        <a:latin typeface="Arial" panose="020B0604020202020204"/>
                      </a:endParaRPr>
                    </a:p>
                  </a:txBody>
                  <a:tcPr marL="0" marR="0" marT="0" marB="0" anchor="b"/>
                </a:tc>
                <a:tc hMerge="1">
                  <a:tcPr marL="0" marR="0" marT="0" marB="0"/>
                </a:tc>
              </a:tr>
              <a:tr h="252984">
                <a:tc vMerge="1">
                  <a:tcPr marL="0" marR="0" marT="0" marB="0"/>
                </a:tc>
                <a:tc rowSpan="2">
                  <a:txBody>
                    <a:bodyPr>
                      <a:spAutoFit/>
                    </a:bodyPr>
                    <a:p>
                      <a:pPr indent="215900"/>
                      <a:r>
                        <a:rPr lang="en-US" sz="1000">
                          <a:solidFill>
                            <a:srgbClr val="040001"/>
                          </a:solidFill>
                          <a:latin typeface="Arial" panose="020B0604020202020204"/>
                        </a:rPr>
                        <a:t>Max weight capacity</a:t>
                      </a:r>
                      <a:endParaRPr lang="en-US" sz="100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1000">
                          <a:solidFill>
                            <a:srgbClr val="040001"/>
                          </a:solidFill>
                          <a:latin typeface="Arial" panose="020B0604020202020204"/>
                        </a:rPr>
                        <a:t>kg</a:t>
                      </a:r>
                      <a:endParaRPr lang="en-US" sz="1000">
                        <a:solidFill>
                          <a:srgbClr val="040001"/>
                        </a:solidFill>
                        <a:latin typeface="Arial" panose="020B0604020202020204"/>
                      </a:endParaRPr>
                    </a:p>
                  </a:txBody>
                  <a:tcPr marL="0" marR="0" marT="0" marB="0" anchor="b">
                    <a:solidFill>
                      <a:srgbClr val="D1D5D6"/>
                    </a:solidFill>
                  </a:tcPr>
                </a:tc>
                <a:tc gridSpan="2">
                  <a:txBody>
                    <a:bodyPr>
                      <a:spAutoFit/>
                    </a:bodyPr>
                    <a:p>
                      <a:pPr indent="0" algn="ctr"/>
                      <a:r>
                        <a:rPr lang="en-US" sz="1000">
                          <a:solidFill>
                            <a:srgbClr val="040001"/>
                          </a:solidFill>
                          <a:latin typeface="Arial" panose="020B0604020202020204"/>
                        </a:rPr>
                        <a:t>350(LH450S)</a:t>
                      </a:r>
                      <a:endParaRPr lang="en-US" sz="1000">
                        <a:solidFill>
                          <a:srgbClr val="040001"/>
                        </a:solidFill>
                        <a:latin typeface="Arial" panose="020B0604020202020204"/>
                      </a:endParaRPr>
                    </a:p>
                  </a:txBody>
                  <a:tcPr marL="0" marR="0" marT="0" marB="0" anchor="b"/>
                </a:tc>
                <a:tc hMerge="1">
                  <a:tcPr marL="0" marR="0" marT="0" marB="0"/>
                </a:tc>
              </a:tr>
              <a:tr h="252984">
                <a:tc vMerge="1">
                  <a:tcPr marL="0" marR="0" marT="0" marB="0"/>
                </a:tc>
                <a:tc vMerge="1">
                  <a:tcPr marL="0" marR="0" marT="0" marB="0"/>
                </a:tc>
                <a:tc>
                  <a:txBody>
                    <a:bodyPr>
                      <a:spAutoFit/>
                    </a:bodyPr>
                    <a:p>
                      <a:pPr indent="0" algn="ctr"/>
                      <a:r>
                        <a:rPr lang="en-US" sz="1000">
                          <a:solidFill>
                            <a:srgbClr val="040001"/>
                          </a:solidFill>
                          <a:latin typeface="Arial" panose="020B0604020202020204"/>
                        </a:rPr>
                        <a:t>kg</a:t>
                      </a:r>
                      <a:endParaRPr lang="en-US" sz="1000">
                        <a:solidFill>
                          <a:srgbClr val="040001"/>
                        </a:solidFill>
                        <a:latin typeface="Arial" panose="020B0604020202020204"/>
                      </a:endParaRPr>
                    </a:p>
                  </a:txBody>
                  <a:tcPr marL="0" marR="0" marT="0" marB="0" anchor="b">
                    <a:solidFill>
                      <a:srgbClr val="D1D5D6"/>
                    </a:solidFill>
                  </a:tcPr>
                </a:tc>
                <a:tc gridSpan="2">
                  <a:txBody>
                    <a:bodyPr>
                      <a:spAutoFit/>
                    </a:bodyPr>
                    <a:p>
                      <a:pPr indent="0" algn="ctr"/>
                      <a:r>
                        <a:rPr lang="en-US" sz="1000">
                          <a:solidFill>
                            <a:srgbClr val="040001"/>
                          </a:solidFill>
                          <a:latin typeface="Arial" panose="020B0604020202020204"/>
                        </a:rPr>
                        <a:t>750(LH500S)</a:t>
                      </a:r>
                      <a:endParaRPr lang="en-US" sz="1000">
                        <a:solidFill>
                          <a:srgbClr val="040001"/>
                        </a:solidFill>
                        <a:latin typeface="Arial" panose="020B0604020202020204"/>
                      </a:endParaRPr>
                    </a:p>
                  </a:txBody>
                  <a:tcPr marL="0" marR="0" marT="0" marB="0" anchor="b"/>
                </a:tc>
                <a:tc hMerge="1">
                  <a:tcPr marL="0" marR="0" marT="0" marB="0"/>
                </a:tc>
              </a:tr>
              <a:tr h="256032">
                <a:tc rowSpan="5">
                  <a:txBody>
                    <a:bodyPr>
                      <a:spAutoFit/>
                    </a:bodyPr>
                    <a:p>
                      <a:pPr indent="0" algn="ctr"/>
                      <a:r>
                        <a:rPr lang="en-US" sz="1100">
                          <a:solidFill>
                            <a:srgbClr val="5A5C5E"/>
                          </a:solidFill>
                          <a:latin typeface="Tahoma" panose="020B0604030504040204"/>
                        </a:rPr>
                        <a:t>Spindle</a:t>
                      </a:r>
                      <a:endParaRPr lang="en-US" sz="1100">
                        <a:solidFill>
                          <a:srgbClr val="5A5C5E"/>
                        </a:solidFill>
                        <a:latin typeface="Tahoma" panose="020B0604030504040204"/>
                      </a:endParaRPr>
                    </a:p>
                  </a:txBody>
                  <a:tcPr marL="0" marR="0" marT="0" marB="0" anchor="ctr">
                    <a:solidFill>
                      <a:srgbClr val="D1D5D6"/>
                    </a:solidFill>
                  </a:tcPr>
                </a:tc>
                <a:tc rowSpan="2">
                  <a:txBody>
                    <a:bodyPr>
                      <a:spAutoFit/>
                    </a:bodyPr>
                    <a:p>
                      <a:pPr indent="215900"/>
                      <a:r>
                        <a:rPr lang="en-US" sz="1000">
                          <a:solidFill>
                            <a:srgbClr val="040001"/>
                          </a:solidFill>
                          <a:latin typeface="Arial" panose="020B0604020202020204"/>
                        </a:rPr>
                        <a:t>Spindle taper/speed</a:t>
                      </a:r>
                      <a:endParaRPr lang="en-US" sz="1000">
                        <a:solidFill>
                          <a:srgbClr val="040001"/>
                        </a:solidFill>
                        <a:latin typeface="Arial" panose="020B0604020202020204"/>
                      </a:endParaRPr>
                    </a:p>
                  </a:txBody>
                  <a:tcPr marL="0" marR="0" marT="0" marB="0" anchor="ctr">
                    <a:solidFill>
                      <a:srgbClr val="D1D5D6"/>
                    </a:solidFill>
                  </a:tcPr>
                </a:tc>
                <a:tc>
                  <a:txBody>
                    <a:bodyPr>
                      <a:spAutoFit/>
                    </a:bodyPr>
                    <a:p>
                      <a:endParaRPr sz="1300"/>
                    </a:p>
                  </a:txBody>
                  <a:tcPr marL="0" marR="0" marT="0" marB="0">
                    <a:solidFill>
                      <a:srgbClr val="D1D5D6"/>
                    </a:solidFill>
                  </a:tcPr>
                </a:tc>
                <a:tc gridSpan="2">
                  <a:txBody>
                    <a:bodyPr>
                      <a:spAutoFit/>
                    </a:bodyPr>
                    <a:p>
                      <a:pPr indent="0" algn="ctr"/>
                      <a:r>
                        <a:rPr lang="en-US" sz="1000">
                          <a:solidFill>
                            <a:srgbClr val="040001"/>
                          </a:solidFill>
                          <a:latin typeface="Arial" panose="020B0604020202020204"/>
                        </a:rPr>
                        <a:t>BT40/12000rpm Direct drive (Vertical)</a:t>
                      </a:r>
                      <a:endParaRPr lang="en-US" sz="1000">
                        <a:solidFill>
                          <a:srgbClr val="040001"/>
                        </a:solidFill>
                        <a:latin typeface="Arial" panose="020B0604020202020204"/>
                      </a:endParaRPr>
                    </a:p>
                  </a:txBody>
                  <a:tcPr marL="0" marR="0" marT="0" marB="0" anchor="b"/>
                </a:tc>
                <a:tc hMerge="1">
                  <a:tcPr marL="0" marR="0" marT="0" marB="0"/>
                </a:tc>
              </a:tr>
              <a:tr h="252984">
                <a:tc vMerge="1">
                  <a:tcPr marL="0" marR="0" marT="0" marB="0"/>
                </a:tc>
                <a:tc vMerge="1">
                  <a:tcPr marL="0" marR="0" marT="0" marB="0"/>
                </a:tc>
                <a:tc>
                  <a:txBody>
                    <a:bodyPr>
                      <a:spAutoFit/>
                    </a:bodyPr>
                    <a:p>
                      <a:endParaRPr sz="1200"/>
                    </a:p>
                  </a:txBody>
                  <a:tcPr marL="0" marR="0" marT="0" marB="0">
                    <a:solidFill>
                      <a:srgbClr val="D1D5D6"/>
                    </a:solidFill>
                  </a:tcPr>
                </a:tc>
                <a:tc gridSpan="2">
                  <a:txBody>
                    <a:bodyPr>
                      <a:spAutoFit/>
                    </a:bodyPr>
                    <a:p>
                      <a:pPr indent="0" algn="ctr"/>
                      <a:r>
                        <a:rPr lang="en-US" sz="1000">
                          <a:solidFill>
                            <a:srgbClr val="040001"/>
                          </a:solidFill>
                          <a:latin typeface="Arial" panose="020B0604020202020204"/>
                        </a:rPr>
                        <a:t>BT40/12000rpm Direct drive(Horizontal)</a:t>
                      </a:r>
                      <a:endParaRPr lang="en-US" sz="1000">
                        <a:solidFill>
                          <a:srgbClr val="040001"/>
                        </a:solidFill>
                        <a:latin typeface="Arial" panose="020B0604020202020204"/>
                      </a:endParaRPr>
                    </a:p>
                  </a:txBody>
                  <a:tcPr marL="0" marR="0" marT="0" marB="0" anchor="b"/>
                </a:tc>
                <a:tc hMerge="1">
                  <a:tcPr marL="0" marR="0" marT="0" marB="0"/>
                </a:tc>
              </a:tr>
              <a:tr h="252984">
                <a:tc vMerge="1">
                  <a:tcPr marL="0" marR="0" marT="0" marB="0"/>
                </a:tc>
                <a:tc>
                  <a:txBody>
                    <a:bodyPr>
                      <a:spAutoFit/>
                    </a:bodyPr>
                    <a:p>
                      <a:pPr marL="332105" indent="0"/>
                      <a:r>
                        <a:rPr lang="en-US" sz="500">
                          <a:solidFill>
                            <a:srgbClr val="040001"/>
                          </a:solidFill>
                          <a:latin typeface="Tahoma" panose="020B0604030504040204"/>
                        </a:rPr>
                        <a:t>Distance from nose end of vertical spindle to worktable surface</a:t>
                      </a:r>
                      <a:endParaRPr lang="en-US" sz="500">
                        <a:solidFill>
                          <a:srgbClr val="040001"/>
                        </a:solidFill>
                        <a:latin typeface="Tahoma" panose="020B0604030504040204"/>
                      </a:endParaRPr>
                    </a:p>
                  </a:txBody>
                  <a:tcPr marL="0" marR="0" marT="0" marB="0" anchor="ctr">
                    <a:solidFill>
                      <a:srgbClr val="D1D5D6"/>
                    </a:solidFill>
                  </a:tcPr>
                </a:tc>
                <a:tc>
                  <a:txBody>
                    <a:bodyPr>
                      <a:spAutoFit/>
                    </a:bodyPr>
                    <a:p>
                      <a:pPr indent="139700" algn="just"/>
                      <a:r>
                        <a:rPr lang="en-US" sz="1000">
                          <a:solidFill>
                            <a:srgbClr val="040001"/>
                          </a:solidFill>
                          <a:latin typeface="Arial" panose="020B0604020202020204"/>
                        </a:rPr>
                        <a:t>mm</a:t>
                      </a:r>
                      <a:endParaRPr lang="en-US" sz="1000">
                        <a:solidFill>
                          <a:srgbClr val="040001"/>
                        </a:solidFill>
                        <a:latin typeface="Arial" panose="020B0604020202020204"/>
                      </a:endParaRPr>
                    </a:p>
                  </a:txBody>
                  <a:tcPr marL="0" marR="0" marT="0" marB="0" anchor="ctr">
                    <a:solidFill>
                      <a:srgbClr val="D1D5D6"/>
                    </a:solidFill>
                  </a:tcPr>
                </a:tc>
                <a:tc gridSpan="2">
                  <a:txBody>
                    <a:bodyPr>
                      <a:spAutoFit/>
                    </a:bodyPr>
                    <a:p>
                      <a:pPr indent="0" algn="ctr"/>
                      <a:r>
                        <a:rPr lang="en-US" sz="1000">
                          <a:solidFill>
                            <a:srgbClr val="040001"/>
                          </a:solidFill>
                          <a:latin typeface="Arial" panose="020B0604020202020204"/>
                        </a:rPr>
                        <a:t>90-600</a:t>
                      </a:r>
                      <a:endParaRPr lang="en-US" sz="1000">
                        <a:solidFill>
                          <a:srgbClr val="040001"/>
                        </a:solidFill>
                        <a:latin typeface="Arial" panose="020B0604020202020204"/>
                      </a:endParaRPr>
                    </a:p>
                  </a:txBody>
                  <a:tcPr marL="0" marR="0" marT="0" marB="0" anchor="ctr"/>
                </a:tc>
                <a:tc hMerge="1">
                  <a:tcPr marL="0" marR="0" marT="0" marB="0"/>
                </a:tc>
              </a:tr>
              <a:tr h="256032">
                <a:tc vMerge="1">
                  <a:tcPr marL="0" marR="0" marT="0" marB="0"/>
                </a:tc>
                <a:tc>
                  <a:txBody>
                    <a:bodyPr>
                      <a:spAutoFit/>
                    </a:bodyPr>
                    <a:p>
                      <a:pPr marL="332105" indent="0">
                        <a:lnSpc>
                          <a:spcPct val="113000"/>
                        </a:lnSpc>
                      </a:pPr>
                      <a:r>
                        <a:rPr lang="en-US" sz="500">
                          <a:solidFill>
                            <a:srgbClr val="040001"/>
                          </a:solidFill>
                          <a:latin typeface="Tahoma" panose="020B0604030504040204"/>
                        </a:rPr>
                        <a:t>Distance from nose end of horizontal </a:t>
                      </a:r>
                      <a:r>
                        <a:rPr lang="en-US" sz="400" cap="small">
                          <a:solidFill>
                            <a:srgbClr val="040001"/>
                          </a:solidFill>
                          <a:latin typeface="Arial" panose="020B0604020202020204"/>
                        </a:rPr>
                        <a:t>spindle to worktable surface</a:t>
                      </a:r>
                      <a:endParaRPr lang="en-US" sz="400" cap="small">
                        <a:solidFill>
                          <a:srgbClr val="040001"/>
                        </a:solidFill>
                        <a:latin typeface="Arial" panose="020B0604020202020204"/>
                      </a:endParaRPr>
                    </a:p>
                  </a:txBody>
                  <a:tcPr marL="0" marR="0" marT="0" marB="0" anchor="ctr">
                    <a:solidFill>
                      <a:srgbClr val="D1D5D6"/>
                    </a:solidFill>
                  </a:tcPr>
                </a:tc>
                <a:tc>
                  <a:txBody>
                    <a:bodyPr>
                      <a:spAutoFit/>
                    </a:bodyPr>
                    <a:p>
                      <a:pPr indent="139700" algn="just"/>
                      <a:r>
                        <a:rPr lang="en-US" sz="1000">
                          <a:solidFill>
                            <a:srgbClr val="040001"/>
                          </a:solidFill>
                          <a:latin typeface="Arial" panose="020B0604020202020204"/>
                        </a:rPr>
                        <a:t>mm</a:t>
                      </a:r>
                      <a:endParaRPr lang="en-US" sz="1000">
                        <a:solidFill>
                          <a:srgbClr val="040001"/>
                        </a:solidFill>
                        <a:latin typeface="Arial" panose="020B0604020202020204"/>
                      </a:endParaRPr>
                    </a:p>
                  </a:txBody>
                  <a:tcPr marL="0" marR="0" marT="0" marB="0" anchor="ctr">
                    <a:solidFill>
                      <a:srgbClr val="D1D5D6"/>
                    </a:solidFill>
                  </a:tcPr>
                </a:tc>
                <a:tc gridSpan="2">
                  <a:txBody>
                    <a:bodyPr>
                      <a:spAutoFit/>
                    </a:bodyPr>
                    <a:p>
                      <a:pPr indent="0" algn="ctr"/>
                      <a:r>
                        <a:rPr lang="en-US" sz="1000">
                          <a:solidFill>
                            <a:srgbClr val="040001"/>
                          </a:solidFill>
                          <a:latin typeface="Arial" panose="020B0604020202020204"/>
                        </a:rPr>
                        <a:t>350-1050</a:t>
                      </a:r>
                      <a:endParaRPr lang="en-US" sz="1000">
                        <a:solidFill>
                          <a:srgbClr val="040001"/>
                        </a:solidFill>
                        <a:latin typeface="Arial" panose="020B0604020202020204"/>
                      </a:endParaRPr>
                    </a:p>
                  </a:txBody>
                  <a:tcPr marL="0" marR="0" marT="0" marB="0" anchor="ctr"/>
                </a:tc>
                <a:tc hMerge="1">
                  <a:tcPr marL="0" marR="0" marT="0" marB="0"/>
                </a:tc>
              </a:tr>
              <a:tr h="252984">
                <a:tc vMerge="1">
                  <a:tcPr marL="0" marR="0" marT="0" marB="0"/>
                </a:tc>
                <a:tc>
                  <a:txBody>
                    <a:bodyPr>
                      <a:spAutoFit/>
                    </a:bodyPr>
                    <a:p>
                      <a:pPr indent="215900"/>
                      <a:r>
                        <a:rPr lang="en-US" sz="600">
                          <a:solidFill>
                            <a:srgbClr val="040001"/>
                          </a:solidFill>
                          <a:latin typeface="Arial" panose="020B0604020202020204"/>
                        </a:rPr>
                        <a:t>Horizontal spindle center to table distance</a:t>
                      </a:r>
                      <a:endParaRPr lang="en-US" sz="600">
                        <a:solidFill>
                          <a:srgbClr val="040001"/>
                        </a:solidFill>
                        <a:latin typeface="Arial" panose="020B0604020202020204"/>
                      </a:endParaRPr>
                    </a:p>
                  </a:txBody>
                  <a:tcPr marL="0" marR="0" marT="0" marB="0" anchor="ctr">
                    <a:solidFill>
                      <a:srgbClr val="D1D5D6"/>
                    </a:solidFill>
                  </a:tcPr>
                </a:tc>
                <a:tc>
                  <a:txBody>
                    <a:bodyPr>
                      <a:spAutoFit/>
                    </a:bodyPr>
                    <a:p>
                      <a:pPr indent="139700" algn="just"/>
                      <a:r>
                        <a:rPr lang="en-US" sz="1000">
                          <a:solidFill>
                            <a:srgbClr val="040001"/>
                          </a:solidFill>
                          <a:latin typeface="Arial" panose="020B0604020202020204"/>
                        </a:rPr>
                        <a:t>mm</a:t>
                      </a:r>
                      <a:endParaRPr lang="en-US" sz="1000">
                        <a:solidFill>
                          <a:srgbClr val="040001"/>
                        </a:solidFill>
                        <a:latin typeface="Arial" panose="020B0604020202020204"/>
                      </a:endParaRPr>
                    </a:p>
                  </a:txBody>
                  <a:tcPr marL="0" marR="0" marT="0" marB="0" anchor="ctr">
                    <a:solidFill>
                      <a:srgbClr val="D1D5D6"/>
                    </a:solidFill>
                  </a:tcPr>
                </a:tc>
                <a:tc gridSpan="2">
                  <a:txBody>
                    <a:bodyPr>
                      <a:spAutoFit/>
                    </a:bodyPr>
                    <a:p>
                      <a:pPr indent="0" algn="ctr"/>
                      <a:r>
                        <a:rPr lang="en-US" sz="1000">
                          <a:solidFill>
                            <a:srgbClr val="040001"/>
                          </a:solidFill>
                          <a:latin typeface="Arial" panose="020B0604020202020204"/>
                        </a:rPr>
                        <a:t>60-660</a:t>
                      </a:r>
                      <a:endParaRPr lang="en-US" sz="1000">
                        <a:solidFill>
                          <a:srgbClr val="040001"/>
                        </a:solidFill>
                        <a:latin typeface="Arial" panose="020B0604020202020204"/>
                      </a:endParaRPr>
                    </a:p>
                  </a:txBody>
                  <a:tcPr marL="0" marR="0" marT="0" marB="0" anchor="ctr"/>
                </a:tc>
                <a:tc hMerge="1">
                  <a:tcPr marL="0" marR="0" marT="0" marB="0"/>
                </a:tc>
              </a:tr>
              <a:tr h="252984">
                <a:tc>
                  <a:txBody>
                    <a:bodyPr>
                      <a:spAutoFit/>
                    </a:bodyPr>
                    <a:p>
                      <a:pPr indent="0"/>
                      <a:r>
                        <a:rPr lang="en-US" sz="1100">
                          <a:solidFill>
                            <a:srgbClr val="5A5C5E"/>
                          </a:solidFill>
                          <a:latin typeface="Tahoma" panose="020B0604030504040204"/>
                        </a:rPr>
                        <a:t>Fast speed</a:t>
                      </a:r>
                      <a:endParaRPr lang="en-US" sz="1100">
                        <a:solidFill>
                          <a:srgbClr val="5A5C5E"/>
                        </a:solidFill>
                        <a:latin typeface="Tahoma" panose="020B0604030504040204"/>
                      </a:endParaRPr>
                    </a:p>
                  </a:txBody>
                  <a:tcPr marL="0" marR="0" marT="0" marB="0" anchor="b">
                    <a:solidFill>
                      <a:srgbClr val="D1D5D6"/>
                    </a:solidFill>
                  </a:tcPr>
                </a:tc>
                <a:tc>
                  <a:txBody>
                    <a:bodyPr>
                      <a:spAutoFit/>
                    </a:bodyPr>
                    <a:p>
                      <a:pPr indent="0" algn="ctr"/>
                      <a:r>
                        <a:rPr lang="en-US" sz="1000">
                          <a:solidFill>
                            <a:srgbClr val="040001"/>
                          </a:solidFill>
                          <a:latin typeface="Arial" panose="020B0604020202020204"/>
                        </a:rPr>
                        <a:t>X/Y/Z axis</a:t>
                      </a:r>
                      <a:endParaRPr lang="en-US" sz="1000">
                        <a:solidFill>
                          <a:srgbClr val="040001"/>
                        </a:solidFill>
                        <a:latin typeface="Arial" panose="020B0604020202020204"/>
                      </a:endParaRPr>
                    </a:p>
                  </a:txBody>
                  <a:tcPr marL="0" marR="0" marT="0" marB="0" anchor="b">
                    <a:solidFill>
                      <a:srgbClr val="D1D5D6"/>
                    </a:solidFill>
                  </a:tcPr>
                </a:tc>
                <a:tc>
                  <a:txBody>
                    <a:bodyPr>
                      <a:spAutoFit/>
                    </a:bodyPr>
                    <a:p>
                      <a:pPr indent="0" algn="ctr"/>
                      <a:r>
                        <a:rPr lang="en-US" sz="1000">
                          <a:solidFill>
                            <a:srgbClr val="040001"/>
                          </a:solidFill>
                          <a:latin typeface="Arial" panose="020B0604020202020204"/>
                        </a:rPr>
                        <a:t>m/min</a:t>
                      </a:r>
                      <a:endParaRPr lang="en-US" sz="1000">
                        <a:solidFill>
                          <a:srgbClr val="040001"/>
                        </a:solidFill>
                        <a:latin typeface="Arial" panose="020B0604020202020204"/>
                      </a:endParaRPr>
                    </a:p>
                  </a:txBody>
                  <a:tcPr marL="0" marR="0" marT="0" marB="0" anchor="b">
                    <a:solidFill>
                      <a:srgbClr val="D1D5D6"/>
                    </a:solidFill>
                  </a:tcPr>
                </a:tc>
                <a:tc gridSpan="2">
                  <a:txBody>
                    <a:bodyPr>
                      <a:spAutoFit/>
                    </a:bodyPr>
                    <a:p>
                      <a:pPr indent="0" algn="ctr"/>
                      <a:r>
                        <a:rPr lang="en-US" sz="1000">
                          <a:solidFill>
                            <a:srgbClr val="040001"/>
                          </a:solidFill>
                          <a:latin typeface="Arial" panose="020B0604020202020204"/>
                        </a:rPr>
                        <a:t>36/36/36</a:t>
                      </a:r>
                      <a:endParaRPr lang="en-US" sz="1000">
                        <a:solidFill>
                          <a:srgbClr val="040001"/>
                        </a:solidFill>
                        <a:latin typeface="Arial" panose="020B0604020202020204"/>
                      </a:endParaRPr>
                    </a:p>
                  </a:txBody>
                  <a:tcPr marL="0" marR="0" marT="0" marB="0" anchor="b"/>
                </a:tc>
                <a:tc hMerge="1">
                  <a:tcPr marL="0" marR="0" marT="0" marB="0"/>
                </a:tc>
              </a:tr>
              <a:tr h="256032">
                <a:tc>
                  <a:txBody>
                    <a:bodyPr>
                      <a:spAutoFit/>
                    </a:bodyPr>
                    <a:p>
                      <a:pPr indent="0" algn="ctr"/>
                      <a:r>
                        <a:rPr lang="en-US" sz="1100">
                          <a:solidFill>
                            <a:srgbClr val="5A5C5E"/>
                          </a:solidFill>
                          <a:latin typeface="Tahoma" panose="020B0604030504040204"/>
                        </a:rPr>
                        <a:t>Feed rate</a:t>
                      </a:r>
                      <a:endParaRPr lang="en-US" sz="1100">
                        <a:solidFill>
                          <a:srgbClr val="5A5C5E"/>
                        </a:solidFill>
                        <a:latin typeface="Tahoma" panose="020B0604030504040204"/>
                      </a:endParaRPr>
                    </a:p>
                  </a:txBody>
                  <a:tcPr marL="0" marR="0" marT="0" marB="0" anchor="b">
                    <a:solidFill>
                      <a:srgbClr val="D1D5D6"/>
                    </a:solidFill>
                  </a:tcPr>
                </a:tc>
                <a:tc>
                  <a:txBody>
                    <a:bodyPr>
                      <a:spAutoFit/>
                    </a:bodyPr>
                    <a:p>
                      <a:pPr indent="0" algn="ctr"/>
                      <a:r>
                        <a:rPr lang="en-US" sz="1000">
                          <a:solidFill>
                            <a:srgbClr val="040001"/>
                          </a:solidFill>
                          <a:latin typeface="Arial" panose="020B0604020202020204"/>
                        </a:rPr>
                        <a:t>X/Y/Z axis</a:t>
                      </a:r>
                      <a:endParaRPr lang="en-US" sz="1000">
                        <a:solidFill>
                          <a:srgbClr val="040001"/>
                        </a:solidFill>
                        <a:latin typeface="Arial" panose="020B0604020202020204"/>
                      </a:endParaRPr>
                    </a:p>
                  </a:txBody>
                  <a:tcPr marL="0" marR="0" marT="0" marB="0" anchor="b">
                    <a:solidFill>
                      <a:srgbClr val="D1D5D6"/>
                    </a:solidFill>
                  </a:tcPr>
                </a:tc>
                <a:tc>
                  <a:txBody>
                    <a:bodyPr>
                      <a:spAutoFit/>
                    </a:bodyPr>
                    <a:p>
                      <a:pPr indent="0" algn="ctr"/>
                      <a:r>
                        <a:rPr lang="en-US" sz="1000">
                          <a:solidFill>
                            <a:srgbClr val="040001"/>
                          </a:solidFill>
                          <a:latin typeface="Arial" panose="020B0604020202020204"/>
                        </a:rPr>
                        <a:t>mm/min</a:t>
                      </a:r>
                      <a:endParaRPr lang="en-US" sz="1000">
                        <a:solidFill>
                          <a:srgbClr val="040001"/>
                        </a:solidFill>
                        <a:latin typeface="Arial" panose="020B0604020202020204"/>
                      </a:endParaRPr>
                    </a:p>
                  </a:txBody>
                  <a:tcPr marL="0" marR="0" marT="0" marB="0" anchor="b">
                    <a:solidFill>
                      <a:srgbClr val="D1D5D6"/>
                    </a:solidFill>
                  </a:tcPr>
                </a:tc>
                <a:tc gridSpan="2">
                  <a:txBody>
                    <a:bodyPr>
                      <a:spAutoFit/>
                    </a:bodyPr>
                    <a:p>
                      <a:pPr indent="0" algn="ctr"/>
                      <a:r>
                        <a:rPr lang="en-US" sz="1000">
                          <a:solidFill>
                            <a:srgbClr val="040001"/>
                          </a:solidFill>
                          <a:latin typeface="Arial" panose="020B0604020202020204"/>
                        </a:rPr>
                        <a:t>1-1000</a:t>
                      </a:r>
                      <a:endParaRPr lang="en-US" sz="1000">
                        <a:solidFill>
                          <a:srgbClr val="040001"/>
                        </a:solidFill>
                        <a:latin typeface="Arial" panose="020B0604020202020204"/>
                      </a:endParaRPr>
                    </a:p>
                  </a:txBody>
                  <a:tcPr marL="0" marR="0" marT="0" marB="0" anchor="b"/>
                </a:tc>
                <a:tc hMerge="1">
                  <a:tcPr marL="0" marR="0" marT="0" marB="0"/>
                </a:tc>
              </a:tr>
              <a:tr h="252984">
                <a:tc rowSpan="2">
                  <a:txBody>
                    <a:bodyPr>
                      <a:spAutoFit/>
                    </a:bodyPr>
                    <a:p>
                      <a:pPr indent="0" algn="ctr"/>
                      <a:r>
                        <a:rPr lang="en-US" sz="800">
                          <a:solidFill>
                            <a:srgbClr val="5A5C5E"/>
                          </a:solidFill>
                          <a:latin typeface="Arial" panose="020B0604020202020204"/>
                        </a:rPr>
                        <a:t>Precision</a:t>
                      </a:r>
                      <a:endParaRPr lang="en-US" sz="800">
                        <a:solidFill>
                          <a:srgbClr val="5A5C5E"/>
                        </a:solidFill>
                        <a:latin typeface="Arial" panose="020B0604020202020204"/>
                      </a:endParaRPr>
                    </a:p>
                    <a:p>
                      <a:pPr indent="0" algn="ctr"/>
                      <a:r>
                        <a:rPr lang="en-US" sz="500">
                          <a:solidFill>
                            <a:srgbClr val="5A5C5E"/>
                          </a:solidFill>
                          <a:latin typeface="Microsoft YaHei UI" panose="020B0503020204020204" charset="-122"/>
                        </a:rPr>
                        <a:t>(GB/T20957.40-2007)</a:t>
                      </a:r>
                      <a:endParaRPr lang="en-US" sz="500">
                        <a:solidFill>
                          <a:srgbClr val="5A5C5E"/>
                        </a:solidFill>
                        <a:latin typeface="Microsoft YaHei UI" panose="020B0503020204020204" charset="-122"/>
                      </a:endParaRPr>
                    </a:p>
                  </a:txBody>
                  <a:tcPr marL="0" marR="0" marT="0" marB="0" anchor="ctr">
                    <a:solidFill>
                      <a:srgbClr val="D1D5D6"/>
                    </a:solidFill>
                  </a:tcPr>
                </a:tc>
                <a:tc>
                  <a:txBody>
                    <a:bodyPr>
                      <a:spAutoFit/>
                    </a:bodyPr>
                    <a:p>
                      <a:pPr indent="215900"/>
                      <a:r>
                        <a:rPr lang="en-US" sz="850">
                          <a:solidFill>
                            <a:srgbClr val="040001"/>
                          </a:solidFill>
                          <a:latin typeface="Tahoma" panose="020B0604030504040204"/>
                        </a:rPr>
                        <a:t>Positioning precision(X/Y/Z)</a:t>
                      </a:r>
                      <a:endParaRPr lang="en-US" sz="8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1000">
                          <a:solidFill>
                            <a:srgbClr val="040001"/>
                          </a:solidFill>
                          <a:latin typeface="Arial" panose="020B0604020202020204"/>
                        </a:rPr>
                        <a:t>mm</a:t>
                      </a:r>
                      <a:endParaRPr lang="en-US" sz="1000">
                        <a:solidFill>
                          <a:srgbClr val="040001"/>
                        </a:solidFill>
                        <a:latin typeface="Arial" panose="020B0604020202020204"/>
                      </a:endParaRPr>
                    </a:p>
                  </a:txBody>
                  <a:tcPr marL="0" marR="0" marT="0" marB="0" anchor="ctr">
                    <a:solidFill>
                      <a:srgbClr val="D1D5D6"/>
                    </a:solidFill>
                  </a:tcPr>
                </a:tc>
                <a:tc gridSpan="2">
                  <a:txBody>
                    <a:bodyPr>
                      <a:spAutoFit/>
                    </a:bodyPr>
                    <a:p>
                      <a:pPr indent="0" algn="ctr"/>
                      <a:r>
                        <a:rPr lang="en-US" sz="1000">
                          <a:solidFill>
                            <a:srgbClr val="040001"/>
                          </a:solidFill>
                          <a:latin typeface="Arial" panose="020B0604020202020204"/>
                        </a:rPr>
                        <a:t>0.008/0.007/0.007</a:t>
                      </a:r>
                      <a:endParaRPr lang="en-US" sz="1000">
                        <a:solidFill>
                          <a:srgbClr val="040001"/>
                        </a:solidFill>
                        <a:latin typeface="Arial" panose="020B0604020202020204"/>
                      </a:endParaRPr>
                    </a:p>
                  </a:txBody>
                  <a:tcPr marL="0" marR="0" marT="0" marB="0" anchor="ctr"/>
                </a:tc>
                <a:tc hMerge="1">
                  <a:tcPr marL="0" marR="0" marT="0" marB="0"/>
                </a:tc>
              </a:tr>
              <a:tr h="252984">
                <a:tc vMerge="1">
                  <a:tcPr marL="0" marR="0" marT="0" marB="0"/>
                </a:tc>
                <a:tc>
                  <a:txBody>
                    <a:bodyPr>
                      <a:spAutoFit/>
                    </a:bodyPr>
                    <a:p>
                      <a:pPr indent="215900"/>
                      <a:r>
                        <a:rPr lang="en-US" sz="1000">
                          <a:solidFill>
                            <a:srgbClr val="040001"/>
                          </a:solidFill>
                          <a:latin typeface="Arial" panose="020B0604020202020204"/>
                        </a:rPr>
                        <a:t>Repeatability(X/Y/Z)</a:t>
                      </a:r>
                      <a:endParaRPr lang="en-US" sz="1000">
                        <a:solidFill>
                          <a:srgbClr val="040001"/>
                        </a:solidFill>
                        <a:latin typeface="Arial" panose="020B0604020202020204"/>
                      </a:endParaRPr>
                    </a:p>
                  </a:txBody>
                  <a:tcPr marL="0" marR="0" marT="0" marB="0" anchor="b">
                    <a:solidFill>
                      <a:srgbClr val="D1D5D6"/>
                    </a:solidFill>
                  </a:tcPr>
                </a:tc>
                <a:tc>
                  <a:txBody>
                    <a:bodyPr>
                      <a:spAutoFit/>
                    </a:bodyPr>
                    <a:p>
                      <a:pPr indent="0" algn="ctr"/>
                      <a:r>
                        <a:rPr lang="en-US" sz="1000">
                          <a:solidFill>
                            <a:srgbClr val="040001"/>
                          </a:solidFill>
                          <a:latin typeface="Arial" panose="020B0604020202020204"/>
                        </a:rPr>
                        <a:t>mm</a:t>
                      </a:r>
                      <a:endParaRPr lang="en-US" sz="1000">
                        <a:solidFill>
                          <a:srgbClr val="040001"/>
                        </a:solidFill>
                        <a:latin typeface="Arial" panose="020B0604020202020204"/>
                      </a:endParaRPr>
                    </a:p>
                  </a:txBody>
                  <a:tcPr marL="0" marR="0" marT="0" marB="0" anchor="b">
                    <a:solidFill>
                      <a:srgbClr val="D1D5D6"/>
                    </a:solidFill>
                  </a:tcPr>
                </a:tc>
                <a:tc gridSpan="2">
                  <a:txBody>
                    <a:bodyPr>
                      <a:spAutoFit/>
                    </a:bodyPr>
                    <a:p>
                      <a:pPr indent="0" algn="ctr"/>
                      <a:r>
                        <a:rPr lang="en-US" sz="1000">
                          <a:solidFill>
                            <a:srgbClr val="040001"/>
                          </a:solidFill>
                          <a:latin typeface="Arial" panose="020B0604020202020204"/>
                        </a:rPr>
                        <a:t>0.005/0.004/0.004</a:t>
                      </a:r>
                      <a:endParaRPr lang="en-US" sz="1000">
                        <a:solidFill>
                          <a:srgbClr val="040001"/>
                        </a:solidFill>
                        <a:latin typeface="Arial" panose="020B0604020202020204"/>
                      </a:endParaRPr>
                    </a:p>
                  </a:txBody>
                  <a:tcPr marL="0" marR="0" marT="0" marB="0" anchor="b"/>
                </a:tc>
                <a:tc hMerge="1">
                  <a:tcPr marL="0" marR="0" marT="0" marB="0"/>
                </a:tc>
              </a:tr>
              <a:tr h="256032">
                <a:tc rowSpan="4">
                  <a:txBody>
                    <a:bodyPr>
                      <a:spAutoFit/>
                    </a:bodyPr>
                    <a:p>
                      <a:pPr indent="0" algn="ctr"/>
                      <a:r>
                        <a:rPr lang="en-US" sz="1100">
                          <a:solidFill>
                            <a:srgbClr val="5A5C5E"/>
                          </a:solidFill>
                          <a:latin typeface="Tahoma" panose="020B0604030504040204"/>
                        </a:rPr>
                        <a:t>Others</a:t>
                      </a:r>
                      <a:endParaRPr lang="en-US" sz="1100">
                        <a:solidFill>
                          <a:srgbClr val="5A5C5E"/>
                        </a:solidFill>
                        <a:latin typeface="Tahoma" panose="020B0604030504040204"/>
                      </a:endParaRPr>
                    </a:p>
                  </a:txBody>
                  <a:tcPr marL="0" marR="0" marT="0" marB="0" anchor="ctr">
                    <a:solidFill>
                      <a:srgbClr val="D1D5D6"/>
                    </a:solidFill>
                  </a:tcPr>
                </a:tc>
                <a:tc>
                  <a:txBody>
                    <a:bodyPr>
                      <a:spAutoFit/>
                    </a:bodyPr>
                    <a:p>
                      <a:pPr marL="421005" indent="25400"/>
                      <a:r>
                        <a:rPr lang="en-US" sz="600">
                          <a:solidFill>
                            <a:srgbClr val="040001"/>
                          </a:solidFill>
                          <a:latin typeface="Arial" panose="020B0604020202020204"/>
                        </a:rPr>
                        <a:t>Total capacity of machine power supply</a:t>
                      </a:r>
                      <a:endParaRPr lang="en-US" sz="60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1000">
                          <a:solidFill>
                            <a:srgbClr val="040001"/>
                          </a:solidFill>
                          <a:latin typeface="Arial" panose="020B0604020202020204"/>
                        </a:rPr>
                        <a:t>KVA</a:t>
                      </a:r>
                      <a:endParaRPr lang="en-US" sz="1000">
                        <a:solidFill>
                          <a:srgbClr val="040001"/>
                        </a:solidFill>
                        <a:latin typeface="Arial" panose="020B0604020202020204"/>
                      </a:endParaRPr>
                    </a:p>
                  </a:txBody>
                  <a:tcPr marL="0" marR="0" marT="0" marB="0" anchor="ctr">
                    <a:solidFill>
                      <a:srgbClr val="D1D5D6"/>
                    </a:solidFill>
                  </a:tcPr>
                </a:tc>
                <a:tc gridSpan="2">
                  <a:txBody>
                    <a:bodyPr>
                      <a:spAutoFit/>
                    </a:bodyPr>
                    <a:p>
                      <a:pPr indent="0" algn="ctr"/>
                      <a:r>
                        <a:rPr lang="en-US" sz="1000">
                          <a:solidFill>
                            <a:srgbClr val="040001"/>
                          </a:solidFill>
                          <a:latin typeface="Arial" panose="020B0604020202020204"/>
                        </a:rPr>
                        <a:t>20</a:t>
                      </a:r>
                      <a:endParaRPr lang="en-US" sz="1000">
                        <a:solidFill>
                          <a:srgbClr val="040001"/>
                        </a:solidFill>
                        <a:latin typeface="Arial" panose="020B0604020202020204"/>
                      </a:endParaRPr>
                    </a:p>
                  </a:txBody>
                  <a:tcPr marL="0" marR="0" marT="0" marB="0" anchor="ctr"/>
                </a:tc>
                <a:tc hMerge="1">
                  <a:tcPr marL="0" marR="0" marT="0" marB="0"/>
                </a:tc>
              </a:tr>
              <a:tr h="252984">
                <a:tc vMerge="1">
                  <a:tcPr marL="0" marR="0" marT="0" marB="0"/>
                </a:tc>
                <a:tc>
                  <a:txBody>
                    <a:bodyPr>
                      <a:spAutoFit/>
                    </a:bodyPr>
                    <a:p>
                      <a:pPr indent="457200"/>
                      <a:r>
                        <a:rPr lang="en-US" sz="1000">
                          <a:solidFill>
                            <a:srgbClr val="040001"/>
                          </a:solidFill>
                          <a:latin typeface="Arial" panose="020B0604020202020204"/>
                        </a:rPr>
                        <a:t>Air pressure</a:t>
                      </a:r>
                      <a:endParaRPr lang="en-US" sz="1000">
                        <a:solidFill>
                          <a:srgbClr val="040001"/>
                        </a:solidFill>
                        <a:latin typeface="Arial" panose="020B0604020202020204"/>
                      </a:endParaRPr>
                    </a:p>
                  </a:txBody>
                  <a:tcPr marL="0" marR="0" marT="0" marB="0" anchor="b">
                    <a:solidFill>
                      <a:srgbClr val="D1D5D6"/>
                    </a:solidFill>
                  </a:tcPr>
                </a:tc>
                <a:tc>
                  <a:txBody>
                    <a:bodyPr>
                      <a:spAutoFit/>
                    </a:bodyPr>
                    <a:p>
                      <a:pPr indent="0" algn="ctr"/>
                      <a:r>
                        <a:rPr lang="en-US" sz="1000">
                          <a:solidFill>
                            <a:srgbClr val="040001"/>
                          </a:solidFill>
                          <a:latin typeface="Arial" panose="020B0604020202020204"/>
                        </a:rPr>
                        <a:t>bar</a:t>
                      </a:r>
                      <a:endParaRPr lang="en-US" sz="1000">
                        <a:solidFill>
                          <a:srgbClr val="040001"/>
                        </a:solidFill>
                        <a:latin typeface="Arial" panose="020B0604020202020204"/>
                      </a:endParaRPr>
                    </a:p>
                  </a:txBody>
                  <a:tcPr marL="0" marR="0" marT="0" marB="0" anchor="b">
                    <a:solidFill>
                      <a:srgbClr val="D1D5D6"/>
                    </a:solidFill>
                  </a:tcPr>
                </a:tc>
                <a:tc gridSpan="2">
                  <a:txBody>
                    <a:bodyPr>
                      <a:spAutoFit/>
                    </a:bodyPr>
                    <a:p>
                      <a:pPr indent="0" algn="ctr"/>
                      <a:r>
                        <a:rPr lang="en-US" sz="1000">
                          <a:solidFill>
                            <a:srgbClr val="040001"/>
                          </a:solidFill>
                          <a:latin typeface="Arial" panose="020B0604020202020204"/>
                        </a:rPr>
                        <a:t>6</a:t>
                      </a:r>
                      <a:endParaRPr lang="en-US" sz="1000">
                        <a:solidFill>
                          <a:srgbClr val="040001"/>
                        </a:solidFill>
                        <a:latin typeface="Arial" panose="020B0604020202020204"/>
                      </a:endParaRPr>
                    </a:p>
                  </a:txBody>
                  <a:tcPr marL="0" marR="0" marT="0" marB="0" anchor="b"/>
                </a:tc>
                <a:tc hMerge="1">
                  <a:tcPr marL="0" marR="0" marT="0" marB="0"/>
                </a:tc>
              </a:tr>
              <a:tr h="252984">
                <a:tc vMerge="1">
                  <a:tcPr marL="0" marR="0" marT="0" marB="0"/>
                </a:tc>
                <a:tc>
                  <a:txBody>
                    <a:bodyPr>
                      <a:spAutoFit/>
                    </a:bodyPr>
                    <a:p>
                      <a:pPr indent="88900"/>
                      <a:r>
                        <a:rPr lang="en-US" sz="700">
                          <a:solidFill>
                            <a:srgbClr val="040001"/>
                          </a:solidFill>
                          <a:latin typeface="Tahoma" panose="020B0604030504040204"/>
                        </a:rPr>
                        <a:t>Machine Tool Dimensions(L*W*H)</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1000">
                          <a:solidFill>
                            <a:srgbClr val="040001"/>
                          </a:solidFill>
                          <a:latin typeface="Arial" panose="020B0604020202020204"/>
                        </a:rPr>
                        <a:t>mm</a:t>
                      </a:r>
                      <a:endParaRPr lang="en-US" sz="1000">
                        <a:solidFill>
                          <a:srgbClr val="040001"/>
                        </a:solidFill>
                        <a:latin typeface="Arial" panose="020B0604020202020204"/>
                      </a:endParaRPr>
                    </a:p>
                  </a:txBody>
                  <a:tcPr marL="0" marR="0" marT="0" marB="0" anchor="ctr">
                    <a:solidFill>
                      <a:srgbClr val="D1D5D6"/>
                    </a:solidFill>
                  </a:tcPr>
                </a:tc>
                <a:tc gridSpan="2">
                  <a:txBody>
                    <a:bodyPr>
                      <a:spAutoFit/>
                    </a:bodyPr>
                    <a:p>
                      <a:pPr indent="0" algn="ctr"/>
                      <a:r>
                        <a:rPr lang="en-US" sz="1000">
                          <a:solidFill>
                            <a:srgbClr val="040001"/>
                          </a:solidFill>
                          <a:latin typeface="Arial" panose="020B0604020202020204"/>
                        </a:rPr>
                        <a:t>4400*3265*3050</a:t>
                      </a:r>
                      <a:endParaRPr lang="en-US" sz="1000">
                        <a:solidFill>
                          <a:srgbClr val="040001"/>
                        </a:solidFill>
                        <a:latin typeface="Arial" panose="020B0604020202020204"/>
                      </a:endParaRPr>
                    </a:p>
                  </a:txBody>
                  <a:tcPr marL="0" marR="0" marT="0" marB="0" anchor="ctr"/>
                </a:tc>
                <a:tc hMerge="1">
                  <a:tcPr marL="0" marR="0" marT="0" marB="0"/>
                </a:tc>
              </a:tr>
              <a:tr h="262128">
                <a:tc vMerge="1">
                  <a:tcPr marL="0" marR="0" marT="0" marB="0"/>
                </a:tc>
                <a:tc>
                  <a:txBody>
                    <a:bodyPr>
                      <a:spAutoFit/>
                    </a:bodyPr>
                    <a:p>
                      <a:endParaRPr sz="1300"/>
                    </a:p>
                  </a:txBody>
                  <a:tcPr marL="0" marR="0" marT="0" marB="0">
                    <a:solidFill>
                      <a:srgbClr val="D1D5D6"/>
                    </a:solidFill>
                  </a:tcPr>
                </a:tc>
                <a:tc>
                  <a:txBody>
                    <a:bodyPr>
                      <a:spAutoFit/>
                    </a:bodyPr>
                    <a:p>
                      <a:endParaRPr sz="1300"/>
                    </a:p>
                  </a:txBody>
                  <a:tcPr marL="0" marR="0" marT="0" marB="0">
                    <a:solidFill>
                      <a:srgbClr val="D1D5D6"/>
                    </a:solidFill>
                  </a:tcPr>
                </a:tc>
                <a:tc gridSpan="2">
                  <a:txBody>
                    <a:bodyPr>
                      <a:spAutoFit/>
                    </a:bodyPr>
                    <a:p>
                      <a:endParaRPr sz="1300"/>
                    </a:p>
                  </a:txBody>
                  <a:tcPr marL="0" marR="0" marT="0" marB="0"/>
                </a:tc>
                <a:tc hMerge="1">
                  <a:tcPr marL="0" marR="0" marT="0" marB="0"/>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18288" y="1170432"/>
            <a:ext cx="8290560" cy="7997952"/>
          </a:xfrm>
          <a:prstGeom prst="rect">
            <a:avLst/>
          </a:prstGeom>
        </p:spPr>
      </p:pic>
      <p:pic>
        <p:nvPicPr>
          <p:cNvPr id="3" name="图片 2"/>
          <p:cNvPicPr>
            <a:picLocks noChangeAspect="1"/>
          </p:cNvPicPr>
          <p:nvPr/>
        </p:nvPicPr>
        <p:blipFill>
          <a:blip r:embed="rId2"/>
          <a:stretch>
            <a:fillRect/>
          </a:stretch>
        </p:blipFill>
        <p:spPr>
          <a:xfrm>
            <a:off x="8442960" y="996696"/>
            <a:ext cx="5498592" cy="8089392"/>
          </a:xfrm>
          <a:prstGeom prst="rect">
            <a:avLst/>
          </a:prstGeom>
        </p:spPr>
      </p:pic>
      <p:sp>
        <p:nvSpPr>
          <p:cNvPr id="4" name="矩形 3"/>
          <p:cNvSpPr/>
          <p:nvPr/>
        </p:nvSpPr>
        <p:spPr>
          <a:xfrm>
            <a:off x="332105" y="247015"/>
            <a:ext cx="5965825" cy="692150"/>
          </a:xfrm>
          <a:prstGeom prst="rect">
            <a:avLst/>
          </a:prstGeom>
          <a:solidFill>
            <a:srgbClr val="FFFFFF"/>
          </a:solidFill>
        </p:spPr>
        <p:txBody>
          <a:bodyPr lIns="0" tIns="0" rIns="0" bIns="0">
            <a:noAutofit/>
          </a:bodyPr>
          <a:p>
            <a:pPr indent="0">
              <a:spcAft>
                <a:spcPts val="700"/>
              </a:spcAft>
            </a:pPr>
            <a:r>
              <a:rPr lang="zh-TW" sz="1700" i="1">
                <a:solidFill>
                  <a:srgbClr val="EF4857"/>
                </a:solidFill>
                <a:latin typeface="Arial" panose="020B0604020202020204"/>
                <a:ea typeface="Arial" panose="020B0604020202020204"/>
              </a:rPr>
              <a:t>/ </a:t>
            </a:r>
            <a:r>
              <a:rPr sz="1700" i="1">
                <a:solidFill>
                  <a:srgbClr val="EF4857"/>
                </a:solidFill>
                <a:latin typeface="Arial" panose="020B0604020202020204"/>
              </a:rPr>
              <a:t>JVH Horizonta/ обрабатывающий центр</a:t>
            </a:r>
            <a:endParaRPr sz="1700" i="1">
              <a:solidFill>
                <a:srgbClr val="EF4857"/>
              </a:solidFill>
              <a:latin typeface="Arial" panose="020B0604020202020204"/>
            </a:endParaRPr>
          </a:p>
        </p:txBody>
      </p:sp>
      <p:sp>
        <p:nvSpPr>
          <p:cNvPr id="5" name="矩形 4"/>
          <p:cNvSpPr/>
          <p:nvPr/>
        </p:nvSpPr>
        <p:spPr>
          <a:xfrm>
            <a:off x="344424" y="9939528"/>
            <a:ext cx="722376" cy="195072"/>
          </a:xfrm>
          <a:prstGeom prst="rect">
            <a:avLst/>
          </a:prstGeom>
          <a:solidFill>
            <a:srgbClr val="FFFFFF"/>
          </a:solidFill>
        </p:spPr>
        <p:txBody>
          <a:bodyPr wrap="none" lIns="0" tIns="0" rIns="0" bIns="0">
            <a:noAutofit/>
          </a:bodyPr>
          <a:p>
            <a:pPr indent="0"/>
            <a:r>
              <a:rPr lang="en-US" sz="1200">
                <a:solidFill>
                  <a:srgbClr val="FFFFFF"/>
                </a:solidFill>
                <a:latin typeface="微软雅黑" panose="020B0503020204020204" charset="-122"/>
              </a:rPr>
              <a:t>53 </a:t>
            </a:r>
            <a:endParaRPr lang="en-US" sz="1300">
              <a:solidFill>
                <a:srgbClr val="231A16"/>
              </a:solidFill>
              <a:latin typeface="Arial" panose="020B0604020202020204"/>
            </a:endParaRPr>
          </a:p>
        </p:txBody>
      </p:sp>
      <p:sp>
        <p:nvSpPr>
          <p:cNvPr id="6" name="矩形 5"/>
          <p:cNvSpPr/>
          <p:nvPr/>
        </p:nvSpPr>
        <p:spPr>
          <a:xfrm>
            <a:off x="10698480" y="9177528"/>
            <a:ext cx="1719072" cy="384048"/>
          </a:xfrm>
          <a:prstGeom prst="rect">
            <a:avLst/>
          </a:prstGeom>
          <a:solidFill>
            <a:srgbClr val="FFFFFF"/>
          </a:solidFill>
        </p:spPr>
        <p:txBody>
          <a:bodyPr lIns="0" tIns="0" rIns="0" bIns="0">
            <a:noAutofit/>
          </a:bodyPr>
          <a:p>
            <a:pPr indent="0" algn="ctr"/>
            <a:r>
              <a:rPr lang="en-US" sz="1400" b="1">
                <a:solidFill>
                  <a:srgbClr val="7D7E82"/>
                </a:solidFill>
                <a:latin typeface="Tahoma" panose="020B0604030504040204"/>
              </a:rPr>
              <a:t>JVH-630A</a:t>
            </a:r>
            <a:endParaRPr lang="en-US" sz="1400" b="1">
              <a:solidFill>
                <a:srgbClr val="7D7E82"/>
              </a:solidFill>
              <a:latin typeface="Tahoma" panose="020B0604030504040204"/>
            </a:endParaRPr>
          </a:p>
          <a:p>
            <a:pPr indent="0" algn="ctr"/>
            <a:r>
              <a:rPr lang="en-US" sz="1000">
                <a:solidFill>
                  <a:srgbClr val="7D7E82"/>
                </a:solidFill>
                <a:latin typeface="Arial" panose="020B0604020202020204"/>
              </a:rPr>
              <a:t>Horizontal machining center</a:t>
            </a:r>
            <a:endParaRPr lang="en-US" sz="1000">
              <a:solidFill>
                <a:srgbClr val="7D7E82"/>
              </a:solidFill>
              <a:latin typeface="Arial" panose="020B0604020202020204"/>
            </a:endParaRPr>
          </a:p>
        </p:txBody>
      </p:sp>
      <p:sp>
        <p:nvSpPr>
          <p:cNvPr id="7" name="矩形 6"/>
          <p:cNvSpPr/>
          <p:nvPr/>
        </p:nvSpPr>
        <p:spPr>
          <a:xfrm>
            <a:off x="14307312" y="9845040"/>
            <a:ext cx="679704" cy="179832"/>
          </a:xfrm>
          <a:prstGeom prst="rect">
            <a:avLst/>
          </a:prstGeom>
          <a:solidFill>
            <a:srgbClr val="FFFFFF"/>
          </a:solidFill>
        </p:spPr>
        <p:txBody>
          <a:bodyPr wrap="none" lIns="0" tIns="0" rIns="0" bIns="0">
            <a:noAutofit/>
          </a:bodyPr>
          <a:p>
            <a:pPr indent="0"/>
            <a:r>
              <a:rPr lang="en-US" sz="1200">
                <a:solidFill>
                  <a:srgbClr val="FFFFFF"/>
                </a:solidFill>
                <a:latin typeface="Arial" panose="020B0604020202020204"/>
              </a:rPr>
              <a:t>5</a:t>
            </a:r>
            <a:r>
              <a:rPr lang="en-US" sz="1200" b="1">
                <a:solidFill>
                  <a:srgbClr val="FFFFFF"/>
                </a:solidFill>
                <a:latin typeface="Arial" panose="020B0604020202020204"/>
              </a:rPr>
              <a:t>4</a:t>
            </a:r>
            <a:endParaRPr lang="en-US" sz="1200" b="1">
              <a:solidFill>
                <a:srgbClr val="FFFFFF"/>
              </a:solidFill>
              <a:latin typeface="Arial" panose="020B0604020202020204"/>
            </a:endParaRP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7178040" y="2926080"/>
            <a:ext cx="216408" cy="115824"/>
          </a:xfrm>
          <a:prstGeom prst="rect">
            <a:avLst/>
          </a:prstGeom>
        </p:spPr>
      </p:pic>
      <p:pic>
        <p:nvPicPr>
          <p:cNvPr id="3" name="图片 2"/>
          <p:cNvPicPr>
            <a:picLocks noChangeAspect="1"/>
          </p:cNvPicPr>
          <p:nvPr/>
        </p:nvPicPr>
        <p:blipFill>
          <a:blip r:embed="rId2"/>
          <a:stretch>
            <a:fillRect/>
          </a:stretch>
        </p:blipFill>
        <p:spPr>
          <a:xfrm>
            <a:off x="5495544" y="7299960"/>
            <a:ext cx="3502152" cy="371856"/>
          </a:xfrm>
          <a:prstGeom prst="rect">
            <a:avLst/>
          </a:prstGeom>
        </p:spPr>
      </p:pic>
      <p:pic>
        <p:nvPicPr>
          <p:cNvPr id="4" name="图片 3"/>
          <p:cNvPicPr>
            <a:picLocks noChangeAspect="1"/>
          </p:cNvPicPr>
          <p:nvPr/>
        </p:nvPicPr>
        <p:blipFill>
          <a:blip r:embed="rId3"/>
          <a:stretch>
            <a:fillRect/>
          </a:stretch>
        </p:blipFill>
        <p:spPr>
          <a:xfrm>
            <a:off x="822960" y="4285488"/>
            <a:ext cx="1688592" cy="1993392"/>
          </a:xfrm>
          <a:prstGeom prst="rect">
            <a:avLst/>
          </a:prstGeom>
        </p:spPr>
      </p:pic>
      <p:pic>
        <p:nvPicPr>
          <p:cNvPr id="5" name="图片 4"/>
          <p:cNvPicPr>
            <a:picLocks noChangeAspect="1"/>
          </p:cNvPicPr>
          <p:nvPr/>
        </p:nvPicPr>
        <p:blipFill>
          <a:blip r:embed="rId4"/>
          <a:stretch>
            <a:fillRect/>
          </a:stretch>
        </p:blipFill>
        <p:spPr>
          <a:xfrm>
            <a:off x="347345" y="7616952"/>
            <a:ext cx="2176272" cy="588264"/>
          </a:xfrm>
          <a:prstGeom prst="rect">
            <a:avLst/>
          </a:prstGeom>
        </p:spPr>
      </p:pic>
      <p:pic>
        <p:nvPicPr>
          <p:cNvPr id="6" name="图片 5"/>
          <p:cNvPicPr>
            <a:picLocks noChangeAspect="1"/>
          </p:cNvPicPr>
          <p:nvPr/>
        </p:nvPicPr>
        <p:blipFill>
          <a:blip r:embed="rId5"/>
          <a:stretch>
            <a:fillRect/>
          </a:stretch>
        </p:blipFill>
        <p:spPr>
          <a:xfrm>
            <a:off x="496697" y="8204581"/>
            <a:ext cx="2026920" cy="963168"/>
          </a:xfrm>
          <a:prstGeom prst="rect">
            <a:avLst/>
          </a:prstGeom>
        </p:spPr>
      </p:pic>
      <p:pic>
        <p:nvPicPr>
          <p:cNvPr id="7" name="图片 6"/>
          <p:cNvPicPr>
            <a:picLocks noChangeAspect="1"/>
          </p:cNvPicPr>
          <p:nvPr/>
        </p:nvPicPr>
        <p:blipFill>
          <a:blip r:embed="rId6"/>
          <a:stretch>
            <a:fillRect/>
          </a:stretch>
        </p:blipFill>
        <p:spPr>
          <a:xfrm>
            <a:off x="8997696" y="5120640"/>
            <a:ext cx="2785872" cy="3026664"/>
          </a:xfrm>
          <a:prstGeom prst="rect">
            <a:avLst/>
          </a:prstGeom>
        </p:spPr>
      </p:pic>
      <p:pic>
        <p:nvPicPr>
          <p:cNvPr id="8" name="图片 7"/>
          <p:cNvPicPr>
            <a:picLocks noChangeAspect="1"/>
          </p:cNvPicPr>
          <p:nvPr/>
        </p:nvPicPr>
        <p:blipFill>
          <a:blip r:embed="rId7"/>
          <a:stretch>
            <a:fillRect/>
          </a:stretch>
        </p:blipFill>
        <p:spPr>
          <a:xfrm>
            <a:off x="12914376" y="3337560"/>
            <a:ext cx="1880616" cy="4468368"/>
          </a:xfrm>
          <a:prstGeom prst="rect">
            <a:avLst/>
          </a:prstGeom>
        </p:spPr>
      </p:pic>
      <p:pic>
        <p:nvPicPr>
          <p:cNvPr id="9" name="图片 8"/>
          <p:cNvPicPr>
            <a:picLocks noChangeAspect="1"/>
          </p:cNvPicPr>
          <p:nvPr/>
        </p:nvPicPr>
        <p:blipFill>
          <a:blip r:embed="rId8"/>
          <a:stretch>
            <a:fillRect/>
          </a:stretch>
        </p:blipFill>
        <p:spPr>
          <a:xfrm>
            <a:off x="6519672" y="5422392"/>
            <a:ext cx="204216" cy="149352"/>
          </a:xfrm>
          <a:prstGeom prst="rect">
            <a:avLst/>
          </a:prstGeom>
        </p:spPr>
      </p:pic>
      <p:pic>
        <p:nvPicPr>
          <p:cNvPr id="10" name="图片 9"/>
          <p:cNvPicPr>
            <a:picLocks noChangeAspect="1"/>
          </p:cNvPicPr>
          <p:nvPr/>
        </p:nvPicPr>
        <p:blipFill>
          <a:blip r:embed="rId9"/>
          <a:stretch>
            <a:fillRect/>
          </a:stretch>
        </p:blipFill>
        <p:spPr>
          <a:xfrm>
            <a:off x="5099304" y="2090928"/>
            <a:ext cx="3895344" cy="5209032"/>
          </a:xfrm>
          <a:prstGeom prst="rect">
            <a:avLst/>
          </a:prstGeom>
        </p:spPr>
      </p:pic>
      <p:sp>
        <p:nvSpPr>
          <p:cNvPr id="11" name="矩形 10"/>
          <p:cNvSpPr/>
          <p:nvPr/>
        </p:nvSpPr>
        <p:spPr>
          <a:xfrm>
            <a:off x="338328" y="219456"/>
            <a:ext cx="3285744" cy="289560"/>
          </a:xfrm>
          <a:prstGeom prst="rect">
            <a:avLst/>
          </a:prstGeom>
          <a:solidFill>
            <a:srgbClr val="FFFFFF"/>
          </a:solidFill>
        </p:spPr>
        <p:txBody>
          <a:bodyPr wrap="none" lIns="0" tIns="0" rIns="0" bIns="0">
            <a:noAutofit/>
          </a:bodyPr>
          <a:p>
            <a:pPr indent="0" algn="l"/>
            <a:r>
              <a:rPr lang="zh-TW" sz="1700" i="1">
                <a:solidFill>
                  <a:srgbClr val="EF4857"/>
                </a:solidFill>
                <a:latin typeface="Arial" panose="020B0604020202020204"/>
                <a:ea typeface="Arial" panose="020B0604020202020204"/>
              </a:rPr>
              <a:t>/ </a:t>
            </a:r>
            <a:r>
              <a:rPr sz="1700" i="1">
                <a:solidFill>
                  <a:srgbClr val="EF4857"/>
                </a:solidFill>
                <a:latin typeface="Arial" panose="020B0604020202020204"/>
                <a:sym typeface="+mn-ea"/>
              </a:rPr>
              <a:t>JVH Horizonta/ обрабатывающий центр</a:t>
            </a:r>
            <a:endParaRPr sz="1700" i="1">
              <a:solidFill>
                <a:srgbClr val="EF4857"/>
              </a:solidFill>
              <a:latin typeface="Arial" panose="020B0604020202020204"/>
            </a:endParaRPr>
          </a:p>
          <a:p>
            <a:pPr indent="0" algn="l"/>
            <a:endParaRPr lang="en-US" sz="1700" i="1">
              <a:solidFill>
                <a:srgbClr val="EF4857"/>
              </a:solidFill>
              <a:latin typeface="Arial" panose="020B0604020202020204"/>
            </a:endParaRPr>
          </a:p>
        </p:txBody>
      </p:sp>
      <p:sp>
        <p:nvSpPr>
          <p:cNvPr id="12" name="矩形 11"/>
          <p:cNvSpPr/>
          <p:nvPr/>
        </p:nvSpPr>
        <p:spPr>
          <a:xfrm>
            <a:off x="282575" y="1974850"/>
            <a:ext cx="4932680" cy="2018030"/>
          </a:xfrm>
          <a:prstGeom prst="rect">
            <a:avLst/>
          </a:prstGeom>
          <a:solidFill>
            <a:srgbClr val="FFFFFF"/>
          </a:solidFill>
        </p:spPr>
        <p:txBody>
          <a:bodyPr lIns="0" tIns="0" rIns="0" bIns="0">
            <a:noAutofit/>
          </a:bodyPr>
          <a:p>
            <a:pPr indent="0">
              <a:spcAft>
                <a:spcPts val="210"/>
              </a:spcAft>
            </a:pPr>
            <a:r>
              <a:rPr lang="en-US" sz="1500" b="1">
                <a:solidFill>
                  <a:srgbClr val="EF4857"/>
                </a:solidFill>
                <a:latin typeface="Tahoma" panose="020B0604030504040204"/>
              </a:rPr>
              <a:t>Высокий жесткий корпус</a:t>
            </a:r>
            <a:endParaRPr lang="en-US" sz="1500" b="1">
              <a:solidFill>
                <a:srgbClr val="EF4857"/>
              </a:solidFill>
              <a:latin typeface="Tahoma" panose="020B0604030504040204"/>
            </a:endParaRPr>
          </a:p>
          <a:p>
            <a:pPr indent="0">
              <a:spcAft>
                <a:spcPts val="210"/>
              </a:spcAft>
            </a:pPr>
            <a:r>
              <a:rPr lang="en-US" sz="900">
                <a:solidFill>
                  <a:srgbClr val="EF4857"/>
                </a:solidFill>
                <a:latin typeface="Tahoma" panose="020B0604030504040204"/>
              </a:rPr>
              <a:t>* </a:t>
            </a:r>
            <a:r>
              <a:rPr lang="en-US" sz="900">
                <a:solidFill>
                  <a:srgbClr val="6C6D6F"/>
                </a:solidFill>
                <a:latin typeface="Tahoma" panose="020B0604030504040204"/>
              </a:rPr>
              <a:t>Отливка имеет интегрированную коробчатую конструкцию с двойной ребристой конструкцией.</a:t>
            </a:r>
            <a:endParaRPr lang="en-US" sz="900">
              <a:solidFill>
                <a:srgbClr val="6C6D6F"/>
              </a:solidFill>
              <a:latin typeface="Tahoma" panose="020B0604030504040204"/>
            </a:endParaRPr>
          </a:p>
          <a:p>
            <a:pPr indent="0">
              <a:spcAft>
                <a:spcPts val="210"/>
              </a:spcAft>
            </a:pPr>
            <a:r>
              <a:rPr lang="en-US" sz="900">
                <a:solidFill>
                  <a:srgbClr val="EF4857"/>
                </a:solidFill>
                <a:latin typeface="Tahoma" panose="020B0604030504040204"/>
              </a:rPr>
              <a:t>* </a:t>
            </a:r>
            <a:r>
              <a:rPr lang="en-US" sz="900">
                <a:solidFill>
                  <a:srgbClr val="6C6D6F"/>
                </a:solidFill>
                <a:latin typeface="Tahoma" panose="020B0604030504040204"/>
              </a:rPr>
              <a:t>Обеспечивает оптимальную поддержку и динамическую стабильность.</a:t>
            </a:r>
            <a:endParaRPr lang="en-US" sz="900">
              <a:solidFill>
                <a:srgbClr val="6C6D6F"/>
              </a:solidFill>
              <a:latin typeface="Tahoma" panose="020B0604030504040204"/>
            </a:endParaRPr>
          </a:p>
          <a:p>
            <a:pPr indent="0">
              <a:spcAft>
                <a:spcPts val="490"/>
              </a:spcAft>
            </a:pPr>
            <a:r>
              <a:rPr lang="en-US" sz="1500" b="1">
                <a:solidFill>
                  <a:srgbClr val="EF4857"/>
                </a:solidFill>
                <a:latin typeface="Tahoma" panose="020B0604030504040204"/>
              </a:rPr>
              <a:t>Стабильная и надежная конструкция движения</a:t>
            </a:r>
            <a:endParaRPr lang="en-US" sz="1500" b="1">
              <a:solidFill>
                <a:srgbClr val="EF4857"/>
              </a:solidFill>
              <a:latin typeface="Tahoma" panose="020B0604030504040204"/>
            </a:endParaRPr>
          </a:p>
          <a:p>
            <a:pPr indent="0">
              <a:spcAft>
                <a:spcPts val="490"/>
              </a:spcAft>
            </a:pPr>
            <a:r>
              <a:rPr lang="en-US" sz="800">
                <a:solidFill>
                  <a:srgbClr val="EF4857"/>
                </a:solidFill>
                <a:latin typeface="Tahoma" panose="020B0604030504040204"/>
              </a:rPr>
              <a:t>* </a:t>
            </a:r>
            <a:r>
              <a:rPr lang="en-US" sz="900">
                <a:solidFill>
                  <a:srgbClr val="6C6D6F"/>
                </a:solidFill>
                <a:latin typeface="Tahoma" panose="020B0604030504040204"/>
              </a:rPr>
              <a:t>На оси Z используется роликовая линейная направляющая с низким коэффициентом трения, а распределение длины линейной направляющей по золотому сечению обеспечивает точность и плавность подачи при резании.</a:t>
            </a:r>
            <a:endParaRPr lang="en-US" sz="800">
              <a:solidFill>
                <a:srgbClr val="6C6D6F"/>
              </a:solidFill>
              <a:latin typeface="Tahoma" panose="020B0604030504040204"/>
            </a:endParaRPr>
          </a:p>
          <a:p>
            <a:pPr marL="116840" indent="-165100" algn="just">
              <a:lnSpc>
                <a:spcPct val="112000"/>
              </a:lnSpc>
            </a:pPr>
            <a:r>
              <a:rPr lang="en-US" sz="800">
                <a:solidFill>
                  <a:srgbClr val="EF4857"/>
                </a:solidFill>
                <a:latin typeface="Tahoma" panose="020B0604030504040204"/>
              </a:rPr>
              <a:t>*</a:t>
            </a:r>
            <a:r>
              <a:rPr lang="en-US" sz="900">
                <a:latin typeface="Tahoma" panose="020B0604030504040204"/>
              </a:rPr>
              <a:t>На оси XY.Z используется шариковый винт класса шлифования C3, шариковый винт и двигатель имеют прямой привод, а винт предварительно натянут с помощью прецизионного радиально-упорного подшипника для обеспечения оптимальной жесткости и точности подачи.</a:t>
            </a:r>
            <a:endParaRPr lang="en-US" sz="900">
              <a:latin typeface="Tahoma" panose="020B0604030504040204"/>
            </a:endParaRPr>
          </a:p>
        </p:txBody>
      </p:sp>
      <p:sp>
        <p:nvSpPr>
          <p:cNvPr id="13" name="矩形 12"/>
          <p:cNvSpPr/>
          <p:nvPr/>
        </p:nvSpPr>
        <p:spPr>
          <a:xfrm>
            <a:off x="2718816" y="4870704"/>
            <a:ext cx="1008888" cy="198120"/>
          </a:xfrm>
          <a:prstGeom prst="rect">
            <a:avLst/>
          </a:prstGeom>
          <a:solidFill>
            <a:srgbClr val="FFFFFF"/>
          </a:solidFill>
        </p:spPr>
        <p:txBody>
          <a:bodyPr wrap="none" lIns="0" tIns="0" rIns="0" bIns="0">
            <a:noAutofit/>
          </a:bodyPr>
          <a:p>
            <a:pPr indent="0" algn="l"/>
            <a:r>
              <a:rPr lang="en-US" sz="1500" b="1">
                <a:solidFill>
                  <a:srgbClr val="EF4857"/>
                </a:solidFill>
                <a:latin typeface="Tahoma" panose="020B0604030504040204"/>
              </a:rPr>
              <a:t>Стабильный инструмент </a:t>
            </a:r>
            <a:endParaRPr lang="en-US" sz="1500" b="1">
              <a:solidFill>
                <a:srgbClr val="EF4857"/>
              </a:solidFill>
              <a:latin typeface="Tahoma" panose="020B0604030504040204"/>
            </a:endParaRPr>
          </a:p>
        </p:txBody>
      </p:sp>
      <p:sp>
        <p:nvSpPr>
          <p:cNvPr id="14" name="矩形 13"/>
          <p:cNvSpPr/>
          <p:nvPr/>
        </p:nvSpPr>
        <p:spPr>
          <a:xfrm>
            <a:off x="2718816" y="5111496"/>
            <a:ext cx="1377696" cy="243840"/>
          </a:xfrm>
          <a:prstGeom prst="rect">
            <a:avLst/>
          </a:prstGeom>
          <a:solidFill>
            <a:srgbClr val="FFFFFF"/>
          </a:solidFill>
        </p:spPr>
        <p:txBody>
          <a:bodyPr wrap="none" lIns="0" tIns="0" rIns="0" bIns="0">
            <a:noAutofit/>
          </a:bodyPr>
          <a:p>
            <a:pPr indent="0" algn="l"/>
            <a:r>
              <a:rPr lang="en-US" sz="1500" b="1">
                <a:solidFill>
                  <a:srgbClr val="EF4857"/>
                </a:solidFill>
                <a:latin typeface="Tahoma" panose="020B0604030504040204"/>
              </a:rPr>
              <a:t>изменить систему</a:t>
            </a:r>
            <a:endParaRPr lang="en-US" sz="1500" b="1">
              <a:solidFill>
                <a:srgbClr val="EF4857"/>
              </a:solidFill>
              <a:latin typeface="Tahoma" panose="020B0604030504040204"/>
            </a:endParaRPr>
          </a:p>
        </p:txBody>
      </p:sp>
      <p:sp>
        <p:nvSpPr>
          <p:cNvPr id="15" name="矩形 14"/>
          <p:cNvSpPr/>
          <p:nvPr/>
        </p:nvSpPr>
        <p:spPr>
          <a:xfrm>
            <a:off x="2746248" y="5431536"/>
            <a:ext cx="2072640" cy="835152"/>
          </a:xfrm>
          <a:prstGeom prst="rect">
            <a:avLst/>
          </a:prstGeom>
          <a:solidFill>
            <a:srgbClr val="FFFFFF"/>
          </a:solidFill>
        </p:spPr>
        <p:txBody>
          <a:bodyPr lIns="0" tIns="0" rIns="0" bIns="0">
            <a:noAutofit/>
          </a:bodyPr>
          <a:p>
            <a:pPr indent="0">
              <a:lnSpc>
                <a:spcPct val="138000"/>
              </a:lnSpc>
            </a:pPr>
            <a:r>
              <a:rPr lang="en-US" sz="800">
                <a:solidFill>
                  <a:srgbClr val="6C6D6F"/>
                </a:solidFill>
                <a:latin typeface="Tahoma" panose="020B0604030504040204"/>
              </a:rPr>
              <a:t>Конструкция сплошной направляющей, повышающая стабильность и надежность смены инструмента</a:t>
            </a:r>
            <a:endParaRPr lang="en-US" sz="800">
              <a:solidFill>
                <a:srgbClr val="6C6D6F"/>
              </a:solidFill>
              <a:latin typeface="Tahoma" panose="020B0604030504040204"/>
            </a:endParaRPr>
          </a:p>
          <a:p>
            <a:pPr indent="0">
              <a:lnSpc>
                <a:spcPct val="138000"/>
              </a:lnSpc>
            </a:pPr>
            <a:r>
              <a:rPr lang="en-US" sz="800">
                <a:solidFill>
                  <a:srgbClr val="6C6D6F"/>
                </a:solidFill>
                <a:latin typeface="Tahoma" panose="020B0604030504040204"/>
              </a:rPr>
              <a:t>Конструкция идеальной защиты, предотвращающая вторжение смазочно-охлаждающей жидкости и железной пыли.</a:t>
            </a:r>
            <a:endParaRPr lang="en-US" sz="800">
              <a:solidFill>
                <a:srgbClr val="6C6D6F"/>
              </a:solidFill>
              <a:latin typeface="Tahoma" panose="020B0604030504040204"/>
            </a:endParaRPr>
          </a:p>
          <a:p>
            <a:pPr indent="0">
              <a:lnSpc>
                <a:spcPct val="138000"/>
              </a:lnSpc>
            </a:pPr>
            <a:r>
              <a:rPr lang="en-US" sz="800">
                <a:solidFill>
                  <a:srgbClr val="6C6D6F"/>
                </a:solidFill>
                <a:latin typeface="Tahoma" panose="020B0604030504040204"/>
              </a:rPr>
              <a:t>Несколько вариантов инструментальных магазинов, включая 30 инструментов в стандартной комплектации и 40 и 60 инструментов в качестве опции.</a:t>
            </a:r>
            <a:endParaRPr lang="en-US" sz="800">
              <a:solidFill>
                <a:srgbClr val="6C6D6F"/>
              </a:solidFill>
              <a:latin typeface="Tahoma" panose="020B0604030504040204"/>
            </a:endParaRPr>
          </a:p>
        </p:txBody>
      </p:sp>
      <p:sp>
        <p:nvSpPr>
          <p:cNvPr id="16" name="矩形 15"/>
          <p:cNvSpPr/>
          <p:nvPr/>
        </p:nvSpPr>
        <p:spPr>
          <a:xfrm>
            <a:off x="957072" y="6358128"/>
            <a:ext cx="1566672" cy="368808"/>
          </a:xfrm>
          <a:prstGeom prst="rect">
            <a:avLst/>
          </a:prstGeom>
          <a:solidFill>
            <a:srgbClr val="FFFFFF"/>
          </a:solidFill>
        </p:spPr>
        <p:txBody>
          <a:bodyPr lIns="0" tIns="0" rIns="0" bIns="0">
            <a:noAutofit/>
          </a:bodyPr>
          <a:p>
            <a:pPr indent="0">
              <a:lnSpc>
                <a:spcPct val="115000"/>
              </a:lnSpc>
            </a:pPr>
            <a:r>
              <a:rPr lang="en-US" sz="1100">
                <a:solidFill>
                  <a:srgbClr val="EF4857"/>
                </a:solidFill>
                <a:latin typeface="Arial" panose="020B0604020202020204"/>
              </a:rPr>
              <a:t>Disc type tool magazine (standard)</a:t>
            </a:r>
            <a:endParaRPr lang="en-US" sz="1100">
              <a:solidFill>
                <a:srgbClr val="EF4857"/>
              </a:solidFill>
              <a:latin typeface="Arial" panose="020B0604020202020204"/>
            </a:endParaRPr>
          </a:p>
        </p:txBody>
      </p:sp>
      <p:sp>
        <p:nvSpPr>
          <p:cNvPr id="17" name="矩形 16"/>
          <p:cNvSpPr/>
          <p:nvPr/>
        </p:nvSpPr>
        <p:spPr>
          <a:xfrm>
            <a:off x="2772410" y="7614920"/>
            <a:ext cx="2700020" cy="481330"/>
          </a:xfrm>
          <a:prstGeom prst="rect">
            <a:avLst/>
          </a:prstGeom>
          <a:solidFill>
            <a:srgbClr val="FFFFFF"/>
          </a:solidFill>
        </p:spPr>
        <p:txBody>
          <a:bodyPr lIns="0" tIns="0" rIns="0" bIns="0">
            <a:noAutofit/>
          </a:bodyPr>
          <a:p>
            <a:pPr indent="0">
              <a:lnSpc>
                <a:spcPct val="106000"/>
              </a:lnSpc>
            </a:pPr>
            <a:r>
              <a:rPr lang="en-US" sz="1500" b="1">
                <a:solidFill>
                  <a:srgbClr val="EF4857"/>
                </a:solidFill>
                <a:latin typeface="Tahoma" panose="020B0604030504040204"/>
              </a:rPr>
              <a:t>Отличная режущая способность</a:t>
            </a:r>
            <a:endParaRPr lang="en-US" sz="1500" b="1">
              <a:solidFill>
                <a:srgbClr val="EF4857"/>
              </a:solidFill>
              <a:latin typeface="Tahoma" panose="020B0604030504040204"/>
            </a:endParaRPr>
          </a:p>
        </p:txBody>
      </p:sp>
      <p:sp>
        <p:nvSpPr>
          <p:cNvPr id="18" name="矩形 17"/>
          <p:cNvSpPr/>
          <p:nvPr/>
        </p:nvSpPr>
        <p:spPr>
          <a:xfrm>
            <a:off x="2844292" y="8190738"/>
            <a:ext cx="2279904" cy="737616"/>
          </a:xfrm>
          <a:prstGeom prst="rect">
            <a:avLst/>
          </a:prstGeom>
          <a:solidFill>
            <a:srgbClr val="FFFFFF"/>
          </a:solidFill>
        </p:spPr>
        <p:txBody>
          <a:bodyPr lIns="0" tIns="0" rIns="0" bIns="0">
            <a:noAutofit/>
          </a:bodyPr>
          <a:p>
            <a:pPr indent="0" algn="just">
              <a:lnSpc>
                <a:spcPct val="138000"/>
              </a:lnSpc>
            </a:pPr>
            <a:r>
              <a:rPr lang="en-US" sz="900">
                <a:solidFill>
                  <a:srgbClr val="6C6D6F"/>
                </a:solidFill>
                <a:latin typeface="Tahoma" panose="020B0604030504040204"/>
              </a:rPr>
              <a:t>Благодаря конструкции шпинделя ременной передачи со скоростью 4500 об/мин и расположению радиально-упорного роликоподшипника с большим размахом это значительно повышает точность и стабильность вращения.</a:t>
            </a:r>
            <a:endParaRPr lang="en-US" sz="900">
              <a:solidFill>
                <a:srgbClr val="6C6D6F"/>
              </a:solidFill>
              <a:latin typeface="Tahoma" panose="020B0604030504040204"/>
            </a:endParaRPr>
          </a:p>
          <a:p>
            <a:pPr indent="0" algn="just">
              <a:lnSpc>
                <a:spcPct val="138000"/>
              </a:lnSpc>
            </a:pPr>
            <a:r>
              <a:rPr lang="en-US" sz="900">
                <a:solidFill>
                  <a:srgbClr val="6C6D6F"/>
                </a:solidFill>
                <a:latin typeface="Tahoma" panose="020B0604030504040204"/>
              </a:rPr>
              <a:t>Максимальный крутящий момент шпинделя достигает 250 Нм при полной выходной мощности, когда шпиндель ременной передачи вращается со скоростью 540 об/мин.</a:t>
            </a:r>
            <a:endParaRPr lang="en-US" sz="900">
              <a:solidFill>
                <a:srgbClr val="6C6D6F"/>
              </a:solidFill>
              <a:latin typeface="Tahoma" panose="020B0604030504040204"/>
            </a:endParaRPr>
          </a:p>
        </p:txBody>
      </p:sp>
      <p:sp>
        <p:nvSpPr>
          <p:cNvPr id="19" name="矩形 18"/>
          <p:cNvSpPr/>
          <p:nvPr/>
        </p:nvSpPr>
        <p:spPr>
          <a:xfrm>
            <a:off x="362712" y="9912096"/>
            <a:ext cx="710184" cy="188976"/>
          </a:xfrm>
          <a:prstGeom prst="rect">
            <a:avLst/>
          </a:prstGeom>
          <a:solidFill>
            <a:srgbClr val="FFFFFF"/>
          </a:solidFill>
        </p:spPr>
        <p:txBody>
          <a:bodyPr wrap="none" lIns="0" tIns="0" rIns="0" bIns="0">
            <a:noAutofit/>
          </a:bodyPr>
          <a:p>
            <a:pPr indent="0"/>
            <a:r>
              <a:rPr lang="en-US" sz="1200">
                <a:solidFill>
                  <a:srgbClr val="FFFFFF"/>
                </a:solidFill>
                <a:latin typeface="微软雅黑" panose="020B0503020204020204" charset="-122"/>
              </a:rPr>
              <a:t>55 </a:t>
            </a:r>
            <a:endParaRPr lang="en-US" sz="1300">
              <a:solidFill>
                <a:srgbClr val="231A16"/>
              </a:solidFill>
              <a:latin typeface="Arial" panose="020B0604020202020204"/>
            </a:endParaRPr>
          </a:p>
        </p:txBody>
      </p:sp>
      <p:sp>
        <p:nvSpPr>
          <p:cNvPr id="20" name="矩形 19"/>
          <p:cNvSpPr/>
          <p:nvPr/>
        </p:nvSpPr>
        <p:spPr>
          <a:xfrm>
            <a:off x="5292217" y="9055354"/>
            <a:ext cx="7150608" cy="475488"/>
          </a:xfrm>
          <a:prstGeom prst="rect">
            <a:avLst/>
          </a:prstGeom>
          <a:solidFill>
            <a:srgbClr val="FFFFFF"/>
          </a:solidFill>
        </p:spPr>
        <p:txBody>
          <a:bodyPr wrap="none" lIns="0" tIns="0" rIns="0" bIns="0">
            <a:noAutofit/>
          </a:bodyPr>
          <a:p>
            <a:pPr indent="0"/>
            <a:r>
              <a:rPr lang="en-US" sz="5500" i="1">
                <a:solidFill>
                  <a:srgbClr val="EF4857"/>
                </a:solidFill>
                <a:latin typeface="Courier New" panose="02070309020205020404"/>
              </a:rPr>
              <a:t>JVH-63OA</a:t>
            </a:r>
            <a:r>
              <a:rPr lang="en-US" sz="3000">
                <a:solidFill>
                  <a:srgbClr val="EF4857"/>
                </a:solidFill>
                <a:latin typeface="Tahoma" panose="020B0604030504040204"/>
              </a:rPr>
              <a:t> </a:t>
            </a:r>
            <a:r>
              <a:rPr lang="en-US" sz="3000">
                <a:solidFill>
                  <a:srgbClr val="231F20"/>
                </a:solidFill>
                <a:latin typeface="Tahoma" panose="020B0604030504040204"/>
              </a:rPr>
              <a:t>Model details display</a:t>
            </a:r>
            <a:endParaRPr lang="en-US" sz="3000">
              <a:solidFill>
                <a:srgbClr val="231F20"/>
              </a:solidFill>
              <a:latin typeface="Tahoma" panose="020B0604030504040204"/>
            </a:endParaRPr>
          </a:p>
        </p:txBody>
      </p:sp>
      <p:sp>
        <p:nvSpPr>
          <p:cNvPr id="21" name="矩形 20"/>
          <p:cNvSpPr/>
          <p:nvPr/>
        </p:nvSpPr>
        <p:spPr>
          <a:xfrm>
            <a:off x="13252704" y="7940040"/>
            <a:ext cx="1773936" cy="487680"/>
          </a:xfrm>
          <a:prstGeom prst="rect">
            <a:avLst/>
          </a:prstGeom>
          <a:solidFill>
            <a:srgbClr val="FFFFFF"/>
          </a:solidFill>
        </p:spPr>
        <p:txBody>
          <a:bodyPr lIns="0" tIns="0" rIns="0" bIns="0">
            <a:noAutofit/>
          </a:bodyPr>
          <a:p>
            <a:pPr indent="0">
              <a:lnSpc>
                <a:spcPct val="106000"/>
              </a:lnSpc>
            </a:pPr>
            <a:r>
              <a:rPr lang="en-US" sz="1500">
                <a:solidFill>
                  <a:srgbClr val="EF4857"/>
                </a:solidFill>
                <a:latin typeface="Tahoma" panose="020B0604030504040204"/>
              </a:rPr>
              <a:t>Магазин инструментов цепного типа (дополнительно)</a:t>
            </a:r>
            <a:endParaRPr lang="en-US" sz="1500">
              <a:solidFill>
                <a:srgbClr val="EF4857"/>
              </a:solidFill>
              <a:latin typeface="Tahoma" panose="020B0604030504040204"/>
            </a:endParaRPr>
          </a:p>
        </p:txBody>
      </p:sp>
      <p:sp>
        <p:nvSpPr>
          <p:cNvPr id="22" name="矩形 21"/>
          <p:cNvSpPr/>
          <p:nvPr/>
        </p:nvSpPr>
        <p:spPr>
          <a:xfrm>
            <a:off x="14313408" y="9817608"/>
            <a:ext cx="679704" cy="173736"/>
          </a:xfrm>
          <a:prstGeom prst="rect">
            <a:avLst/>
          </a:prstGeom>
          <a:solidFill>
            <a:srgbClr val="FFFFFF"/>
          </a:solidFill>
        </p:spPr>
        <p:txBody>
          <a:bodyPr wrap="none" lIns="0" tIns="0" rIns="0" bIns="0">
            <a:noAutofit/>
          </a:bodyPr>
          <a:p>
            <a:pPr indent="0"/>
            <a:r>
              <a:rPr lang="en-US" sz="1200">
                <a:solidFill>
                  <a:srgbClr val="FFFFFF"/>
                </a:solidFill>
                <a:latin typeface="Arial" panose="020B0604020202020204"/>
              </a:rPr>
              <a:t>G</a:t>
            </a:r>
            <a:endParaRPr lang="en-US" sz="1200">
              <a:solidFill>
                <a:srgbClr val="FFFFFF"/>
              </a:solidFill>
              <a:latin typeface="Arial" panose="020B0604020202020204"/>
            </a:endParaRPr>
          </a:p>
        </p:txBody>
      </p:sp>
      <p:pic>
        <p:nvPicPr>
          <p:cNvPr id="23" name="图片 22"/>
          <p:cNvPicPr>
            <a:picLocks noChangeAspect="1"/>
          </p:cNvPicPr>
          <p:nvPr/>
        </p:nvPicPr>
        <p:blipFill>
          <a:blip r:embed="rId5"/>
          <a:stretch>
            <a:fillRect/>
          </a:stretch>
        </p:blipFill>
        <p:spPr>
          <a:xfrm>
            <a:off x="484632" y="8190611"/>
            <a:ext cx="2026920" cy="963168"/>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459736" y="3736848"/>
            <a:ext cx="1578864" cy="679704"/>
          </a:xfrm>
          <a:prstGeom prst="rect">
            <a:avLst/>
          </a:prstGeom>
        </p:spPr>
      </p:pic>
      <p:pic>
        <p:nvPicPr>
          <p:cNvPr id="3" name="图片 2"/>
          <p:cNvPicPr>
            <a:picLocks noChangeAspect="1"/>
          </p:cNvPicPr>
          <p:nvPr/>
        </p:nvPicPr>
        <p:blipFill>
          <a:blip r:embed="rId2"/>
          <a:stretch>
            <a:fillRect/>
          </a:stretch>
        </p:blipFill>
        <p:spPr>
          <a:xfrm>
            <a:off x="2410968" y="3499104"/>
            <a:ext cx="173736" cy="173736"/>
          </a:xfrm>
          <a:prstGeom prst="rect">
            <a:avLst/>
          </a:prstGeom>
        </p:spPr>
      </p:pic>
      <p:pic>
        <p:nvPicPr>
          <p:cNvPr id="4" name="图片 3"/>
          <p:cNvPicPr>
            <a:picLocks noChangeAspect="1"/>
          </p:cNvPicPr>
          <p:nvPr/>
        </p:nvPicPr>
        <p:blipFill>
          <a:blip r:embed="rId3"/>
          <a:stretch>
            <a:fillRect/>
          </a:stretch>
        </p:blipFill>
        <p:spPr>
          <a:xfrm>
            <a:off x="728472" y="3758184"/>
            <a:ext cx="338328" cy="658368"/>
          </a:xfrm>
          <a:prstGeom prst="rect">
            <a:avLst/>
          </a:prstGeom>
        </p:spPr>
      </p:pic>
      <p:pic>
        <p:nvPicPr>
          <p:cNvPr id="5" name="图片 4"/>
          <p:cNvPicPr>
            <a:picLocks noChangeAspect="1"/>
          </p:cNvPicPr>
          <p:nvPr/>
        </p:nvPicPr>
        <p:blipFill>
          <a:blip r:embed="rId4"/>
          <a:stretch>
            <a:fillRect/>
          </a:stretch>
        </p:blipFill>
        <p:spPr>
          <a:xfrm>
            <a:off x="4654296" y="3666744"/>
            <a:ext cx="103632" cy="88392"/>
          </a:xfrm>
          <a:prstGeom prst="rect">
            <a:avLst/>
          </a:prstGeom>
        </p:spPr>
      </p:pic>
      <p:pic>
        <p:nvPicPr>
          <p:cNvPr id="6" name="图片 5"/>
          <p:cNvPicPr>
            <a:picLocks noChangeAspect="1"/>
          </p:cNvPicPr>
          <p:nvPr/>
        </p:nvPicPr>
        <p:blipFill>
          <a:blip r:embed="rId5"/>
          <a:stretch>
            <a:fillRect/>
          </a:stretch>
        </p:blipFill>
        <p:spPr>
          <a:xfrm>
            <a:off x="5705856" y="3666744"/>
            <a:ext cx="121920" cy="88392"/>
          </a:xfrm>
          <a:prstGeom prst="rect">
            <a:avLst/>
          </a:prstGeom>
        </p:spPr>
      </p:pic>
      <p:pic>
        <p:nvPicPr>
          <p:cNvPr id="7" name="图片 6"/>
          <p:cNvPicPr>
            <a:picLocks noChangeAspect="1"/>
          </p:cNvPicPr>
          <p:nvPr/>
        </p:nvPicPr>
        <p:blipFill>
          <a:blip r:embed="rId6"/>
          <a:stretch>
            <a:fillRect/>
          </a:stretch>
        </p:blipFill>
        <p:spPr>
          <a:xfrm>
            <a:off x="4660392" y="3901440"/>
            <a:ext cx="97536" cy="88392"/>
          </a:xfrm>
          <a:prstGeom prst="rect">
            <a:avLst/>
          </a:prstGeom>
        </p:spPr>
      </p:pic>
      <p:pic>
        <p:nvPicPr>
          <p:cNvPr id="8" name="图片 7"/>
          <p:cNvPicPr>
            <a:picLocks noChangeAspect="1"/>
          </p:cNvPicPr>
          <p:nvPr/>
        </p:nvPicPr>
        <p:blipFill>
          <a:blip r:embed="rId5"/>
          <a:stretch>
            <a:fillRect/>
          </a:stretch>
        </p:blipFill>
        <p:spPr>
          <a:xfrm>
            <a:off x="5705856" y="3901440"/>
            <a:ext cx="121920" cy="88392"/>
          </a:xfrm>
          <a:prstGeom prst="rect">
            <a:avLst/>
          </a:prstGeom>
        </p:spPr>
      </p:pic>
      <p:pic>
        <p:nvPicPr>
          <p:cNvPr id="9" name="图片 8"/>
          <p:cNvPicPr>
            <a:picLocks noChangeAspect="1"/>
          </p:cNvPicPr>
          <p:nvPr/>
        </p:nvPicPr>
        <p:blipFill>
          <a:blip r:embed="rId7"/>
          <a:stretch>
            <a:fillRect/>
          </a:stretch>
        </p:blipFill>
        <p:spPr>
          <a:xfrm>
            <a:off x="4675632" y="4130040"/>
            <a:ext cx="874776" cy="381000"/>
          </a:xfrm>
          <a:prstGeom prst="rect">
            <a:avLst/>
          </a:prstGeom>
        </p:spPr>
      </p:pic>
      <p:pic>
        <p:nvPicPr>
          <p:cNvPr id="10" name="图片 9"/>
          <p:cNvPicPr>
            <a:picLocks noChangeAspect="1"/>
          </p:cNvPicPr>
          <p:nvPr/>
        </p:nvPicPr>
        <p:blipFill>
          <a:blip r:embed="rId8"/>
          <a:stretch>
            <a:fillRect/>
          </a:stretch>
        </p:blipFill>
        <p:spPr>
          <a:xfrm>
            <a:off x="4870704" y="3627120"/>
            <a:ext cx="128016" cy="67056"/>
          </a:xfrm>
          <a:prstGeom prst="rect">
            <a:avLst/>
          </a:prstGeom>
        </p:spPr>
      </p:pic>
      <p:pic>
        <p:nvPicPr>
          <p:cNvPr id="11" name="图片 10"/>
          <p:cNvPicPr>
            <a:picLocks noChangeAspect="1"/>
          </p:cNvPicPr>
          <p:nvPr/>
        </p:nvPicPr>
        <p:blipFill>
          <a:blip r:embed="rId9"/>
          <a:stretch>
            <a:fillRect/>
          </a:stretch>
        </p:blipFill>
        <p:spPr>
          <a:xfrm>
            <a:off x="5239512" y="3627120"/>
            <a:ext cx="466344" cy="67056"/>
          </a:xfrm>
          <a:prstGeom prst="rect">
            <a:avLst/>
          </a:prstGeom>
        </p:spPr>
      </p:pic>
      <p:pic>
        <p:nvPicPr>
          <p:cNvPr id="12" name="图片 11"/>
          <p:cNvPicPr>
            <a:picLocks noChangeAspect="1"/>
          </p:cNvPicPr>
          <p:nvPr/>
        </p:nvPicPr>
        <p:blipFill>
          <a:blip r:embed="rId10"/>
          <a:stretch>
            <a:fillRect/>
          </a:stretch>
        </p:blipFill>
        <p:spPr>
          <a:xfrm>
            <a:off x="4757928" y="3685032"/>
            <a:ext cx="941832" cy="716280"/>
          </a:xfrm>
          <a:prstGeom prst="rect">
            <a:avLst/>
          </a:prstGeom>
        </p:spPr>
      </p:pic>
      <p:pic>
        <p:nvPicPr>
          <p:cNvPr id="13" name="图片 12"/>
          <p:cNvPicPr>
            <a:picLocks noChangeAspect="1"/>
          </p:cNvPicPr>
          <p:nvPr/>
        </p:nvPicPr>
        <p:blipFill>
          <a:blip r:embed="rId11"/>
          <a:stretch>
            <a:fillRect/>
          </a:stretch>
        </p:blipFill>
        <p:spPr>
          <a:xfrm>
            <a:off x="6041136" y="3898392"/>
            <a:ext cx="94488" cy="88392"/>
          </a:xfrm>
          <a:prstGeom prst="rect">
            <a:avLst/>
          </a:prstGeom>
        </p:spPr>
      </p:pic>
      <p:pic>
        <p:nvPicPr>
          <p:cNvPr id="14" name="图片 13"/>
          <p:cNvPicPr>
            <a:picLocks noChangeAspect="1"/>
          </p:cNvPicPr>
          <p:nvPr/>
        </p:nvPicPr>
        <p:blipFill>
          <a:blip r:embed="rId12"/>
          <a:stretch>
            <a:fillRect/>
          </a:stretch>
        </p:blipFill>
        <p:spPr>
          <a:xfrm>
            <a:off x="4998720" y="3468624"/>
            <a:ext cx="240792" cy="804672"/>
          </a:xfrm>
          <a:prstGeom prst="rect">
            <a:avLst/>
          </a:prstGeom>
        </p:spPr>
      </p:pic>
      <p:pic>
        <p:nvPicPr>
          <p:cNvPr id="15" name="图片 14"/>
          <p:cNvPicPr>
            <a:picLocks noChangeAspect="1"/>
          </p:cNvPicPr>
          <p:nvPr/>
        </p:nvPicPr>
        <p:blipFill>
          <a:blip r:embed="rId13"/>
          <a:stretch>
            <a:fillRect/>
          </a:stretch>
        </p:blipFill>
        <p:spPr>
          <a:xfrm>
            <a:off x="6144768" y="3468624"/>
            <a:ext cx="938784" cy="938784"/>
          </a:xfrm>
          <a:prstGeom prst="rect">
            <a:avLst/>
          </a:prstGeom>
        </p:spPr>
      </p:pic>
      <p:pic>
        <p:nvPicPr>
          <p:cNvPr id="16" name="图片 15"/>
          <p:cNvPicPr>
            <a:picLocks noChangeAspect="1"/>
          </p:cNvPicPr>
          <p:nvPr/>
        </p:nvPicPr>
        <p:blipFill>
          <a:blip r:embed="rId14"/>
          <a:stretch>
            <a:fillRect/>
          </a:stretch>
        </p:blipFill>
        <p:spPr>
          <a:xfrm>
            <a:off x="1950720" y="6214872"/>
            <a:ext cx="3901440" cy="2045208"/>
          </a:xfrm>
          <a:prstGeom prst="rect">
            <a:avLst/>
          </a:prstGeom>
        </p:spPr>
      </p:pic>
      <p:pic>
        <p:nvPicPr>
          <p:cNvPr id="17" name="图片 16"/>
          <p:cNvPicPr>
            <a:picLocks noChangeAspect="1"/>
          </p:cNvPicPr>
          <p:nvPr/>
        </p:nvPicPr>
        <p:blipFill>
          <a:blip r:embed="rId15"/>
          <a:stretch>
            <a:fillRect/>
          </a:stretch>
        </p:blipFill>
        <p:spPr>
          <a:xfrm>
            <a:off x="1271016" y="3764280"/>
            <a:ext cx="993648" cy="652272"/>
          </a:xfrm>
          <a:prstGeom prst="rect">
            <a:avLst/>
          </a:prstGeom>
        </p:spPr>
      </p:pic>
      <p:pic>
        <p:nvPicPr>
          <p:cNvPr id="18" name="图片 17"/>
          <p:cNvPicPr>
            <a:picLocks noChangeAspect="1"/>
          </p:cNvPicPr>
          <p:nvPr/>
        </p:nvPicPr>
        <p:blipFill>
          <a:blip r:embed="rId16"/>
          <a:stretch>
            <a:fillRect/>
          </a:stretch>
        </p:blipFill>
        <p:spPr>
          <a:xfrm>
            <a:off x="3169920" y="3995928"/>
            <a:ext cx="868680" cy="420624"/>
          </a:xfrm>
          <a:prstGeom prst="rect">
            <a:avLst/>
          </a:prstGeom>
        </p:spPr>
      </p:pic>
      <p:pic>
        <p:nvPicPr>
          <p:cNvPr id="19" name="图片 18"/>
          <p:cNvPicPr>
            <a:picLocks noChangeAspect="1"/>
          </p:cNvPicPr>
          <p:nvPr/>
        </p:nvPicPr>
        <p:blipFill>
          <a:blip r:embed="rId17"/>
          <a:stretch>
            <a:fillRect/>
          </a:stretch>
        </p:blipFill>
        <p:spPr>
          <a:xfrm>
            <a:off x="10043160" y="5830824"/>
            <a:ext cx="1932432" cy="1901952"/>
          </a:xfrm>
          <a:prstGeom prst="rect">
            <a:avLst/>
          </a:prstGeom>
        </p:spPr>
      </p:pic>
      <p:sp>
        <p:nvSpPr>
          <p:cNvPr id="20" name="矩形 19"/>
          <p:cNvSpPr/>
          <p:nvPr/>
        </p:nvSpPr>
        <p:spPr>
          <a:xfrm>
            <a:off x="341376" y="228600"/>
            <a:ext cx="2859024" cy="237744"/>
          </a:xfrm>
          <a:prstGeom prst="rect">
            <a:avLst/>
          </a:prstGeom>
          <a:solidFill>
            <a:srgbClr val="FFFFFF"/>
          </a:solidFill>
        </p:spPr>
        <p:txBody>
          <a:bodyPr wrap="none" lIns="0" tIns="0" rIns="0" bIns="0">
            <a:noAutofit/>
          </a:bodyPr>
          <a:p>
            <a:pPr indent="0" algn="l"/>
            <a:r>
              <a:rPr lang="zh-TW" sz="1500" i="1" cap="small">
                <a:solidFill>
                  <a:srgbClr val="EF4857"/>
                </a:solidFill>
                <a:latin typeface="Arial" panose="020B0604020202020204"/>
                <a:ea typeface="Arial" panose="020B0604020202020204"/>
              </a:rPr>
              <a:t>/</a:t>
            </a:r>
            <a:r>
              <a:rPr sz="1500" i="1" cap="small">
                <a:solidFill>
                  <a:srgbClr val="EF4857"/>
                </a:solidFill>
                <a:latin typeface="Arial" panose="020B0604020202020204"/>
              </a:rPr>
              <a:t>Вертикальный обрабатывающий центр vseries</a:t>
            </a:r>
            <a:endParaRPr sz="1500" i="1" cap="small">
              <a:solidFill>
                <a:srgbClr val="EF4857"/>
              </a:solidFill>
              <a:latin typeface="Arial" panose="020B0604020202020204"/>
            </a:endParaRPr>
          </a:p>
        </p:txBody>
      </p:sp>
      <p:sp>
        <p:nvSpPr>
          <p:cNvPr id="21" name="矩形 20"/>
          <p:cNvSpPr/>
          <p:nvPr/>
        </p:nvSpPr>
        <p:spPr>
          <a:xfrm>
            <a:off x="2450592" y="4206240"/>
            <a:ext cx="109728" cy="73152"/>
          </a:xfrm>
          <a:prstGeom prst="rect">
            <a:avLst/>
          </a:prstGeom>
          <a:solidFill>
            <a:srgbClr val="EAEAEA"/>
          </a:solidFill>
        </p:spPr>
        <p:txBody>
          <a:bodyPr wrap="none" lIns="0" tIns="0" rIns="0" bIns="0">
            <a:noAutofit/>
          </a:bodyPr>
          <a:p>
            <a:pPr indent="0" algn="just"/>
            <a:r>
              <a:rPr lang="en-US" sz="400">
                <a:solidFill>
                  <a:srgbClr val="050001"/>
                </a:solidFill>
                <a:latin typeface="宋体" panose="02010600030101010101" pitchFamily="2" charset="-122"/>
              </a:rPr>
              <a:t>3. 5</a:t>
            </a:r>
            <a:endParaRPr lang="en-US" sz="400">
              <a:solidFill>
                <a:srgbClr val="050001"/>
              </a:solidFill>
              <a:latin typeface="宋体" panose="02010600030101010101" pitchFamily="2" charset="-122"/>
            </a:endParaRPr>
          </a:p>
        </p:txBody>
      </p:sp>
      <p:sp>
        <p:nvSpPr>
          <p:cNvPr id="22" name="矩形 21"/>
          <p:cNvSpPr/>
          <p:nvPr/>
        </p:nvSpPr>
        <p:spPr>
          <a:xfrm>
            <a:off x="2441448" y="3785616"/>
            <a:ext cx="121920" cy="295656"/>
          </a:xfrm>
          <a:prstGeom prst="rect">
            <a:avLst/>
          </a:prstGeom>
          <a:solidFill>
            <a:srgbClr val="EAEAEA"/>
          </a:solidFill>
        </p:spPr>
        <p:txBody>
          <a:bodyPr lIns="0" tIns="0" rIns="0" bIns="0">
            <a:noAutofit/>
          </a:bodyPr>
          <a:p>
            <a:pPr indent="0" algn="just"/>
            <a:r>
              <a:rPr lang="en-US" sz="400">
                <a:solidFill>
                  <a:srgbClr val="050001"/>
                </a:solidFill>
                <a:latin typeface="宋体" panose="02010600030101010101" pitchFamily="2" charset="-122"/>
              </a:rPr>
              <a:t>40.9</a:t>
            </a:r>
            <a:endParaRPr lang="en-US" sz="400">
              <a:solidFill>
                <a:srgbClr val="050001"/>
              </a:solidFill>
              <a:latin typeface="宋体" panose="02010600030101010101" pitchFamily="2" charset="-122"/>
            </a:endParaRPr>
          </a:p>
          <a:p>
            <a:pPr indent="0" algn="just"/>
            <a:r>
              <a:rPr lang="en-US" sz="400">
                <a:solidFill>
                  <a:srgbClr val="050001"/>
                </a:solidFill>
                <a:latin typeface="宋体" panose="02010600030101010101" pitchFamily="2" charset="-122"/>
              </a:rPr>
              <a:t>35.8</a:t>
            </a:r>
            <a:endParaRPr lang="en-US" sz="400">
              <a:solidFill>
                <a:srgbClr val="050001"/>
              </a:solidFill>
              <a:latin typeface="宋体" panose="02010600030101010101" pitchFamily="2" charset="-122"/>
            </a:endParaRPr>
          </a:p>
          <a:p>
            <a:pPr indent="0" algn="just"/>
            <a:r>
              <a:rPr lang="en-US" sz="400">
                <a:solidFill>
                  <a:srgbClr val="050001"/>
                </a:solidFill>
                <a:latin typeface="宋体" panose="02010600030101010101" pitchFamily="2" charset="-122"/>
              </a:rPr>
              <a:t>22. 0</a:t>
            </a:r>
            <a:endParaRPr lang="en-US" sz="400">
              <a:solidFill>
                <a:srgbClr val="050001"/>
              </a:solidFill>
              <a:latin typeface="宋体" panose="02010600030101010101" pitchFamily="2" charset="-122"/>
            </a:endParaRPr>
          </a:p>
          <a:p>
            <a:pPr indent="0" algn="just"/>
            <a:r>
              <a:rPr lang="en-US" sz="400">
                <a:solidFill>
                  <a:srgbClr val="050001"/>
                </a:solidFill>
                <a:latin typeface="宋体" panose="02010600030101010101" pitchFamily="2" charset="-122"/>
              </a:rPr>
              <a:t>15. 0</a:t>
            </a:r>
            <a:endParaRPr lang="en-US" sz="400">
              <a:solidFill>
                <a:srgbClr val="050001"/>
              </a:solidFill>
              <a:latin typeface="宋体" panose="02010600030101010101" pitchFamily="2" charset="-122"/>
            </a:endParaRPr>
          </a:p>
        </p:txBody>
      </p:sp>
      <p:sp>
        <p:nvSpPr>
          <p:cNvPr id="23" name="矩形 22"/>
          <p:cNvSpPr/>
          <p:nvPr/>
        </p:nvSpPr>
        <p:spPr>
          <a:xfrm>
            <a:off x="2417064" y="3672840"/>
            <a:ext cx="920496" cy="64008"/>
          </a:xfrm>
          <a:prstGeom prst="rect">
            <a:avLst/>
          </a:prstGeom>
          <a:solidFill>
            <a:srgbClr val="EAEAEA"/>
          </a:solidFill>
        </p:spPr>
        <p:txBody>
          <a:bodyPr wrap="none" lIns="0" tIns="0" rIns="0" bIns="0">
            <a:noAutofit/>
          </a:bodyPr>
          <a:p>
            <a:pPr indent="0"/>
            <a:r>
              <a:rPr lang="en-US" sz="400">
                <a:solidFill>
                  <a:srgbClr val="050001"/>
                </a:solidFill>
                <a:latin typeface="宋体" panose="02010600030101010101" pitchFamily="2" charset="-122"/>
              </a:rPr>
              <a:t>47 7\ S3 25%ED</a:t>
            </a:r>
            <a:endParaRPr lang="en-US" sz="400">
              <a:solidFill>
                <a:srgbClr val="050001"/>
              </a:solidFill>
              <a:latin typeface="宋体" panose="02010600030101010101" pitchFamily="2" charset="-122"/>
            </a:endParaRPr>
          </a:p>
        </p:txBody>
      </p:sp>
      <p:sp>
        <p:nvSpPr>
          <p:cNvPr id="24" name="矩形 23"/>
          <p:cNvSpPr/>
          <p:nvPr/>
        </p:nvSpPr>
        <p:spPr>
          <a:xfrm>
            <a:off x="3035808" y="3541776"/>
            <a:ext cx="192024" cy="67056"/>
          </a:xfrm>
          <a:prstGeom prst="rect">
            <a:avLst/>
          </a:prstGeom>
          <a:solidFill>
            <a:srgbClr val="EAEAEA"/>
          </a:solidFill>
        </p:spPr>
        <p:txBody>
          <a:bodyPr wrap="none" lIns="0" tIns="0" rIns="0" bIns="0">
            <a:noAutofit/>
          </a:bodyPr>
          <a:p>
            <a:pPr indent="0" algn="just"/>
            <a:r>
              <a:rPr lang="en-US" sz="400">
                <a:solidFill>
                  <a:srgbClr val="050001"/>
                </a:solidFill>
                <a:latin typeface="宋体" panose="02010600030101010101" pitchFamily="2" charset="-122"/>
              </a:rPr>
              <a:t>S3 15%ED</a:t>
            </a:r>
            <a:endParaRPr lang="en-US" sz="400">
              <a:solidFill>
                <a:srgbClr val="050001"/>
              </a:solidFill>
              <a:latin typeface="宋体" panose="02010600030101010101" pitchFamily="2" charset="-122"/>
            </a:endParaRPr>
          </a:p>
        </p:txBody>
      </p:sp>
      <p:sp>
        <p:nvSpPr>
          <p:cNvPr id="25" name="矩形 24"/>
          <p:cNvSpPr/>
          <p:nvPr/>
        </p:nvSpPr>
        <p:spPr>
          <a:xfrm>
            <a:off x="856488" y="3224784"/>
            <a:ext cx="362712" cy="103632"/>
          </a:xfrm>
          <a:prstGeom prst="rect">
            <a:avLst/>
          </a:prstGeom>
          <a:solidFill>
            <a:srgbClr val="EAEAEA"/>
          </a:solidFill>
        </p:spPr>
        <p:txBody>
          <a:bodyPr wrap="none" lIns="0" tIns="0" rIns="0" bIns="0">
            <a:noAutofit/>
          </a:bodyPr>
          <a:p>
            <a:pPr indent="0"/>
            <a:r>
              <a:rPr lang="en-US" sz="550">
                <a:solidFill>
                  <a:srgbClr val="050001"/>
                </a:solidFill>
                <a:latin typeface="宋体" panose="02010600030101010101" pitchFamily="2" charset="-122"/>
              </a:rPr>
              <a:t>Output(KW)</a:t>
            </a:r>
            <a:endParaRPr lang="en-US" sz="550">
              <a:solidFill>
                <a:srgbClr val="050001"/>
              </a:solidFill>
              <a:latin typeface="宋体" panose="02010600030101010101" pitchFamily="2" charset="-122"/>
            </a:endParaRPr>
          </a:p>
        </p:txBody>
      </p:sp>
      <p:sp>
        <p:nvSpPr>
          <p:cNvPr id="27" name="矩形 26"/>
          <p:cNvSpPr/>
          <p:nvPr/>
        </p:nvSpPr>
        <p:spPr>
          <a:xfrm>
            <a:off x="935736" y="3444240"/>
            <a:ext cx="307848" cy="27432"/>
          </a:xfrm>
          <a:prstGeom prst="rect">
            <a:avLst/>
          </a:prstGeom>
          <a:solidFill>
            <a:srgbClr val="EAEAEA"/>
          </a:solidFill>
        </p:spPr>
        <p:txBody>
          <a:bodyPr wrap="none" lIns="0" tIns="0" rIns="0" bIns="0">
            <a:noAutofit/>
          </a:bodyPr>
          <a:p>
            <a:pPr indent="0" algn="just"/>
            <a:r>
              <a:rPr lang="en-US" sz="400">
                <a:solidFill>
                  <a:srgbClr val="050001"/>
                </a:solidFill>
                <a:latin typeface="宋体" panose="02010600030101010101" pitchFamily="2" charset="-122"/>
              </a:rPr>
              <a:t>SHADED SECTION</a:t>
            </a:r>
            <a:endParaRPr lang="en-US" sz="400">
              <a:solidFill>
                <a:srgbClr val="050001"/>
              </a:solidFill>
              <a:latin typeface="宋体" panose="02010600030101010101" pitchFamily="2" charset="-122"/>
            </a:endParaRPr>
          </a:p>
        </p:txBody>
      </p:sp>
      <p:sp>
        <p:nvSpPr>
          <p:cNvPr id="28" name="矩形 27"/>
          <p:cNvSpPr/>
          <p:nvPr/>
        </p:nvSpPr>
        <p:spPr>
          <a:xfrm>
            <a:off x="722376" y="3520440"/>
            <a:ext cx="73152" cy="73152"/>
          </a:xfrm>
          <a:prstGeom prst="rect">
            <a:avLst/>
          </a:prstGeom>
          <a:solidFill>
            <a:srgbClr val="EAEAEA"/>
          </a:solidFill>
        </p:spPr>
        <p:txBody>
          <a:bodyPr wrap="none" lIns="0" tIns="0" rIns="0" bIns="0">
            <a:noAutofit/>
          </a:bodyPr>
          <a:p>
            <a:pPr indent="0" algn="just"/>
            <a:r>
              <a:rPr lang="en-US" sz="400">
                <a:solidFill>
                  <a:srgbClr val="050001"/>
                </a:solidFill>
                <a:latin typeface="宋体" panose="02010600030101010101" pitchFamily="2" charset="-122"/>
              </a:rPr>
              <a:t>15</a:t>
            </a:r>
            <a:endParaRPr lang="en-US" sz="400">
              <a:solidFill>
                <a:srgbClr val="050001"/>
              </a:solidFill>
              <a:latin typeface="宋体" panose="02010600030101010101" pitchFamily="2" charset="-122"/>
            </a:endParaRPr>
          </a:p>
        </p:txBody>
      </p:sp>
      <p:sp>
        <p:nvSpPr>
          <p:cNvPr id="29" name="矩形 28"/>
          <p:cNvSpPr/>
          <p:nvPr/>
        </p:nvSpPr>
        <p:spPr>
          <a:xfrm>
            <a:off x="1011936" y="3639312"/>
            <a:ext cx="198120" cy="67056"/>
          </a:xfrm>
          <a:prstGeom prst="rect">
            <a:avLst/>
          </a:prstGeom>
          <a:solidFill>
            <a:srgbClr val="EAEAEA"/>
          </a:solidFill>
        </p:spPr>
        <p:txBody>
          <a:bodyPr wrap="none" lIns="0" tIns="0" rIns="0" bIns="0">
            <a:noAutofit/>
          </a:bodyPr>
          <a:p>
            <a:pPr indent="0" algn="just"/>
            <a:r>
              <a:rPr lang="en-US" sz="400">
                <a:solidFill>
                  <a:srgbClr val="050001"/>
                </a:solidFill>
                <a:latin typeface="宋体" panose="02010600030101010101" pitchFamily="2" charset="-122"/>
              </a:rPr>
              <a:t>S3 15%ED</a:t>
            </a:r>
            <a:endParaRPr lang="en-US" sz="400">
              <a:solidFill>
                <a:srgbClr val="050001"/>
              </a:solidFill>
              <a:latin typeface="宋体" panose="02010600030101010101" pitchFamily="2" charset="-122"/>
            </a:endParaRPr>
          </a:p>
        </p:txBody>
      </p:sp>
      <p:sp>
        <p:nvSpPr>
          <p:cNvPr id="30" name="矩形 29"/>
          <p:cNvSpPr/>
          <p:nvPr/>
        </p:nvSpPr>
        <p:spPr>
          <a:xfrm>
            <a:off x="1008888" y="3855720"/>
            <a:ext cx="198120" cy="67056"/>
          </a:xfrm>
          <a:prstGeom prst="rect">
            <a:avLst/>
          </a:prstGeom>
          <a:solidFill>
            <a:srgbClr val="EAEAEA"/>
          </a:solidFill>
        </p:spPr>
        <p:txBody>
          <a:bodyPr wrap="none" lIns="0" tIns="0" rIns="0" bIns="0">
            <a:noAutofit/>
          </a:bodyPr>
          <a:p>
            <a:pPr indent="0" algn="just"/>
            <a:r>
              <a:rPr lang="en-US" sz="400">
                <a:solidFill>
                  <a:srgbClr val="050001"/>
                </a:solidFill>
                <a:latin typeface="宋体" panose="02010600030101010101" pitchFamily="2" charset="-122"/>
              </a:rPr>
              <a:t>S3 25%ED</a:t>
            </a:r>
            <a:endParaRPr lang="en-US" sz="400">
              <a:solidFill>
                <a:srgbClr val="050001"/>
              </a:solidFill>
              <a:latin typeface="宋体" panose="02010600030101010101" pitchFamily="2" charset="-122"/>
            </a:endParaRPr>
          </a:p>
        </p:txBody>
      </p:sp>
      <p:sp>
        <p:nvSpPr>
          <p:cNvPr id="31" name="矩形 30"/>
          <p:cNvSpPr/>
          <p:nvPr/>
        </p:nvSpPr>
        <p:spPr>
          <a:xfrm>
            <a:off x="722376" y="4218432"/>
            <a:ext cx="97536" cy="73152"/>
          </a:xfrm>
          <a:prstGeom prst="rect">
            <a:avLst/>
          </a:prstGeom>
          <a:solidFill>
            <a:srgbClr val="EAEAEA"/>
          </a:solidFill>
        </p:spPr>
        <p:txBody>
          <a:bodyPr wrap="none" lIns="0" tIns="0" rIns="0" bIns="0">
            <a:noAutofit/>
          </a:bodyPr>
          <a:p>
            <a:pPr indent="0" algn="just"/>
            <a:r>
              <a:rPr lang="en-US" sz="400">
                <a:solidFill>
                  <a:srgbClr val="050001"/>
                </a:solidFill>
                <a:latin typeface="宋体" panose="02010600030101010101" pitchFamily="2" charset="-122"/>
              </a:rPr>
              <a:t>3.0</a:t>
            </a:r>
            <a:endParaRPr lang="en-US" sz="400">
              <a:solidFill>
                <a:srgbClr val="050001"/>
              </a:solidFill>
              <a:latin typeface="宋体" panose="02010600030101010101" pitchFamily="2" charset="-122"/>
            </a:endParaRPr>
          </a:p>
        </p:txBody>
      </p:sp>
      <p:sp>
        <p:nvSpPr>
          <p:cNvPr id="32" name="矩形 31"/>
          <p:cNvSpPr/>
          <p:nvPr/>
        </p:nvSpPr>
        <p:spPr>
          <a:xfrm>
            <a:off x="947928" y="4221480"/>
            <a:ext cx="292608" cy="100584"/>
          </a:xfrm>
          <a:prstGeom prst="rect">
            <a:avLst/>
          </a:prstGeom>
          <a:solidFill>
            <a:srgbClr val="EAEAEA"/>
          </a:solidFill>
        </p:spPr>
        <p:txBody>
          <a:bodyPr wrap="none" lIns="0" tIns="0" rIns="0" bIns="0">
            <a:noAutofit/>
          </a:bodyPr>
          <a:p>
            <a:pPr indent="0"/>
            <a:r>
              <a:rPr lang="en-US" sz="650">
                <a:latin typeface="Tahoma" panose="020B0604030504040204"/>
              </a:rPr>
              <a:t>tT__I</a:t>
            </a:r>
            <a:endParaRPr lang="en-US" sz="650">
              <a:latin typeface="Tahoma" panose="020B0604030504040204"/>
            </a:endParaRPr>
          </a:p>
        </p:txBody>
      </p:sp>
      <p:sp>
        <p:nvSpPr>
          <p:cNvPr id="33" name="矩形 32"/>
          <p:cNvSpPr/>
          <p:nvPr/>
        </p:nvSpPr>
        <p:spPr>
          <a:xfrm>
            <a:off x="1014984" y="4059936"/>
            <a:ext cx="240792" cy="131064"/>
          </a:xfrm>
          <a:prstGeom prst="rect">
            <a:avLst/>
          </a:prstGeom>
          <a:solidFill>
            <a:srgbClr val="EAEAEA"/>
          </a:solidFill>
        </p:spPr>
        <p:txBody>
          <a:bodyPr lIns="0" tIns="0" rIns="0" bIns="0">
            <a:noAutofit/>
          </a:bodyPr>
          <a:p>
            <a:pPr indent="0" algn="ctr"/>
            <a:r>
              <a:rPr lang="en-US" sz="400">
                <a:solidFill>
                  <a:srgbClr val="050001"/>
                </a:solidFill>
                <a:latin typeface="宋体" panose="02010600030101010101" pitchFamily="2" charset="-122"/>
              </a:rPr>
              <a:t>S1 CONT</a:t>
            </a:r>
            <a:endParaRPr lang="en-US" sz="400">
              <a:solidFill>
                <a:srgbClr val="050001"/>
              </a:solidFill>
              <a:latin typeface="宋体" panose="02010600030101010101" pitchFamily="2" charset="-122"/>
            </a:endParaRPr>
          </a:p>
          <a:p>
            <a:pPr indent="0"/>
            <a:r>
              <a:rPr lang="en-US" sz="400">
                <a:solidFill>
                  <a:srgbClr val="050001"/>
                </a:solidFill>
                <a:latin typeface="宋体" panose="02010600030101010101" pitchFamily="2" charset="-122"/>
              </a:rPr>
              <a:t>1</a:t>
            </a:r>
            <a:r>
              <a:rPr lang="zh-CN" sz="400">
                <a:solidFill>
                  <a:srgbClr val="050001"/>
                </a:solidFill>
                <a:latin typeface="宋体" panose="02010600030101010101" pitchFamily="2" charset="-122"/>
                <a:ea typeface="宋体" panose="02010600030101010101" pitchFamily="2" charset="-122"/>
              </a:rPr>
              <a:t>一</a:t>
            </a:r>
            <a:r>
              <a:rPr lang="en-US" sz="400">
                <a:solidFill>
                  <a:srgbClr val="050001"/>
                </a:solidFill>
                <a:latin typeface="宋体" panose="02010600030101010101" pitchFamily="2" charset="-122"/>
              </a:rPr>
              <a:t>'</a:t>
            </a:r>
            <a:endParaRPr lang="en-US" sz="400">
              <a:solidFill>
                <a:srgbClr val="050001"/>
              </a:solidFill>
              <a:latin typeface="宋体" panose="02010600030101010101" pitchFamily="2" charset="-122"/>
            </a:endParaRPr>
          </a:p>
        </p:txBody>
      </p:sp>
      <p:sp>
        <p:nvSpPr>
          <p:cNvPr id="34" name="矩形 33"/>
          <p:cNvSpPr/>
          <p:nvPr/>
        </p:nvSpPr>
        <p:spPr>
          <a:xfrm>
            <a:off x="2545080" y="3176016"/>
            <a:ext cx="365760" cy="79248"/>
          </a:xfrm>
          <a:prstGeom prst="rect">
            <a:avLst/>
          </a:prstGeom>
          <a:solidFill>
            <a:srgbClr val="EAEAEA"/>
          </a:solidFill>
        </p:spPr>
        <p:txBody>
          <a:bodyPr wrap="none" lIns="0" tIns="0" rIns="0" bIns="0">
            <a:noAutofit/>
          </a:bodyPr>
          <a:p>
            <a:pPr indent="0" algn="just"/>
            <a:r>
              <a:rPr lang="en-US" sz="550">
                <a:solidFill>
                  <a:srgbClr val="050001"/>
                </a:solidFill>
                <a:latin typeface="宋体" panose="02010600030101010101" pitchFamily="2" charset="-122"/>
              </a:rPr>
              <a:t>Power[N.m]</a:t>
            </a:r>
            <a:endParaRPr lang="en-US" sz="550">
              <a:solidFill>
                <a:srgbClr val="050001"/>
              </a:solidFill>
              <a:latin typeface="宋体" panose="02010600030101010101" pitchFamily="2" charset="-122"/>
            </a:endParaRPr>
          </a:p>
        </p:txBody>
      </p:sp>
      <p:sp>
        <p:nvSpPr>
          <p:cNvPr id="35" name="矩形 34"/>
          <p:cNvSpPr/>
          <p:nvPr/>
        </p:nvSpPr>
        <p:spPr>
          <a:xfrm>
            <a:off x="2816352" y="3346704"/>
            <a:ext cx="377952" cy="73152"/>
          </a:xfrm>
          <a:prstGeom prst="rect">
            <a:avLst/>
          </a:prstGeom>
          <a:solidFill>
            <a:srgbClr val="EAEAEA"/>
          </a:solidFill>
        </p:spPr>
        <p:txBody>
          <a:bodyPr wrap="none" lIns="0" tIns="0" rIns="0" bIns="0">
            <a:noAutofit/>
          </a:bodyPr>
          <a:p>
            <a:pPr indent="0" algn="just"/>
            <a:r>
              <a:rPr lang="en-US" sz="400">
                <a:solidFill>
                  <a:srgbClr val="050001"/>
                </a:solidFill>
                <a:latin typeface="宋体" panose="02010600030101010101" pitchFamily="2" charset="-122"/>
              </a:rPr>
              <a:t>S2 1/2H(S3 40%ED)</a:t>
            </a:r>
            <a:endParaRPr lang="en-US" sz="400">
              <a:solidFill>
                <a:srgbClr val="050001"/>
              </a:solidFill>
              <a:latin typeface="宋体" panose="02010600030101010101" pitchFamily="2" charset="-122"/>
            </a:endParaRPr>
          </a:p>
        </p:txBody>
      </p:sp>
      <p:sp>
        <p:nvSpPr>
          <p:cNvPr id="36" name="矩形 35"/>
          <p:cNvSpPr/>
          <p:nvPr/>
        </p:nvSpPr>
        <p:spPr>
          <a:xfrm>
            <a:off x="4748784" y="3294888"/>
            <a:ext cx="365760" cy="79248"/>
          </a:xfrm>
          <a:prstGeom prst="rect">
            <a:avLst/>
          </a:prstGeom>
          <a:solidFill>
            <a:srgbClr val="EAEAEA"/>
          </a:solidFill>
        </p:spPr>
        <p:txBody>
          <a:bodyPr wrap="none" lIns="0" tIns="0" rIns="0" bIns="0">
            <a:noAutofit/>
          </a:bodyPr>
          <a:p>
            <a:pPr indent="0"/>
            <a:r>
              <a:rPr lang="en-US" sz="550">
                <a:solidFill>
                  <a:srgbClr val="050001"/>
                </a:solidFill>
                <a:latin typeface="宋体" panose="02010600030101010101" pitchFamily="2" charset="-122"/>
              </a:rPr>
              <a:t>Power[N.m]</a:t>
            </a:r>
            <a:endParaRPr lang="en-US" sz="550">
              <a:solidFill>
                <a:srgbClr val="050001"/>
              </a:solidFill>
              <a:latin typeface="宋体" panose="02010600030101010101" pitchFamily="2" charset="-122"/>
            </a:endParaRPr>
          </a:p>
        </p:txBody>
      </p:sp>
      <p:sp>
        <p:nvSpPr>
          <p:cNvPr id="37" name="矩形 36"/>
          <p:cNvSpPr/>
          <p:nvPr/>
        </p:nvSpPr>
        <p:spPr>
          <a:xfrm>
            <a:off x="4663440" y="3435096"/>
            <a:ext cx="85344" cy="73152"/>
          </a:xfrm>
          <a:prstGeom prst="rect">
            <a:avLst/>
          </a:prstGeom>
          <a:solidFill>
            <a:srgbClr val="EAEAEA"/>
          </a:solidFill>
        </p:spPr>
        <p:txBody>
          <a:bodyPr wrap="none" lIns="0" tIns="0" rIns="0" bIns="0">
            <a:noAutofit/>
          </a:bodyPr>
          <a:p>
            <a:pPr indent="0"/>
            <a:r>
              <a:rPr lang="en-US" sz="450">
                <a:solidFill>
                  <a:srgbClr val="050001"/>
                </a:solidFill>
                <a:latin typeface="宋体" panose="02010600030101010101" pitchFamily="2" charset="-122"/>
              </a:rPr>
              <a:t>20</a:t>
            </a:r>
            <a:endParaRPr lang="en-US" sz="450">
              <a:solidFill>
                <a:srgbClr val="050001"/>
              </a:solidFill>
              <a:latin typeface="宋体" panose="02010600030101010101" pitchFamily="2" charset="-122"/>
            </a:endParaRPr>
          </a:p>
        </p:txBody>
      </p:sp>
      <p:sp>
        <p:nvSpPr>
          <p:cNvPr id="38" name="矩形 37"/>
          <p:cNvSpPr/>
          <p:nvPr/>
        </p:nvSpPr>
        <p:spPr>
          <a:xfrm>
            <a:off x="5705856" y="4245864"/>
            <a:ext cx="121920" cy="118872"/>
          </a:xfrm>
          <a:prstGeom prst="rect">
            <a:avLst/>
          </a:prstGeom>
          <a:solidFill>
            <a:srgbClr val="EAEAEA"/>
          </a:solidFill>
        </p:spPr>
        <p:txBody>
          <a:bodyPr lIns="0" tIns="0" rIns="0" bIns="0">
            <a:noAutofit/>
          </a:bodyPr>
          <a:p>
            <a:pPr indent="0"/>
            <a:r>
              <a:rPr lang="en-US" sz="400">
                <a:solidFill>
                  <a:srgbClr val="050001"/>
                </a:solidFill>
                <a:latin typeface="宋体" panose="02010600030101010101" pitchFamily="2" charset="-122"/>
              </a:rPr>
              <a:t>2.2kW</a:t>
            </a:r>
            <a:endParaRPr lang="en-US" sz="400">
              <a:solidFill>
                <a:srgbClr val="050001"/>
              </a:solidFill>
              <a:latin typeface="宋体" panose="02010600030101010101" pitchFamily="2" charset="-122"/>
            </a:endParaRPr>
          </a:p>
          <a:p>
            <a:pPr indent="0"/>
            <a:r>
              <a:rPr lang="en-US" sz="400">
                <a:solidFill>
                  <a:srgbClr val="050001"/>
                </a:solidFill>
                <a:latin typeface="宋体" panose="02010600030101010101" pitchFamily="2" charset="-122"/>
              </a:rPr>
              <a:t>1.5kW</a:t>
            </a:r>
            <a:endParaRPr lang="en-US" sz="400">
              <a:solidFill>
                <a:srgbClr val="050001"/>
              </a:solidFill>
              <a:latin typeface="宋体" panose="02010600030101010101" pitchFamily="2" charset="-122"/>
            </a:endParaRPr>
          </a:p>
        </p:txBody>
      </p:sp>
      <p:sp>
        <p:nvSpPr>
          <p:cNvPr id="39" name="矩形 38"/>
          <p:cNvSpPr/>
          <p:nvPr/>
        </p:nvSpPr>
        <p:spPr>
          <a:xfrm>
            <a:off x="5632704" y="4428744"/>
            <a:ext cx="164592" cy="73152"/>
          </a:xfrm>
          <a:prstGeom prst="rect">
            <a:avLst/>
          </a:prstGeom>
          <a:solidFill>
            <a:srgbClr val="EAEAEA"/>
          </a:solidFill>
        </p:spPr>
        <p:txBody>
          <a:bodyPr wrap="none" lIns="0" tIns="0" rIns="0" bIns="0">
            <a:noAutofit/>
          </a:bodyPr>
          <a:p>
            <a:pPr indent="0"/>
            <a:r>
              <a:rPr lang="en-US" sz="450">
                <a:solidFill>
                  <a:srgbClr val="050001"/>
                </a:solidFill>
                <a:latin typeface="宋体" panose="02010600030101010101" pitchFamily="2" charset="-122"/>
              </a:rPr>
              <a:t>12000</a:t>
            </a:r>
            <a:endParaRPr lang="en-US" sz="450">
              <a:solidFill>
                <a:srgbClr val="050001"/>
              </a:solidFill>
              <a:latin typeface="宋体" panose="02010600030101010101" pitchFamily="2" charset="-122"/>
            </a:endParaRPr>
          </a:p>
        </p:txBody>
      </p:sp>
      <p:sp>
        <p:nvSpPr>
          <p:cNvPr id="40" name="矩形 39"/>
          <p:cNvSpPr/>
          <p:nvPr/>
        </p:nvSpPr>
        <p:spPr>
          <a:xfrm>
            <a:off x="4843272" y="4553712"/>
            <a:ext cx="832104" cy="85344"/>
          </a:xfrm>
          <a:prstGeom prst="rect">
            <a:avLst/>
          </a:prstGeom>
          <a:solidFill>
            <a:srgbClr val="EAEAEA"/>
          </a:solidFill>
        </p:spPr>
        <p:txBody>
          <a:bodyPr wrap="none" lIns="0" tIns="0" rIns="0" bIns="0">
            <a:noAutofit/>
          </a:bodyPr>
          <a:p>
            <a:pPr indent="0"/>
            <a:r>
              <a:rPr lang="en-US" sz="600">
                <a:solidFill>
                  <a:srgbClr val="050001"/>
                </a:solidFill>
                <a:latin typeface="宋体" panose="02010600030101010101" pitchFamily="2" charset="-122"/>
              </a:rPr>
              <a:t>Motor speed(rpm/min)</a:t>
            </a:r>
            <a:endParaRPr lang="en-US" sz="600">
              <a:solidFill>
                <a:srgbClr val="050001"/>
              </a:solidFill>
              <a:latin typeface="宋体" panose="02010600030101010101" pitchFamily="2" charset="-122"/>
            </a:endParaRPr>
          </a:p>
        </p:txBody>
      </p:sp>
      <p:sp>
        <p:nvSpPr>
          <p:cNvPr id="41" name="矩形 40"/>
          <p:cNvSpPr/>
          <p:nvPr/>
        </p:nvSpPr>
        <p:spPr>
          <a:xfrm>
            <a:off x="5474208" y="3794760"/>
            <a:ext cx="182880" cy="67056"/>
          </a:xfrm>
          <a:prstGeom prst="rect">
            <a:avLst/>
          </a:prstGeom>
          <a:solidFill>
            <a:srgbClr val="EAEAEA"/>
          </a:solidFill>
        </p:spPr>
        <p:txBody>
          <a:bodyPr wrap="none" lIns="0" tIns="0" rIns="0" bIns="0">
            <a:noAutofit/>
          </a:bodyPr>
          <a:p>
            <a:pPr indent="0" algn="r"/>
            <a:r>
              <a:rPr lang="en-US" sz="400">
                <a:solidFill>
                  <a:srgbClr val="050001"/>
                </a:solidFill>
                <a:latin typeface="宋体" panose="02010600030101010101" pitchFamily="2" charset="-122"/>
              </a:rPr>
              <a:t>25%(0,P)</a:t>
            </a:r>
            <a:endParaRPr lang="en-US" sz="400">
              <a:solidFill>
                <a:srgbClr val="050001"/>
              </a:solidFill>
              <a:latin typeface="宋体" panose="02010600030101010101" pitchFamily="2" charset="-122"/>
            </a:endParaRPr>
          </a:p>
        </p:txBody>
      </p:sp>
      <p:sp>
        <p:nvSpPr>
          <p:cNvPr id="42" name="矩形 41"/>
          <p:cNvSpPr/>
          <p:nvPr/>
        </p:nvSpPr>
        <p:spPr>
          <a:xfrm>
            <a:off x="947928" y="4428744"/>
            <a:ext cx="932688" cy="256032"/>
          </a:xfrm>
          <a:prstGeom prst="rect">
            <a:avLst/>
          </a:prstGeom>
          <a:solidFill>
            <a:srgbClr val="EAEAEA"/>
          </a:solidFill>
        </p:spPr>
        <p:txBody>
          <a:bodyPr lIns="0" tIns="0" rIns="0" bIns="0">
            <a:noAutofit/>
          </a:bodyPr>
          <a:p>
            <a:pPr indent="0"/>
            <a:r>
              <a:rPr lang="en-US" sz="400">
                <a:solidFill>
                  <a:srgbClr val="050001"/>
                </a:solidFill>
                <a:latin typeface="宋体" panose="02010600030101010101" pitchFamily="2" charset="-122"/>
              </a:rPr>
              <a:t>1500         3500    4770</a:t>
            </a:r>
            <a:endParaRPr lang="en-US" sz="400">
              <a:solidFill>
                <a:srgbClr val="050001"/>
              </a:solidFill>
              <a:latin typeface="宋体" panose="02010600030101010101" pitchFamily="2" charset="-122"/>
            </a:endParaRPr>
          </a:p>
          <a:p>
            <a:pPr indent="0"/>
            <a:r>
              <a:rPr lang="en-US" sz="400">
                <a:solidFill>
                  <a:srgbClr val="050001"/>
                </a:solidFill>
                <a:latin typeface="宋体" panose="02010600030101010101" pitchFamily="2" charset="-122"/>
              </a:rPr>
              <a:t>2000</a:t>
            </a:r>
            <a:endParaRPr lang="en-US" sz="400">
              <a:solidFill>
                <a:srgbClr val="050001"/>
              </a:solidFill>
              <a:latin typeface="宋体" panose="02010600030101010101" pitchFamily="2" charset="-122"/>
            </a:endParaRPr>
          </a:p>
          <a:p>
            <a:pPr indent="114300"/>
            <a:r>
              <a:rPr lang="en-US" sz="600">
                <a:solidFill>
                  <a:srgbClr val="050001"/>
                </a:solidFill>
                <a:latin typeface="宋体" panose="02010600030101010101" pitchFamily="2" charset="-122"/>
              </a:rPr>
              <a:t>Motor speed(rpm/min)</a:t>
            </a:r>
            <a:endParaRPr lang="en-US" sz="600">
              <a:solidFill>
                <a:srgbClr val="050001"/>
              </a:solidFill>
              <a:latin typeface="宋体" panose="02010600030101010101" pitchFamily="2" charset="-122"/>
            </a:endParaRPr>
          </a:p>
        </p:txBody>
      </p:sp>
      <p:sp>
        <p:nvSpPr>
          <p:cNvPr id="43" name="矩形 42"/>
          <p:cNvSpPr/>
          <p:nvPr/>
        </p:nvSpPr>
        <p:spPr>
          <a:xfrm>
            <a:off x="2194560" y="4437888"/>
            <a:ext cx="134112" cy="67056"/>
          </a:xfrm>
          <a:prstGeom prst="rect">
            <a:avLst/>
          </a:prstGeom>
          <a:solidFill>
            <a:srgbClr val="EAEAEA"/>
          </a:solidFill>
        </p:spPr>
        <p:txBody>
          <a:bodyPr wrap="none" lIns="0" tIns="0" rIns="0" bIns="0">
            <a:noAutofit/>
          </a:bodyPr>
          <a:p>
            <a:pPr indent="0" algn="just"/>
            <a:r>
              <a:rPr lang="en-US" sz="400">
                <a:solidFill>
                  <a:srgbClr val="050001"/>
                </a:solidFill>
                <a:latin typeface="宋体" panose="02010600030101010101" pitchFamily="2" charset="-122"/>
              </a:rPr>
              <a:t>12000</a:t>
            </a:r>
            <a:endParaRPr lang="en-US" sz="400">
              <a:solidFill>
                <a:srgbClr val="050001"/>
              </a:solidFill>
              <a:latin typeface="宋体" panose="02010600030101010101" pitchFamily="2" charset="-122"/>
            </a:endParaRPr>
          </a:p>
        </p:txBody>
      </p:sp>
      <p:sp>
        <p:nvSpPr>
          <p:cNvPr id="44" name="矩形 43"/>
          <p:cNvSpPr/>
          <p:nvPr/>
        </p:nvSpPr>
        <p:spPr>
          <a:xfrm>
            <a:off x="2724912" y="4428744"/>
            <a:ext cx="201168" cy="149352"/>
          </a:xfrm>
          <a:prstGeom prst="rect">
            <a:avLst/>
          </a:prstGeom>
          <a:solidFill>
            <a:srgbClr val="EAEAEA"/>
          </a:solidFill>
        </p:spPr>
        <p:txBody>
          <a:bodyPr lIns="0" tIns="0" rIns="0" bIns="0">
            <a:noAutofit/>
          </a:bodyPr>
          <a:p>
            <a:pPr indent="0" algn="just"/>
            <a:r>
              <a:rPr lang="en-US" sz="400">
                <a:solidFill>
                  <a:srgbClr val="050001"/>
                </a:solidFill>
                <a:latin typeface="宋体" panose="02010600030101010101" pitchFamily="2" charset="-122"/>
              </a:rPr>
              <a:t>1500 </a:t>
            </a:r>
            <a:r>
              <a:rPr lang="en-US" sz="450">
                <a:solidFill>
                  <a:srgbClr val="050001"/>
                </a:solidFill>
                <a:latin typeface="宋体" panose="02010600030101010101" pitchFamily="2" charset="-122"/>
              </a:rPr>
              <a:t>I</a:t>
            </a:r>
            <a:endParaRPr lang="en-US" sz="450">
              <a:solidFill>
                <a:srgbClr val="050001"/>
              </a:solidFill>
              <a:latin typeface="宋体" panose="02010600030101010101" pitchFamily="2" charset="-122"/>
            </a:endParaRPr>
          </a:p>
          <a:p>
            <a:pPr indent="88900"/>
            <a:r>
              <a:rPr lang="zh-CN" sz="400">
                <a:solidFill>
                  <a:srgbClr val="050001"/>
                </a:solidFill>
                <a:latin typeface="宋体" panose="02010600030101010101" pitchFamily="2" charset="-122"/>
                <a:ea typeface="宋体" panose="02010600030101010101" pitchFamily="2" charset="-122"/>
              </a:rPr>
              <a:t>20占0</a:t>
            </a:r>
            <a:endParaRPr lang="zh-CN" sz="400">
              <a:solidFill>
                <a:srgbClr val="050001"/>
              </a:solidFill>
              <a:latin typeface="宋体" panose="02010600030101010101" pitchFamily="2" charset="-122"/>
              <a:ea typeface="宋体" panose="02010600030101010101" pitchFamily="2" charset="-122"/>
            </a:endParaRPr>
          </a:p>
        </p:txBody>
      </p:sp>
      <p:sp>
        <p:nvSpPr>
          <p:cNvPr id="45" name="矩形 44"/>
          <p:cNvSpPr/>
          <p:nvPr/>
        </p:nvSpPr>
        <p:spPr>
          <a:xfrm>
            <a:off x="3054096" y="4447032"/>
            <a:ext cx="323088" cy="70104"/>
          </a:xfrm>
          <a:prstGeom prst="rect">
            <a:avLst/>
          </a:prstGeom>
          <a:solidFill>
            <a:srgbClr val="EAEAEA"/>
          </a:solidFill>
        </p:spPr>
        <p:txBody>
          <a:bodyPr wrap="none" lIns="0" tIns="0" rIns="0" bIns="0">
            <a:noAutofit/>
          </a:bodyPr>
          <a:p>
            <a:pPr indent="0" algn="just"/>
            <a:r>
              <a:rPr lang="en-US" sz="400">
                <a:solidFill>
                  <a:srgbClr val="050001"/>
                </a:solidFill>
                <a:latin typeface="宋体" panose="02010600030101010101" pitchFamily="2" charset="-122"/>
              </a:rPr>
              <a:t>3500       4770</a:t>
            </a:r>
            <a:endParaRPr lang="en-US" sz="400">
              <a:solidFill>
                <a:srgbClr val="050001"/>
              </a:solidFill>
              <a:latin typeface="宋体" panose="02010600030101010101" pitchFamily="2" charset="-122"/>
            </a:endParaRPr>
          </a:p>
        </p:txBody>
      </p:sp>
      <p:sp>
        <p:nvSpPr>
          <p:cNvPr id="46" name="矩形 45"/>
          <p:cNvSpPr/>
          <p:nvPr/>
        </p:nvSpPr>
        <p:spPr>
          <a:xfrm>
            <a:off x="3931920" y="4443984"/>
            <a:ext cx="118872" cy="67056"/>
          </a:xfrm>
          <a:prstGeom prst="rect">
            <a:avLst/>
          </a:prstGeom>
          <a:solidFill>
            <a:srgbClr val="EAEAEA"/>
          </a:solidFill>
        </p:spPr>
        <p:txBody>
          <a:bodyPr wrap="none" lIns="0" tIns="0" rIns="0" bIns="0">
            <a:noAutofit/>
          </a:bodyPr>
          <a:p>
            <a:pPr indent="0" algn="just"/>
            <a:r>
              <a:rPr lang="en-US" sz="400">
                <a:solidFill>
                  <a:srgbClr val="050001"/>
                </a:solidFill>
                <a:latin typeface="宋体" panose="02010600030101010101" pitchFamily="2" charset="-122"/>
              </a:rPr>
              <a:t>12000</a:t>
            </a:r>
            <a:endParaRPr lang="en-US" sz="400">
              <a:solidFill>
                <a:srgbClr val="050001"/>
              </a:solidFill>
              <a:latin typeface="宋体" panose="02010600030101010101" pitchFamily="2" charset="-122"/>
            </a:endParaRPr>
          </a:p>
        </p:txBody>
      </p:sp>
      <p:sp>
        <p:nvSpPr>
          <p:cNvPr id="48" name="矩形 47"/>
          <p:cNvSpPr/>
          <p:nvPr/>
        </p:nvSpPr>
        <p:spPr>
          <a:xfrm>
            <a:off x="6041136" y="3316224"/>
            <a:ext cx="387096" cy="60960"/>
          </a:xfrm>
          <a:prstGeom prst="rect">
            <a:avLst/>
          </a:prstGeom>
          <a:solidFill>
            <a:srgbClr val="EAEAEA"/>
          </a:solidFill>
        </p:spPr>
        <p:txBody>
          <a:bodyPr wrap="none" lIns="0" tIns="0" rIns="0" bIns="0">
            <a:noAutofit/>
          </a:bodyPr>
          <a:p>
            <a:pPr indent="0"/>
            <a:r>
              <a:rPr lang="en-US" sz="550">
                <a:solidFill>
                  <a:srgbClr val="050001"/>
                </a:solidFill>
                <a:latin typeface="宋体" panose="02010600030101010101" pitchFamily="2" charset="-122"/>
              </a:rPr>
              <a:t>Power[N.m]</a:t>
            </a:r>
            <a:endParaRPr lang="en-US" sz="550">
              <a:solidFill>
                <a:srgbClr val="050001"/>
              </a:solidFill>
              <a:latin typeface="宋体" panose="02010600030101010101" pitchFamily="2" charset="-122"/>
            </a:endParaRPr>
          </a:p>
        </p:txBody>
      </p:sp>
      <p:sp>
        <p:nvSpPr>
          <p:cNvPr id="49" name="矩形 48"/>
          <p:cNvSpPr/>
          <p:nvPr/>
        </p:nvSpPr>
        <p:spPr>
          <a:xfrm>
            <a:off x="6041136" y="3453384"/>
            <a:ext cx="91440" cy="54864"/>
          </a:xfrm>
          <a:prstGeom prst="rect">
            <a:avLst/>
          </a:prstGeom>
          <a:solidFill>
            <a:srgbClr val="EAEAEA"/>
          </a:solidFill>
        </p:spPr>
        <p:txBody>
          <a:bodyPr wrap="none" lIns="0" tIns="0" rIns="0" bIns="0">
            <a:noAutofit/>
          </a:bodyPr>
          <a:p>
            <a:pPr indent="0"/>
            <a:r>
              <a:rPr lang="en-US" sz="450">
                <a:solidFill>
                  <a:srgbClr val="050001"/>
                </a:solidFill>
                <a:latin typeface="宋体" panose="02010600030101010101" pitchFamily="2" charset="-122"/>
              </a:rPr>
              <a:t>120</a:t>
            </a:r>
            <a:endParaRPr lang="en-US" sz="450">
              <a:solidFill>
                <a:srgbClr val="050001"/>
              </a:solidFill>
              <a:latin typeface="宋体" panose="02010600030101010101" pitchFamily="2" charset="-122"/>
            </a:endParaRPr>
          </a:p>
        </p:txBody>
      </p:sp>
      <p:sp>
        <p:nvSpPr>
          <p:cNvPr id="50" name="矩形 49"/>
          <p:cNvSpPr/>
          <p:nvPr/>
        </p:nvSpPr>
        <p:spPr>
          <a:xfrm>
            <a:off x="6041136" y="3669792"/>
            <a:ext cx="85344" cy="73152"/>
          </a:xfrm>
          <a:prstGeom prst="rect">
            <a:avLst/>
          </a:prstGeom>
          <a:solidFill>
            <a:srgbClr val="EAEAEA"/>
          </a:solidFill>
        </p:spPr>
        <p:txBody>
          <a:bodyPr wrap="none" lIns="0" tIns="0" rIns="0" bIns="0">
            <a:noAutofit/>
          </a:bodyPr>
          <a:p>
            <a:pPr indent="0"/>
            <a:r>
              <a:rPr lang="en-US" sz="450">
                <a:solidFill>
                  <a:srgbClr val="050001"/>
                </a:solidFill>
                <a:latin typeface="宋体" panose="02010600030101010101" pitchFamily="2" charset="-122"/>
              </a:rPr>
              <a:t>90</a:t>
            </a:r>
            <a:endParaRPr lang="en-US" sz="450">
              <a:solidFill>
                <a:srgbClr val="050001"/>
              </a:solidFill>
              <a:latin typeface="宋体" panose="02010600030101010101" pitchFamily="2" charset="-122"/>
            </a:endParaRPr>
          </a:p>
        </p:txBody>
      </p:sp>
      <p:sp>
        <p:nvSpPr>
          <p:cNvPr id="51" name="矩形 50"/>
          <p:cNvSpPr/>
          <p:nvPr/>
        </p:nvSpPr>
        <p:spPr>
          <a:xfrm>
            <a:off x="6044184" y="4139184"/>
            <a:ext cx="85344" cy="73152"/>
          </a:xfrm>
          <a:prstGeom prst="rect">
            <a:avLst/>
          </a:prstGeom>
          <a:solidFill>
            <a:srgbClr val="EAEAEA"/>
          </a:solidFill>
        </p:spPr>
        <p:txBody>
          <a:bodyPr wrap="none" lIns="0" tIns="0" rIns="0" bIns="0">
            <a:noAutofit/>
          </a:bodyPr>
          <a:p>
            <a:pPr indent="0"/>
            <a:r>
              <a:rPr lang="en-US" sz="450">
                <a:solidFill>
                  <a:srgbClr val="050001"/>
                </a:solidFill>
                <a:latin typeface="宋体" panose="02010600030101010101" pitchFamily="2" charset="-122"/>
              </a:rPr>
              <a:t>30</a:t>
            </a:r>
            <a:endParaRPr lang="en-US" sz="450">
              <a:solidFill>
                <a:srgbClr val="050001"/>
              </a:solidFill>
              <a:latin typeface="宋体" panose="02010600030101010101" pitchFamily="2" charset="-122"/>
            </a:endParaRPr>
          </a:p>
        </p:txBody>
      </p:sp>
      <p:sp>
        <p:nvSpPr>
          <p:cNvPr id="53" name="矩形 52"/>
          <p:cNvSpPr/>
          <p:nvPr/>
        </p:nvSpPr>
        <p:spPr>
          <a:xfrm>
            <a:off x="6071616" y="4410456"/>
            <a:ext cx="1072896" cy="204216"/>
          </a:xfrm>
          <a:prstGeom prst="rect">
            <a:avLst/>
          </a:prstGeom>
          <a:solidFill>
            <a:srgbClr val="EAEAEA"/>
          </a:solidFill>
        </p:spPr>
        <p:txBody>
          <a:bodyPr lIns="0" tIns="0" rIns="0" bIns="0">
            <a:noAutofit/>
          </a:bodyPr>
          <a:p>
            <a:pPr indent="0">
              <a:spcAft>
                <a:spcPts val="210"/>
              </a:spcAft>
            </a:pPr>
            <a:r>
              <a:rPr lang="en-US" sz="450">
                <a:solidFill>
                  <a:srgbClr val="050001"/>
                </a:solidFill>
                <a:latin typeface="宋体" panose="02010600030101010101" pitchFamily="2" charset="-122"/>
              </a:rPr>
              <a:t>0    </a:t>
            </a:r>
            <a:r>
              <a:rPr lang="en-US" sz="400" baseline="30000">
                <a:solidFill>
                  <a:srgbClr val="050001"/>
                </a:solidFill>
                <a:latin typeface="宋体" panose="02010600030101010101" pitchFamily="2" charset="-122"/>
              </a:rPr>
              <a:t>20</a:t>
            </a:r>
            <a:r>
              <a:rPr lang="en-US" sz="400">
                <a:solidFill>
                  <a:srgbClr val="050001"/>
                </a:solidFill>
                <a:latin typeface="宋体" panose="02010600030101010101" pitchFamily="2" charset="-122"/>
              </a:rPr>
              <a:t>%</a:t>
            </a:r>
            <a:r>
              <a:rPr lang="en-US" sz="450">
                <a:solidFill>
                  <a:srgbClr val="050001"/>
                </a:solidFill>
                <a:latin typeface="宋体" panose="02010600030101010101" pitchFamily="2" charset="-122"/>
              </a:rPr>
              <a:t>00    6000    9000    12000</a:t>
            </a:r>
            <a:endParaRPr lang="en-US" sz="450">
              <a:solidFill>
                <a:srgbClr val="050001"/>
              </a:solidFill>
              <a:latin typeface="宋体" panose="02010600030101010101" pitchFamily="2" charset="-122"/>
            </a:endParaRPr>
          </a:p>
          <a:p>
            <a:pPr indent="190500" algn="just"/>
            <a:r>
              <a:rPr lang="en-US" sz="600">
                <a:solidFill>
                  <a:srgbClr val="050001"/>
                </a:solidFill>
                <a:latin typeface="宋体" panose="02010600030101010101" pitchFamily="2" charset="-122"/>
              </a:rPr>
              <a:t>Motor speed(rpm/min)</a:t>
            </a:r>
            <a:endParaRPr lang="en-US" sz="600">
              <a:solidFill>
                <a:srgbClr val="050001"/>
              </a:solidFill>
              <a:latin typeface="宋体" panose="02010600030101010101" pitchFamily="2" charset="-122"/>
            </a:endParaRPr>
          </a:p>
        </p:txBody>
      </p:sp>
      <p:sp>
        <p:nvSpPr>
          <p:cNvPr id="54" name="矩形 53"/>
          <p:cNvSpPr/>
          <p:nvPr/>
        </p:nvSpPr>
        <p:spPr>
          <a:xfrm>
            <a:off x="1935480" y="1941576"/>
            <a:ext cx="3444240" cy="249936"/>
          </a:xfrm>
          <a:prstGeom prst="rect">
            <a:avLst/>
          </a:prstGeom>
          <a:solidFill>
            <a:srgbClr val="FFFFFF"/>
          </a:solidFill>
        </p:spPr>
        <p:txBody>
          <a:bodyPr wrap="none" lIns="0" tIns="0" rIns="0" bIns="0">
            <a:noAutofit/>
          </a:bodyPr>
          <a:p>
            <a:pPr indent="0" algn="l"/>
            <a:r>
              <a:rPr lang="en-US" sz="1800">
                <a:solidFill>
                  <a:srgbClr val="EF4857"/>
                </a:solidFill>
                <a:latin typeface="Arial" panose="020B0604020202020204"/>
              </a:rPr>
              <a:t>Кривая характеристики двигателя шпинделя</a:t>
            </a:r>
            <a:endParaRPr lang="en-US" sz="1800">
              <a:solidFill>
                <a:srgbClr val="EF4857"/>
              </a:solidFill>
              <a:latin typeface="Arial" panose="020B0604020202020204"/>
            </a:endParaRPr>
          </a:p>
        </p:txBody>
      </p:sp>
      <p:sp>
        <p:nvSpPr>
          <p:cNvPr id="55" name="矩形 54"/>
          <p:cNvSpPr/>
          <p:nvPr/>
        </p:nvSpPr>
        <p:spPr>
          <a:xfrm>
            <a:off x="2935224" y="5474208"/>
            <a:ext cx="2121408" cy="216408"/>
          </a:xfrm>
          <a:prstGeom prst="rect">
            <a:avLst/>
          </a:prstGeom>
          <a:solidFill>
            <a:srgbClr val="FFFFFF"/>
          </a:solidFill>
        </p:spPr>
        <p:txBody>
          <a:bodyPr wrap="none" lIns="0" tIns="0" rIns="0" bIns="0">
            <a:noAutofit/>
          </a:bodyPr>
          <a:p>
            <a:pPr indent="0" algn="l"/>
            <a:r>
              <a:rPr lang="en-US" sz="1300" b="1">
                <a:solidFill>
                  <a:srgbClr val="EF4857"/>
                </a:solidFill>
                <a:latin typeface="Arial" panose="020B0604020202020204"/>
              </a:rPr>
              <a:t>V-8 </a:t>
            </a:r>
            <a:r>
              <a:rPr lang="en-US" sz="1300" b="1">
                <a:solidFill>
                  <a:srgbClr val="48484A"/>
                </a:solidFill>
                <a:latin typeface="Arial" panose="020B0604020202020204"/>
              </a:rPr>
              <a:t>Внешний вид</a:t>
            </a:r>
            <a:endParaRPr lang="en-US" sz="1300" b="1">
              <a:solidFill>
                <a:srgbClr val="48484A"/>
              </a:solidFill>
              <a:latin typeface="Arial" panose="020B0604020202020204"/>
            </a:endParaRPr>
          </a:p>
        </p:txBody>
      </p:sp>
      <p:sp>
        <p:nvSpPr>
          <p:cNvPr id="56" name="矩形 55"/>
          <p:cNvSpPr/>
          <p:nvPr/>
        </p:nvSpPr>
        <p:spPr>
          <a:xfrm>
            <a:off x="524256" y="3694176"/>
            <a:ext cx="79248" cy="618744"/>
          </a:xfrm>
          <a:prstGeom prst="rect">
            <a:avLst/>
          </a:prstGeom>
          <a:solidFill>
            <a:srgbClr val="EAEAEA"/>
          </a:solidFill>
        </p:spPr>
        <p:txBody>
          <a:bodyPr vert="wordArtVertRtl" wrap="none" lIns="0" tIns="0" rIns="0" bIns="0">
            <a:noAutofit/>
          </a:bodyPr>
          <a:p>
            <a:pPr indent="0"/>
            <a:r>
              <a:rPr lang="en-US" sz="500">
                <a:latin typeface="微软雅黑" panose="020B0503020204020204" charset="-122"/>
              </a:rPr>
              <a:t>H60ddg.5Q，5?</a:t>
            </a:r>
            <a:endParaRPr lang="en-US" sz="500">
              <a:latin typeface="微软雅黑" panose="020B0503020204020204" charset="-122"/>
            </a:endParaRPr>
          </a:p>
        </p:txBody>
      </p:sp>
      <p:sp>
        <p:nvSpPr>
          <p:cNvPr id="58" name="矩形 57"/>
          <p:cNvSpPr/>
          <p:nvPr/>
        </p:nvSpPr>
        <p:spPr>
          <a:xfrm>
            <a:off x="8086344" y="2142744"/>
            <a:ext cx="6601968" cy="1335024"/>
          </a:xfrm>
          <a:prstGeom prst="rect">
            <a:avLst/>
          </a:prstGeom>
          <a:solidFill>
            <a:srgbClr val="FFFFFF"/>
          </a:solidFill>
        </p:spPr>
        <p:txBody>
          <a:bodyPr lIns="0" tIns="0" rIns="0" bIns="0">
            <a:noAutofit/>
          </a:bodyPr>
          <a:p>
            <a:pPr indent="0"/>
            <a:r>
              <a:rPr lang="en-US" sz="2600" b="1">
                <a:solidFill>
                  <a:srgbClr val="EF4857"/>
                </a:solidFill>
                <a:latin typeface="Tahoma" panose="020B0604030504040204"/>
              </a:rPr>
              <a:t>Конфигурация системы</a:t>
            </a:r>
            <a:endParaRPr lang="en-US" sz="2600" b="1">
              <a:solidFill>
                <a:srgbClr val="EF4857"/>
              </a:solidFill>
              <a:latin typeface="Tahoma" panose="020B0604030504040204"/>
            </a:endParaRPr>
          </a:p>
          <a:p>
            <a:pPr indent="0"/>
            <a:r>
              <a:rPr lang="en-US" sz="1200">
                <a:solidFill>
                  <a:srgbClr val="BC3430"/>
                </a:solidFill>
                <a:latin typeface="Arial" panose="020B0604020202020204"/>
              </a:rPr>
              <a:t>&gt;&gt;&gt;&gt;&gt;</a:t>
            </a:r>
            <a:endParaRPr lang="en-US" sz="1200">
              <a:solidFill>
                <a:srgbClr val="BC3430"/>
              </a:solidFill>
              <a:latin typeface="Arial" panose="020B0604020202020204"/>
            </a:endParaRPr>
          </a:p>
          <a:p>
            <a:pPr indent="0">
              <a:lnSpc>
                <a:spcPct val="122000"/>
              </a:lnSpc>
            </a:pPr>
            <a:r>
              <a:rPr lang="en-US" sz="1000">
                <a:solidFill>
                  <a:srgbClr val="77787B"/>
                </a:solidFill>
                <a:latin typeface="Arial" panose="020B0604020202020204"/>
              </a:rPr>
              <a:t>Система MITSUBISHI M80 адаптирована для работы в единицах нанометров для достижения высокоточной гладкой обработки: высокоскоростной двигатель PLC оснащен для улучшения командного цикла и достижения высокоскоростной обработки.</a:t>
            </a:r>
            <a:endParaRPr lang="en-US" sz="1000">
              <a:solidFill>
                <a:srgbClr val="77787B"/>
              </a:solidFill>
              <a:latin typeface="Arial" panose="020B0604020202020204"/>
            </a:endParaRPr>
          </a:p>
        </p:txBody>
      </p:sp>
      <p:sp>
        <p:nvSpPr>
          <p:cNvPr id="59" name="矩形 58"/>
          <p:cNvSpPr/>
          <p:nvPr/>
        </p:nvSpPr>
        <p:spPr>
          <a:xfrm>
            <a:off x="8104632" y="3617976"/>
            <a:ext cx="1508760" cy="179832"/>
          </a:xfrm>
          <a:prstGeom prst="rect">
            <a:avLst/>
          </a:prstGeom>
          <a:solidFill>
            <a:srgbClr val="FFFFFF"/>
          </a:solidFill>
        </p:spPr>
        <p:txBody>
          <a:bodyPr wrap="none" lIns="0" tIns="0" rIns="0" bIns="0">
            <a:noAutofit/>
          </a:bodyPr>
          <a:p>
            <a:pPr indent="0"/>
            <a:r>
              <a:rPr lang="en-US" sz="1400" b="1">
                <a:solidFill>
                  <a:srgbClr val="D1AC74"/>
                </a:solidFill>
                <a:latin typeface="Arial" panose="020B0604020202020204"/>
              </a:rPr>
              <a:t>MITSUBISHI M80</a:t>
            </a:r>
            <a:endParaRPr lang="en-US" sz="1400" b="1">
              <a:solidFill>
                <a:srgbClr val="D1AC74"/>
              </a:solidFill>
              <a:latin typeface="Arial" panose="020B0604020202020204"/>
            </a:endParaRPr>
          </a:p>
        </p:txBody>
      </p:sp>
      <p:graphicFrame>
        <p:nvGraphicFramePr>
          <p:cNvPr id="60" name="表格 59"/>
          <p:cNvGraphicFramePr>
            <a:graphicFrameLocks noGrp="1"/>
          </p:cNvGraphicFramePr>
          <p:nvPr>
            <p:custDataLst>
              <p:tags r:id="rId18"/>
            </p:custDataLst>
          </p:nvPr>
        </p:nvGraphicFramePr>
        <p:xfrm>
          <a:off x="8089392" y="3910584"/>
          <a:ext cx="3215640" cy="777240"/>
        </p:xfrm>
        <a:graphic>
          <a:graphicData uri="http://schemas.openxmlformats.org/drawingml/2006/table">
            <a:tbl>
              <a:tblPr/>
              <a:tblGrid>
                <a:gridCol w="792480"/>
                <a:gridCol w="816864"/>
                <a:gridCol w="810768"/>
                <a:gridCol w="795528"/>
              </a:tblGrid>
              <a:tr h="149225">
                <a:tc>
                  <a:txBody>
                    <a:bodyPr>
                      <a:spAutoFit/>
                    </a:bodyPr>
                    <a:p>
                      <a:pPr indent="0" algn="ctr"/>
                      <a:r>
                        <a:rPr lang="en-US" sz="800" cap="small">
                          <a:solidFill>
                            <a:srgbClr val="FFFFFF"/>
                          </a:solidFill>
                          <a:latin typeface="Tahoma" panose="020B0604030504040204"/>
                        </a:rPr>
                        <a:t>Axis</a:t>
                      </a:r>
                      <a:r>
                        <a:rPr lang="en-US" sz="800">
                          <a:solidFill>
                            <a:srgbClr val="FFFFFF"/>
                          </a:solidFill>
                          <a:latin typeface="Tahoma" panose="020B0604030504040204"/>
                        </a:rPr>
                        <a:t> Name</a:t>
                      </a:r>
                      <a:endParaRPr lang="en-US" sz="800">
                        <a:solidFill>
                          <a:srgbClr val="FFFFFF"/>
                        </a:solidFill>
                        <a:latin typeface="Tahoma" panose="020B0604030504040204"/>
                      </a:endParaRPr>
                    </a:p>
                  </a:txBody>
                  <a:tcPr marL="0" marR="0" marT="0" marB="0" anchor="b">
                    <a:solidFill>
                      <a:srgbClr val="C0A675"/>
                    </a:solidFill>
                  </a:tcPr>
                </a:tc>
                <a:tc>
                  <a:txBody>
                    <a:bodyPr>
                      <a:spAutoFit/>
                    </a:bodyPr>
                    <a:p>
                      <a:pPr indent="0" algn="ctr"/>
                      <a:r>
                        <a:rPr lang="en-US" sz="800">
                          <a:solidFill>
                            <a:srgbClr val="FFFFFF"/>
                          </a:solidFill>
                          <a:latin typeface="Tahoma" panose="020B0604030504040204"/>
                        </a:rPr>
                        <a:t>Motor Model</a:t>
                      </a:r>
                      <a:endParaRPr lang="en-US" sz="800">
                        <a:solidFill>
                          <a:srgbClr val="FFFFFF"/>
                        </a:solidFill>
                        <a:latin typeface="Tahoma" panose="020B0604030504040204"/>
                      </a:endParaRPr>
                    </a:p>
                  </a:txBody>
                  <a:tcPr marL="0" marR="0" marT="0" marB="0" anchor="b">
                    <a:solidFill>
                      <a:srgbClr val="C0A675"/>
                    </a:solidFill>
                  </a:tcPr>
                </a:tc>
                <a:tc>
                  <a:txBody>
                    <a:bodyPr>
                      <a:spAutoFit/>
                    </a:bodyPr>
                    <a:p>
                      <a:pPr indent="0" algn="ctr"/>
                      <a:r>
                        <a:rPr lang="en-US" sz="800">
                          <a:solidFill>
                            <a:srgbClr val="FFFFFF"/>
                          </a:solidFill>
                          <a:latin typeface="Tahoma" panose="020B0604030504040204"/>
                        </a:rPr>
                        <a:t>Motor Power</a:t>
                      </a:r>
                      <a:endParaRPr lang="en-US" sz="800">
                        <a:solidFill>
                          <a:srgbClr val="FFFFFF"/>
                        </a:solidFill>
                        <a:latin typeface="Tahoma" panose="020B0604030504040204"/>
                      </a:endParaRPr>
                    </a:p>
                  </a:txBody>
                  <a:tcPr marL="0" marR="0" marT="0" marB="0" anchor="b">
                    <a:solidFill>
                      <a:srgbClr val="C0A675"/>
                    </a:solidFill>
                  </a:tcPr>
                </a:tc>
                <a:tc>
                  <a:txBody>
                    <a:bodyPr>
                      <a:spAutoFit/>
                    </a:bodyPr>
                    <a:p>
                      <a:pPr indent="0" algn="ctr"/>
                      <a:r>
                        <a:rPr lang="en-US" sz="800">
                          <a:solidFill>
                            <a:srgbClr val="FFFFFF"/>
                          </a:solidFill>
                          <a:latin typeface="Tahoma" panose="020B0604030504040204"/>
                        </a:rPr>
                        <a:t>Max Torque</a:t>
                      </a:r>
                      <a:endParaRPr lang="en-US" sz="800">
                        <a:solidFill>
                          <a:srgbClr val="FFFFFF"/>
                        </a:solidFill>
                        <a:latin typeface="Tahoma" panose="020B0604030504040204"/>
                      </a:endParaRPr>
                    </a:p>
                  </a:txBody>
                  <a:tcPr marL="0" marR="0" marT="0" marB="0" anchor="b">
                    <a:solidFill>
                      <a:srgbClr val="C0A675"/>
                    </a:solidFill>
                  </a:tcPr>
                </a:tc>
              </a:tr>
              <a:tr h="158496">
                <a:tc>
                  <a:txBody>
                    <a:bodyPr>
                      <a:spAutoFit/>
                    </a:bodyPr>
                    <a:p>
                      <a:pPr indent="393700"/>
                      <a:r>
                        <a:rPr lang="en-US" sz="550">
                          <a:solidFill>
                            <a:srgbClr val="040001"/>
                          </a:solidFill>
                          <a:latin typeface="Arial" panose="020B0604020202020204"/>
                        </a:rPr>
                        <a:t>X</a:t>
                      </a:r>
                      <a:endParaRPr lang="en-US" sz="55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Arial" panose="020B0604020202020204"/>
                        </a:rPr>
                        <a:t>HG204</a:t>
                      </a:r>
                      <a:endParaRPr lang="en-US" sz="55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Arial" panose="020B0604020202020204"/>
                        </a:rPr>
                        <a:t>2KW</a:t>
                      </a:r>
                      <a:endParaRPr lang="en-US" sz="55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Arial" panose="020B0604020202020204"/>
                        </a:rPr>
                        <a:t>47N.m</a:t>
                      </a:r>
                      <a:endParaRPr lang="en-US" sz="550">
                        <a:solidFill>
                          <a:srgbClr val="040001"/>
                        </a:solidFill>
                        <a:latin typeface="Arial" panose="020B0604020202020204"/>
                      </a:endParaRPr>
                    </a:p>
                  </a:txBody>
                  <a:tcPr marL="0" marR="0" marT="0" marB="0" anchor="ctr">
                    <a:solidFill>
                      <a:srgbClr val="D1D5D6"/>
                    </a:solidFill>
                  </a:tcPr>
                </a:tc>
              </a:tr>
              <a:tr h="161544">
                <a:tc>
                  <a:txBody>
                    <a:bodyPr>
                      <a:spAutoFit/>
                    </a:bodyPr>
                    <a:p>
                      <a:pPr indent="393700"/>
                      <a:r>
                        <a:rPr lang="en-US" sz="550">
                          <a:solidFill>
                            <a:srgbClr val="040001"/>
                          </a:solidFill>
                          <a:latin typeface="Arial" panose="020B0604020202020204"/>
                        </a:rPr>
                        <a:t>Y</a:t>
                      </a:r>
                      <a:endParaRPr lang="en-US" sz="55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Arial" panose="020B0604020202020204"/>
                        </a:rPr>
                        <a:t>HG204</a:t>
                      </a:r>
                      <a:endParaRPr lang="en-US" sz="55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Arial" panose="020B0604020202020204"/>
                        </a:rPr>
                        <a:t>2KW</a:t>
                      </a:r>
                      <a:endParaRPr lang="en-US" sz="55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Arial" panose="020B0604020202020204"/>
                        </a:rPr>
                        <a:t>47N.m</a:t>
                      </a:r>
                      <a:endParaRPr lang="en-US" sz="550">
                        <a:solidFill>
                          <a:srgbClr val="040001"/>
                        </a:solidFill>
                        <a:latin typeface="Arial" panose="020B0604020202020204"/>
                      </a:endParaRPr>
                    </a:p>
                  </a:txBody>
                  <a:tcPr marL="0" marR="0" marT="0" marB="0" anchor="ctr">
                    <a:solidFill>
                      <a:srgbClr val="D1D5D6"/>
                    </a:solidFill>
                  </a:tcPr>
                </a:tc>
              </a:tr>
              <a:tr h="146304">
                <a:tc>
                  <a:txBody>
                    <a:bodyPr>
                      <a:spAutoFit/>
                    </a:bodyPr>
                    <a:p>
                      <a:pPr indent="393700"/>
                      <a:r>
                        <a:rPr lang="en-US" sz="550">
                          <a:solidFill>
                            <a:srgbClr val="040001"/>
                          </a:solidFill>
                          <a:latin typeface="Arial" panose="020B0604020202020204"/>
                        </a:rPr>
                        <a:t>z</a:t>
                      </a:r>
                      <a:endParaRPr lang="en-US" sz="55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Arial" panose="020B0604020202020204"/>
                        </a:rPr>
                        <a:t>HG303B</a:t>
                      </a:r>
                      <a:endParaRPr lang="en-US" sz="55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Arial" panose="020B0604020202020204"/>
                        </a:rPr>
                        <a:t>3KW</a:t>
                      </a:r>
                      <a:endParaRPr lang="en-US" sz="55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Arial" panose="020B0604020202020204"/>
                        </a:rPr>
                        <a:t>64N.m</a:t>
                      </a:r>
                      <a:endParaRPr lang="en-US" sz="550">
                        <a:solidFill>
                          <a:srgbClr val="040001"/>
                        </a:solidFill>
                        <a:latin typeface="Arial" panose="020B0604020202020204"/>
                      </a:endParaRPr>
                    </a:p>
                  </a:txBody>
                  <a:tcPr marL="0" marR="0" marT="0" marB="0" anchor="ctr">
                    <a:solidFill>
                      <a:srgbClr val="D1D5D6"/>
                    </a:solidFill>
                  </a:tcPr>
                </a:tc>
              </a:tr>
              <a:tr h="161544">
                <a:tc>
                  <a:txBody>
                    <a:bodyPr>
                      <a:spAutoFit/>
                    </a:bodyPr>
                    <a:p>
                      <a:pPr indent="0" algn="ctr"/>
                      <a:r>
                        <a:rPr lang="en-US" sz="550">
                          <a:solidFill>
                            <a:srgbClr val="040001"/>
                          </a:solidFill>
                          <a:latin typeface="Arial" panose="020B0604020202020204"/>
                        </a:rPr>
                        <a:t>Spindle</a:t>
                      </a:r>
                      <a:endParaRPr lang="en-US" sz="55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Arial" panose="020B0604020202020204"/>
                        </a:rPr>
                        <a:t>SJ-DG7.5</a:t>
                      </a:r>
                      <a:endParaRPr lang="en-US" sz="55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Arial" panose="020B0604020202020204"/>
                        </a:rPr>
                        <a:t>7.5/15KW</a:t>
                      </a:r>
                      <a:endParaRPr lang="en-US" sz="55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Arial" panose="020B0604020202020204"/>
                        </a:rPr>
                        <a:t>95.5N.m</a:t>
                      </a:r>
                      <a:endParaRPr lang="en-US" sz="550">
                        <a:solidFill>
                          <a:srgbClr val="040001"/>
                        </a:solidFill>
                        <a:latin typeface="Arial" panose="020B0604020202020204"/>
                      </a:endParaRPr>
                    </a:p>
                  </a:txBody>
                  <a:tcPr marL="0" marR="0" marT="0" marB="0" anchor="ctr">
                    <a:solidFill>
                      <a:srgbClr val="D1D5D6"/>
                    </a:solidFill>
                  </a:tcPr>
                </a:tc>
              </a:tr>
            </a:tbl>
          </a:graphicData>
        </a:graphic>
      </p:graphicFrame>
      <p:sp>
        <p:nvSpPr>
          <p:cNvPr id="61" name="矩形 60"/>
          <p:cNvSpPr/>
          <p:nvPr/>
        </p:nvSpPr>
        <p:spPr>
          <a:xfrm>
            <a:off x="11512296" y="3575304"/>
            <a:ext cx="1892808" cy="225552"/>
          </a:xfrm>
          <a:prstGeom prst="rect">
            <a:avLst/>
          </a:prstGeom>
          <a:solidFill>
            <a:srgbClr val="FFFFFF"/>
          </a:solidFill>
        </p:spPr>
        <p:txBody>
          <a:bodyPr wrap="none" lIns="0" tIns="0" rIns="0" bIns="0">
            <a:noAutofit/>
          </a:bodyPr>
          <a:p>
            <a:pPr indent="0" algn="r"/>
            <a:r>
              <a:rPr lang="en-US" sz="1400" b="1">
                <a:solidFill>
                  <a:srgbClr val="D1AC74"/>
                </a:solidFill>
                <a:latin typeface="Arial" panose="020B0604020202020204"/>
              </a:rPr>
              <a:t>FANUC 01 MF PLus(5)</a:t>
            </a:r>
            <a:endParaRPr lang="en-US" sz="1400" b="1">
              <a:solidFill>
                <a:srgbClr val="D1AC74"/>
              </a:solidFill>
              <a:latin typeface="Arial" panose="020B0604020202020204"/>
            </a:endParaRPr>
          </a:p>
        </p:txBody>
      </p:sp>
      <p:graphicFrame>
        <p:nvGraphicFramePr>
          <p:cNvPr id="62" name="表格 61"/>
          <p:cNvGraphicFramePr>
            <a:graphicFrameLocks noGrp="1"/>
          </p:cNvGraphicFramePr>
          <p:nvPr/>
        </p:nvGraphicFramePr>
        <p:xfrm>
          <a:off x="11487912" y="3916680"/>
          <a:ext cx="3215640" cy="774192"/>
        </p:xfrm>
        <a:graphic>
          <a:graphicData uri="http://schemas.openxmlformats.org/drawingml/2006/table">
            <a:tbl>
              <a:tblPr/>
              <a:tblGrid>
                <a:gridCol w="789432"/>
                <a:gridCol w="813816"/>
                <a:gridCol w="804672"/>
                <a:gridCol w="807720"/>
              </a:tblGrid>
              <a:tr h="149352">
                <a:tc>
                  <a:txBody>
                    <a:bodyPr>
                      <a:spAutoFit/>
                    </a:bodyPr>
                    <a:p>
                      <a:pPr indent="0" algn="ctr"/>
                      <a:r>
                        <a:rPr lang="en-US" sz="800">
                          <a:solidFill>
                            <a:srgbClr val="FFFFFF"/>
                          </a:solidFill>
                          <a:latin typeface="Tahoma" panose="020B0604030504040204"/>
                        </a:rPr>
                        <a:t>Axis Name</a:t>
                      </a:r>
                      <a:endParaRPr lang="en-US" sz="800">
                        <a:solidFill>
                          <a:srgbClr val="FFFFFF"/>
                        </a:solidFill>
                        <a:latin typeface="Tahoma" panose="020B0604030504040204"/>
                      </a:endParaRPr>
                    </a:p>
                  </a:txBody>
                  <a:tcPr marL="0" marR="0" marT="0" marB="0">
                    <a:solidFill>
                      <a:srgbClr val="C0A675"/>
                    </a:solidFill>
                  </a:tcPr>
                </a:tc>
                <a:tc>
                  <a:txBody>
                    <a:bodyPr>
                      <a:spAutoFit/>
                    </a:bodyPr>
                    <a:p>
                      <a:pPr indent="0" algn="ctr"/>
                      <a:r>
                        <a:rPr lang="en-US" sz="800">
                          <a:solidFill>
                            <a:srgbClr val="FFFFFF"/>
                          </a:solidFill>
                          <a:latin typeface="Tahoma" panose="020B0604030504040204"/>
                        </a:rPr>
                        <a:t>Motor Model</a:t>
                      </a:r>
                      <a:endParaRPr lang="en-US" sz="800">
                        <a:solidFill>
                          <a:srgbClr val="FFFFFF"/>
                        </a:solidFill>
                        <a:latin typeface="Tahoma" panose="020B0604030504040204"/>
                      </a:endParaRPr>
                    </a:p>
                  </a:txBody>
                  <a:tcPr marL="0" marR="0" marT="0" marB="0">
                    <a:solidFill>
                      <a:srgbClr val="C0A675"/>
                    </a:solidFill>
                  </a:tcPr>
                </a:tc>
                <a:tc>
                  <a:txBody>
                    <a:bodyPr>
                      <a:spAutoFit/>
                    </a:bodyPr>
                    <a:p>
                      <a:pPr indent="0" algn="ctr"/>
                      <a:r>
                        <a:rPr lang="en-US" sz="800">
                          <a:solidFill>
                            <a:srgbClr val="FFFFFF"/>
                          </a:solidFill>
                          <a:latin typeface="Tahoma" panose="020B0604030504040204"/>
                        </a:rPr>
                        <a:t>Motor Power</a:t>
                      </a:r>
                      <a:endParaRPr lang="en-US" sz="800">
                        <a:solidFill>
                          <a:srgbClr val="FFFFFF"/>
                        </a:solidFill>
                        <a:latin typeface="Tahoma" panose="020B0604030504040204"/>
                      </a:endParaRPr>
                    </a:p>
                  </a:txBody>
                  <a:tcPr marL="0" marR="0" marT="0" marB="0">
                    <a:solidFill>
                      <a:srgbClr val="C0A675"/>
                    </a:solidFill>
                  </a:tcPr>
                </a:tc>
                <a:tc>
                  <a:txBody>
                    <a:bodyPr>
                      <a:spAutoFit/>
                    </a:bodyPr>
                    <a:p>
                      <a:pPr indent="0" algn="ctr"/>
                      <a:r>
                        <a:rPr lang="en-US" sz="800">
                          <a:solidFill>
                            <a:srgbClr val="FFFFFF"/>
                          </a:solidFill>
                          <a:latin typeface="Tahoma" panose="020B0604030504040204"/>
                        </a:rPr>
                        <a:t>Max Torque 1</a:t>
                      </a:r>
                      <a:endParaRPr lang="en-US" sz="800">
                        <a:solidFill>
                          <a:srgbClr val="FFFFFF"/>
                        </a:solidFill>
                        <a:latin typeface="Tahoma" panose="020B0604030504040204"/>
                      </a:endParaRPr>
                    </a:p>
                  </a:txBody>
                  <a:tcPr marL="0" marR="0" marT="0" marB="0">
                    <a:solidFill>
                      <a:srgbClr val="C0A675"/>
                    </a:solidFill>
                  </a:tcPr>
                </a:tc>
              </a:tr>
              <a:tr h="158496">
                <a:tc>
                  <a:txBody>
                    <a:bodyPr>
                      <a:spAutoFit/>
                    </a:bodyPr>
                    <a:p>
                      <a:pPr indent="393700"/>
                      <a:r>
                        <a:rPr lang="en-US" sz="550">
                          <a:solidFill>
                            <a:srgbClr val="040001"/>
                          </a:solidFill>
                          <a:latin typeface="Arial" panose="020B0604020202020204"/>
                        </a:rPr>
                        <a:t>X</a:t>
                      </a:r>
                      <a:endParaRPr lang="en-US" sz="55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650">
                          <a:solidFill>
                            <a:srgbClr val="040001"/>
                          </a:solidFill>
                          <a:latin typeface="Tahoma" panose="020B0604030504040204"/>
                        </a:rPr>
                        <a:t>p</a:t>
                      </a:r>
                      <a:r>
                        <a:rPr lang="en-US" sz="550">
                          <a:solidFill>
                            <a:srgbClr val="040001"/>
                          </a:solidFill>
                          <a:latin typeface="Arial" panose="020B0604020202020204"/>
                        </a:rPr>
                        <a:t>iS 12</a:t>
                      </a:r>
                      <a:endParaRPr lang="en-US" sz="55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Arial" panose="020B0604020202020204"/>
                        </a:rPr>
                        <a:t>1.8KW</a:t>
                      </a:r>
                      <a:endParaRPr lang="en-US" sz="55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Arial" panose="020B0604020202020204"/>
                        </a:rPr>
                        <a:t>27N.m</a:t>
                      </a:r>
                      <a:endParaRPr lang="en-US" sz="550">
                        <a:solidFill>
                          <a:srgbClr val="040001"/>
                        </a:solidFill>
                        <a:latin typeface="Arial" panose="020B0604020202020204"/>
                      </a:endParaRPr>
                    </a:p>
                  </a:txBody>
                  <a:tcPr marL="0" marR="0" marT="0" marB="0" anchor="ctr">
                    <a:solidFill>
                      <a:srgbClr val="D1D5D6"/>
                    </a:solidFill>
                  </a:tcPr>
                </a:tc>
              </a:tr>
              <a:tr h="158496">
                <a:tc>
                  <a:txBody>
                    <a:bodyPr>
                      <a:spAutoFit/>
                    </a:bodyPr>
                    <a:p>
                      <a:pPr indent="393700"/>
                      <a:r>
                        <a:rPr lang="en-US" sz="550">
                          <a:solidFill>
                            <a:srgbClr val="040001"/>
                          </a:solidFill>
                          <a:latin typeface="Arial" panose="020B0604020202020204"/>
                        </a:rPr>
                        <a:t>Y</a:t>
                      </a:r>
                      <a:endParaRPr lang="en-US" sz="55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Arial" panose="020B0604020202020204"/>
                        </a:rPr>
                        <a:t>B iS 12</a:t>
                      </a:r>
                      <a:endParaRPr lang="en-US" sz="55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Arial" panose="020B0604020202020204"/>
                        </a:rPr>
                        <a:t>1.8KW</a:t>
                      </a:r>
                      <a:endParaRPr lang="en-US" sz="55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Arial" panose="020B0604020202020204"/>
                        </a:rPr>
                        <a:t>27N.m</a:t>
                      </a:r>
                      <a:endParaRPr lang="en-US" sz="550">
                        <a:solidFill>
                          <a:srgbClr val="040001"/>
                        </a:solidFill>
                        <a:latin typeface="Arial" panose="020B0604020202020204"/>
                      </a:endParaRPr>
                    </a:p>
                  </a:txBody>
                  <a:tcPr marL="0" marR="0" marT="0" marB="0" anchor="ctr">
                    <a:solidFill>
                      <a:srgbClr val="D1D5D6"/>
                    </a:solidFill>
                  </a:tcPr>
                </a:tc>
              </a:tr>
              <a:tr h="146304">
                <a:tc>
                  <a:txBody>
                    <a:bodyPr>
                      <a:spAutoFit/>
                    </a:bodyPr>
                    <a:p>
                      <a:pPr indent="393700"/>
                      <a:r>
                        <a:rPr lang="en-US" sz="550">
                          <a:solidFill>
                            <a:srgbClr val="040001"/>
                          </a:solidFill>
                          <a:latin typeface="Arial" panose="020B0604020202020204"/>
                        </a:rPr>
                        <a:t>Z</a:t>
                      </a:r>
                      <a:endParaRPr lang="en-US" sz="55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Arial" panose="020B0604020202020204"/>
                        </a:rPr>
                        <a:t>B iS 22B</a:t>
                      </a:r>
                      <a:endParaRPr lang="en-US" sz="55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Arial" panose="020B0604020202020204"/>
                        </a:rPr>
                        <a:t>3KW</a:t>
                      </a:r>
                      <a:endParaRPr lang="en-US" sz="55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Arial" panose="020B0604020202020204"/>
                        </a:rPr>
                        <a:t>45N.m</a:t>
                      </a:r>
                      <a:endParaRPr lang="en-US" sz="550">
                        <a:solidFill>
                          <a:srgbClr val="040001"/>
                        </a:solidFill>
                        <a:latin typeface="Arial" panose="020B0604020202020204"/>
                      </a:endParaRPr>
                    </a:p>
                  </a:txBody>
                  <a:tcPr marL="0" marR="0" marT="0" marB="0" anchor="ctr">
                    <a:solidFill>
                      <a:srgbClr val="D1D5D6"/>
                    </a:solidFill>
                  </a:tcPr>
                </a:tc>
              </a:tr>
              <a:tr h="161544">
                <a:tc>
                  <a:txBody>
                    <a:bodyPr>
                      <a:spAutoFit/>
                    </a:bodyPr>
                    <a:p>
                      <a:pPr indent="0" algn="ctr"/>
                      <a:r>
                        <a:rPr lang="en-US" sz="550">
                          <a:solidFill>
                            <a:srgbClr val="040001"/>
                          </a:solidFill>
                          <a:latin typeface="Arial" panose="020B0604020202020204"/>
                        </a:rPr>
                        <a:t>Spindle</a:t>
                      </a:r>
                      <a:endParaRPr lang="en-US" sz="55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Arial" panose="020B0604020202020204"/>
                        </a:rPr>
                        <a:t>Bil 8</a:t>
                      </a:r>
                      <a:endParaRPr lang="en-US" sz="55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Arial" panose="020B0604020202020204"/>
                        </a:rPr>
                        <a:t>7.5/15KW</a:t>
                      </a:r>
                      <a:endParaRPr lang="en-US" sz="55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Arial" panose="020B0604020202020204"/>
                        </a:rPr>
                        <a:t>95.5N.m</a:t>
                      </a:r>
                      <a:endParaRPr lang="en-US" sz="550">
                        <a:solidFill>
                          <a:srgbClr val="040001"/>
                        </a:solidFill>
                        <a:latin typeface="Arial" panose="020B0604020202020204"/>
                      </a:endParaRPr>
                    </a:p>
                  </a:txBody>
                  <a:tcPr marL="0" marR="0" marT="0" marB="0" anchor="ctr">
                    <a:solidFill>
                      <a:srgbClr val="D1D5D6"/>
                    </a:solidFill>
                  </a:tcPr>
                </a:tc>
              </a:tr>
            </a:tbl>
          </a:graphicData>
        </a:graphic>
      </p:graphicFrame>
      <p:sp>
        <p:nvSpPr>
          <p:cNvPr id="63" name="矩形 62"/>
          <p:cNvSpPr/>
          <p:nvPr/>
        </p:nvSpPr>
        <p:spPr>
          <a:xfrm>
            <a:off x="8228965" y="6272530"/>
            <a:ext cx="1579880" cy="612775"/>
          </a:xfrm>
          <a:prstGeom prst="rect">
            <a:avLst/>
          </a:prstGeom>
          <a:solidFill>
            <a:srgbClr val="FFFFFF"/>
          </a:solidFill>
        </p:spPr>
        <p:txBody>
          <a:bodyPr lIns="0" tIns="0" rIns="0" bIns="0">
            <a:noAutofit/>
          </a:bodyPr>
          <a:p>
            <a:pPr indent="0"/>
            <a:r>
              <a:rPr lang="en-US" sz="1300" b="1">
                <a:solidFill>
                  <a:srgbClr val="EF4857"/>
                </a:solidFill>
                <a:latin typeface="Arial" panose="020B0604020202020204"/>
              </a:rPr>
              <a:t>Мощный пример резки</a:t>
            </a:r>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64" name="矩形 63"/>
          <p:cNvSpPr/>
          <p:nvPr/>
        </p:nvSpPr>
        <p:spPr>
          <a:xfrm>
            <a:off x="12664440" y="6147816"/>
            <a:ext cx="1584960" cy="1298448"/>
          </a:xfrm>
          <a:prstGeom prst="rect">
            <a:avLst/>
          </a:prstGeom>
          <a:solidFill>
            <a:srgbClr val="FFFFFF"/>
          </a:solidFill>
        </p:spPr>
        <p:txBody>
          <a:bodyPr lIns="0" tIns="0" rIns="0" bIns="0">
            <a:noAutofit/>
          </a:bodyPr>
          <a:p>
            <a:pPr indent="0" algn="just">
              <a:lnSpc>
                <a:spcPts val="1370"/>
              </a:lnSpc>
            </a:pPr>
            <a:r>
              <a:rPr lang="en-US" sz="800">
                <a:solidFill>
                  <a:srgbClr val="68686A"/>
                </a:solidFill>
                <a:latin typeface="Times New Roman" panose="02020603050405020304" charset="0"/>
                <a:ea typeface="微软雅黑" panose="020B0503020204020204" charset="-122"/>
                <a:cs typeface="Times New Roman" panose="02020603050405020304" charset="0"/>
              </a:rPr>
              <a:t>Инструмент: большая фреза D63 Материал: сталь 45#</a:t>
            </a:r>
            <a:endParaRPr lang="en-US" sz="800">
              <a:solidFill>
                <a:srgbClr val="68686A"/>
              </a:solidFill>
              <a:latin typeface="Times New Roman" panose="02020603050405020304" charset="0"/>
              <a:ea typeface="微软雅黑" panose="020B0503020204020204" charset="-122"/>
              <a:cs typeface="Times New Roman" panose="02020603050405020304" charset="0"/>
            </a:endParaRPr>
          </a:p>
          <a:p>
            <a:pPr indent="0" algn="just">
              <a:lnSpc>
                <a:spcPts val="1370"/>
              </a:lnSpc>
            </a:pPr>
            <a:r>
              <a:rPr lang="en-US" sz="800">
                <a:solidFill>
                  <a:srgbClr val="68686A"/>
                </a:solidFill>
                <a:latin typeface="Times New Roman" panose="02020603050405020304" charset="0"/>
                <a:ea typeface="微软雅黑" panose="020B0503020204020204" charset="-122"/>
                <a:cs typeface="Times New Roman" panose="02020603050405020304" charset="0"/>
              </a:rPr>
              <a:t>Скорость шпинделя： IQOOrpm</a:t>
            </a:r>
            <a:endParaRPr lang="en-US" sz="800">
              <a:solidFill>
                <a:srgbClr val="68686A"/>
              </a:solidFill>
              <a:latin typeface="Times New Roman" panose="02020603050405020304" charset="0"/>
              <a:ea typeface="微软雅黑" panose="020B0503020204020204" charset="-122"/>
              <a:cs typeface="Times New Roman" panose="02020603050405020304" charset="0"/>
            </a:endParaRPr>
          </a:p>
          <a:p>
            <a:pPr indent="0" algn="just"/>
            <a:r>
              <a:rPr lang="en-US" sz="800">
                <a:solidFill>
                  <a:srgbClr val="68686A"/>
                </a:solidFill>
                <a:latin typeface="Times New Roman" panose="02020603050405020304" charset="0"/>
                <a:ea typeface="微软雅黑" panose="020B0503020204020204" charset="-122"/>
                <a:cs typeface="Times New Roman" panose="02020603050405020304" charset="0"/>
              </a:rPr>
              <a:t>режущая подача： 2000mm/min</a:t>
            </a:r>
            <a:endParaRPr lang="en-US" sz="800">
              <a:solidFill>
                <a:srgbClr val="68686A"/>
              </a:solidFill>
              <a:latin typeface="Times New Roman" panose="02020603050405020304" charset="0"/>
              <a:ea typeface="微软雅黑" panose="020B0503020204020204" charset="-122"/>
              <a:cs typeface="Times New Roman" panose="02020603050405020304" charset="0"/>
            </a:endParaRPr>
          </a:p>
          <a:p>
            <a:pPr indent="0" algn="just"/>
            <a:r>
              <a:rPr lang="en-US" sz="800">
                <a:solidFill>
                  <a:srgbClr val="68686A"/>
                </a:solidFill>
                <a:latin typeface="Times New Roman" panose="02020603050405020304" charset="0"/>
                <a:ea typeface="微软雅黑" panose="020B0503020204020204" charset="-122"/>
                <a:cs typeface="Times New Roman" panose="02020603050405020304" charset="0"/>
              </a:rPr>
              <a:t>Ширина реза： 47.25mm</a:t>
            </a:r>
            <a:endParaRPr lang="en-US" sz="800">
              <a:solidFill>
                <a:srgbClr val="68686A"/>
              </a:solidFill>
              <a:latin typeface="Times New Roman" panose="02020603050405020304" charset="0"/>
              <a:ea typeface="微软雅黑" panose="020B0503020204020204" charset="-122"/>
              <a:cs typeface="Times New Roman" panose="02020603050405020304" charset="0"/>
            </a:endParaRPr>
          </a:p>
          <a:p>
            <a:pPr indent="0" algn="just"/>
            <a:r>
              <a:rPr lang="en-US" sz="800">
                <a:solidFill>
                  <a:srgbClr val="68686A"/>
                </a:solidFill>
                <a:latin typeface="Times New Roman" panose="02020603050405020304" charset="0"/>
                <a:ea typeface="微软雅黑" panose="020B0503020204020204" charset="-122"/>
                <a:cs typeface="Times New Roman" panose="02020603050405020304" charset="0"/>
              </a:rPr>
              <a:t>Скорость съема металла： 302 cm</a:t>
            </a:r>
            <a:r>
              <a:rPr lang="en-US" sz="800" baseline="30000">
                <a:solidFill>
                  <a:srgbClr val="68686A"/>
                </a:solidFill>
                <a:latin typeface="Times New Roman" panose="02020603050405020304" charset="0"/>
                <a:ea typeface="微软雅黑" panose="020B0503020204020204" charset="-122"/>
                <a:cs typeface="Times New Roman" panose="02020603050405020304" charset="0"/>
              </a:rPr>
              <a:t>3</a:t>
            </a:r>
            <a:r>
              <a:rPr lang="en-US" sz="800">
                <a:solidFill>
                  <a:srgbClr val="68686A"/>
                </a:solidFill>
                <a:latin typeface="Times New Roman" panose="02020603050405020304" charset="0"/>
                <a:ea typeface="微软雅黑" panose="020B0503020204020204" charset="-122"/>
                <a:cs typeface="Times New Roman" panose="02020603050405020304" charset="0"/>
              </a:rPr>
              <a:t> /min</a:t>
            </a:r>
            <a:endParaRPr lang="en-US" sz="800">
              <a:solidFill>
                <a:srgbClr val="68686A"/>
              </a:solidFill>
              <a:latin typeface="Times New Roman" panose="02020603050405020304" charset="0"/>
              <a:ea typeface="微软雅黑" panose="020B0503020204020204" charset="-122"/>
              <a:cs typeface="Times New Roman" panose="02020603050405020304" charset="0"/>
            </a:endParaRPr>
          </a:p>
          <a:p>
            <a:pPr indent="0" algn="just"/>
            <a:r>
              <a:rPr lang="en-US" sz="800">
                <a:solidFill>
                  <a:srgbClr val="68686A"/>
                </a:solidFill>
                <a:latin typeface="Times New Roman" panose="02020603050405020304" charset="0"/>
                <a:ea typeface="微软雅黑" panose="020B0503020204020204" charset="-122"/>
                <a:cs typeface="Times New Roman" panose="02020603050405020304" charset="0"/>
              </a:rPr>
              <a:t>Нагрузка двигателя шпинделя： </a:t>
            </a:r>
            <a:r>
              <a:rPr lang="zh-CN" sz="800">
                <a:solidFill>
                  <a:srgbClr val="68686A"/>
                </a:solidFill>
                <a:latin typeface="Times New Roman" panose="02020603050405020304" charset="0"/>
                <a:ea typeface="微软雅黑" panose="020B0503020204020204" charset="-122"/>
                <a:cs typeface="Times New Roman" panose="02020603050405020304" charset="0"/>
              </a:rPr>
              <a:t>143%</a:t>
            </a:r>
            <a:endParaRPr lang="zh-CN" sz="800">
              <a:solidFill>
                <a:srgbClr val="68686A"/>
              </a:solidFill>
              <a:latin typeface="Times New Roman" panose="02020603050405020304" charset="0"/>
              <a:ea typeface="微软雅黑" panose="020B0503020204020204" charset="-122"/>
              <a:cs typeface="Times New Roman" panose="02020603050405020304" charset="0"/>
            </a:endParaRP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773936" y="2304288"/>
            <a:ext cx="1057656" cy="579120"/>
          </a:xfrm>
          <a:prstGeom prst="rect">
            <a:avLst/>
          </a:prstGeom>
        </p:spPr>
      </p:pic>
      <p:pic>
        <p:nvPicPr>
          <p:cNvPr id="3" name="图片 2"/>
          <p:cNvPicPr>
            <a:picLocks noChangeAspect="1"/>
          </p:cNvPicPr>
          <p:nvPr/>
        </p:nvPicPr>
        <p:blipFill>
          <a:blip r:embed="rId2"/>
          <a:stretch>
            <a:fillRect/>
          </a:stretch>
        </p:blipFill>
        <p:spPr>
          <a:xfrm>
            <a:off x="4648200" y="2398776"/>
            <a:ext cx="1188720" cy="1578864"/>
          </a:xfrm>
          <a:prstGeom prst="rect">
            <a:avLst/>
          </a:prstGeom>
        </p:spPr>
      </p:pic>
      <p:pic>
        <p:nvPicPr>
          <p:cNvPr id="4" name="图片 3"/>
          <p:cNvPicPr>
            <a:picLocks noChangeAspect="1"/>
          </p:cNvPicPr>
          <p:nvPr/>
        </p:nvPicPr>
        <p:blipFill>
          <a:blip r:embed="rId3"/>
          <a:stretch>
            <a:fillRect/>
          </a:stretch>
        </p:blipFill>
        <p:spPr>
          <a:xfrm>
            <a:off x="5193792" y="2862072"/>
            <a:ext cx="585216" cy="350520"/>
          </a:xfrm>
          <a:prstGeom prst="rect">
            <a:avLst/>
          </a:prstGeom>
        </p:spPr>
      </p:pic>
      <p:pic>
        <p:nvPicPr>
          <p:cNvPr id="5" name="图片 4"/>
          <p:cNvPicPr>
            <a:picLocks noChangeAspect="1"/>
          </p:cNvPicPr>
          <p:nvPr/>
        </p:nvPicPr>
        <p:blipFill>
          <a:blip r:embed="rId4"/>
          <a:stretch>
            <a:fillRect/>
          </a:stretch>
        </p:blipFill>
        <p:spPr>
          <a:xfrm>
            <a:off x="774192" y="6169152"/>
            <a:ext cx="6553200" cy="2990088"/>
          </a:xfrm>
          <a:prstGeom prst="rect">
            <a:avLst/>
          </a:prstGeom>
        </p:spPr>
      </p:pic>
      <p:pic>
        <p:nvPicPr>
          <p:cNvPr id="6" name="图片 5"/>
          <p:cNvPicPr>
            <a:picLocks noChangeAspect="1"/>
          </p:cNvPicPr>
          <p:nvPr/>
        </p:nvPicPr>
        <p:blipFill>
          <a:blip r:embed="rId5"/>
          <a:stretch>
            <a:fillRect/>
          </a:stretch>
        </p:blipFill>
        <p:spPr>
          <a:xfrm>
            <a:off x="2834640" y="3014472"/>
            <a:ext cx="676656" cy="710184"/>
          </a:xfrm>
          <a:prstGeom prst="rect">
            <a:avLst/>
          </a:prstGeom>
        </p:spPr>
      </p:pic>
      <p:pic>
        <p:nvPicPr>
          <p:cNvPr id="7" name="图片 6"/>
          <p:cNvPicPr>
            <a:picLocks noChangeAspect="1"/>
          </p:cNvPicPr>
          <p:nvPr/>
        </p:nvPicPr>
        <p:blipFill>
          <a:blip r:embed="rId6"/>
          <a:stretch>
            <a:fillRect/>
          </a:stretch>
        </p:blipFill>
        <p:spPr>
          <a:xfrm>
            <a:off x="1773936" y="3066288"/>
            <a:ext cx="664464" cy="768096"/>
          </a:xfrm>
          <a:prstGeom prst="rect">
            <a:avLst/>
          </a:prstGeom>
        </p:spPr>
      </p:pic>
      <p:pic>
        <p:nvPicPr>
          <p:cNvPr id="8" name="图片 7"/>
          <p:cNvPicPr>
            <a:picLocks noChangeAspect="1"/>
          </p:cNvPicPr>
          <p:nvPr/>
        </p:nvPicPr>
        <p:blipFill>
          <a:blip r:embed="rId7"/>
          <a:stretch>
            <a:fillRect/>
          </a:stretch>
        </p:blipFill>
        <p:spPr>
          <a:xfrm>
            <a:off x="1377696" y="3154680"/>
            <a:ext cx="146304" cy="103632"/>
          </a:xfrm>
          <a:prstGeom prst="rect">
            <a:avLst/>
          </a:prstGeom>
        </p:spPr>
      </p:pic>
      <p:pic>
        <p:nvPicPr>
          <p:cNvPr id="9" name="图片 8"/>
          <p:cNvPicPr>
            <a:picLocks noChangeAspect="1"/>
          </p:cNvPicPr>
          <p:nvPr/>
        </p:nvPicPr>
        <p:blipFill>
          <a:blip r:embed="rId8"/>
          <a:stretch>
            <a:fillRect/>
          </a:stretch>
        </p:blipFill>
        <p:spPr>
          <a:xfrm>
            <a:off x="5925312" y="2453640"/>
            <a:ext cx="789432" cy="1520952"/>
          </a:xfrm>
          <a:prstGeom prst="rect">
            <a:avLst/>
          </a:prstGeom>
        </p:spPr>
      </p:pic>
      <p:pic>
        <p:nvPicPr>
          <p:cNvPr id="10" name="图片 9"/>
          <p:cNvPicPr>
            <a:picLocks noChangeAspect="1"/>
          </p:cNvPicPr>
          <p:nvPr/>
        </p:nvPicPr>
        <p:blipFill>
          <a:blip r:embed="rId9"/>
          <a:stretch>
            <a:fillRect/>
          </a:stretch>
        </p:blipFill>
        <p:spPr>
          <a:xfrm>
            <a:off x="4419600" y="3319272"/>
            <a:ext cx="146304" cy="103632"/>
          </a:xfrm>
          <a:prstGeom prst="rect">
            <a:avLst/>
          </a:prstGeom>
        </p:spPr>
      </p:pic>
      <p:pic>
        <p:nvPicPr>
          <p:cNvPr id="11" name="图片 10"/>
          <p:cNvPicPr>
            <a:picLocks noChangeAspect="1"/>
          </p:cNvPicPr>
          <p:nvPr/>
        </p:nvPicPr>
        <p:blipFill>
          <a:blip r:embed="rId10"/>
          <a:stretch>
            <a:fillRect/>
          </a:stretch>
        </p:blipFill>
        <p:spPr>
          <a:xfrm>
            <a:off x="8845296" y="6775704"/>
            <a:ext cx="5300472" cy="2243328"/>
          </a:xfrm>
          <a:prstGeom prst="rect">
            <a:avLst/>
          </a:prstGeom>
        </p:spPr>
      </p:pic>
      <p:sp>
        <p:nvSpPr>
          <p:cNvPr id="12" name="矩形 11"/>
          <p:cNvSpPr/>
          <p:nvPr/>
        </p:nvSpPr>
        <p:spPr>
          <a:xfrm>
            <a:off x="338328" y="219456"/>
            <a:ext cx="3285744" cy="289560"/>
          </a:xfrm>
          <a:prstGeom prst="rect">
            <a:avLst/>
          </a:prstGeom>
          <a:solidFill>
            <a:srgbClr val="FFFFFF"/>
          </a:solidFill>
        </p:spPr>
        <p:txBody>
          <a:bodyPr wrap="none" lIns="0" tIns="0" rIns="0" bIns="0">
            <a:noAutofit/>
          </a:bodyPr>
          <a:p>
            <a:pPr indent="0" algn="l"/>
            <a:r>
              <a:rPr lang="zh-TW" sz="1700" i="1">
                <a:solidFill>
                  <a:srgbClr val="EF4857"/>
                </a:solidFill>
                <a:latin typeface="Arial" panose="020B0604020202020204"/>
                <a:ea typeface="Arial" panose="020B0604020202020204"/>
              </a:rPr>
              <a:t>/ </a:t>
            </a:r>
            <a:r>
              <a:rPr sz="1700" i="1">
                <a:solidFill>
                  <a:srgbClr val="EF4857"/>
                </a:solidFill>
                <a:latin typeface="Arial" panose="020B0604020202020204"/>
                <a:sym typeface="+mn-ea"/>
              </a:rPr>
              <a:t>JVH Horizonta/ обрабатывающий центр</a:t>
            </a:r>
            <a:endParaRPr lang="en-US" sz="1700" i="1">
              <a:solidFill>
                <a:srgbClr val="EF4857"/>
              </a:solidFill>
              <a:latin typeface="Arial" panose="020B0604020202020204"/>
            </a:endParaRPr>
          </a:p>
        </p:txBody>
      </p:sp>
      <p:sp>
        <p:nvSpPr>
          <p:cNvPr id="13" name="矩形 12"/>
          <p:cNvSpPr/>
          <p:nvPr/>
        </p:nvSpPr>
        <p:spPr>
          <a:xfrm>
            <a:off x="1560576" y="1868424"/>
            <a:ext cx="893064" cy="79248"/>
          </a:xfrm>
          <a:prstGeom prst="rect">
            <a:avLst/>
          </a:prstGeom>
          <a:solidFill>
            <a:srgbClr val="E1E1DF"/>
          </a:solidFill>
        </p:spPr>
        <p:txBody>
          <a:bodyPr wrap="none" lIns="0" tIns="0" rIns="0" bIns="0">
            <a:noAutofit/>
          </a:bodyPr>
          <a:p>
            <a:pPr indent="0"/>
            <a:r>
              <a:rPr lang="en-US" sz="500">
                <a:solidFill>
                  <a:srgbClr val="231F20"/>
                </a:solidFill>
                <a:latin typeface="微软雅黑" panose="020B0503020204020204" charset="-122"/>
              </a:rPr>
              <a:t>Spindle Power Torque Curve</a:t>
            </a:r>
            <a:endParaRPr lang="en-US" sz="500">
              <a:solidFill>
                <a:srgbClr val="231F20"/>
              </a:solidFill>
              <a:latin typeface="微软雅黑" panose="020B0503020204020204" charset="-122"/>
            </a:endParaRPr>
          </a:p>
        </p:txBody>
      </p:sp>
      <p:sp>
        <p:nvSpPr>
          <p:cNvPr id="14" name="矩形 13"/>
          <p:cNvSpPr/>
          <p:nvPr/>
        </p:nvSpPr>
        <p:spPr>
          <a:xfrm>
            <a:off x="1560576" y="1944624"/>
            <a:ext cx="493776" cy="91440"/>
          </a:xfrm>
          <a:prstGeom prst="rect">
            <a:avLst/>
          </a:prstGeom>
          <a:solidFill>
            <a:srgbClr val="E1E1DF"/>
          </a:solidFill>
        </p:spPr>
        <p:txBody>
          <a:bodyPr wrap="none" lIns="0" tIns="0" rIns="0" bIns="0">
            <a:noAutofit/>
          </a:bodyPr>
          <a:p>
            <a:pPr indent="0" algn="just"/>
            <a:r>
              <a:rPr lang="en-US" sz="500">
                <a:solidFill>
                  <a:srgbClr val="231F20"/>
                </a:solidFill>
                <a:latin typeface="微软雅黑" panose="020B0503020204020204" charset="-122"/>
              </a:rPr>
              <a:t>Speed Ratio 1:1</a:t>
            </a:r>
            <a:endParaRPr lang="en-US" sz="500">
              <a:solidFill>
                <a:srgbClr val="231F20"/>
              </a:solidFill>
              <a:latin typeface="微软雅黑" panose="020B0503020204020204" charset="-122"/>
            </a:endParaRPr>
          </a:p>
        </p:txBody>
      </p:sp>
      <p:sp>
        <p:nvSpPr>
          <p:cNvPr id="15" name="矩形 14"/>
          <p:cNvSpPr/>
          <p:nvPr/>
        </p:nvSpPr>
        <p:spPr>
          <a:xfrm>
            <a:off x="1554480" y="2020824"/>
            <a:ext cx="649224" cy="97536"/>
          </a:xfrm>
          <a:prstGeom prst="rect">
            <a:avLst/>
          </a:prstGeom>
          <a:solidFill>
            <a:srgbClr val="E1E1DF"/>
          </a:solidFill>
        </p:spPr>
        <p:txBody>
          <a:bodyPr wrap="none" lIns="0" tIns="0" rIns="0" bIns="0">
            <a:noAutofit/>
          </a:bodyPr>
          <a:p>
            <a:pPr indent="0" algn="just"/>
            <a:r>
              <a:rPr lang="en-US" sz="600">
                <a:latin typeface="宋体" panose="02010600030101010101" pitchFamily="2" charset="-122"/>
              </a:rPr>
              <a:t>FANUC bil 12/12000</a:t>
            </a:r>
            <a:endParaRPr lang="en-US" sz="600">
              <a:latin typeface="宋体" panose="02010600030101010101" pitchFamily="2" charset="-122"/>
            </a:endParaRPr>
          </a:p>
        </p:txBody>
      </p:sp>
      <p:sp>
        <p:nvSpPr>
          <p:cNvPr id="16" name="矩形 15"/>
          <p:cNvSpPr/>
          <p:nvPr/>
        </p:nvSpPr>
        <p:spPr>
          <a:xfrm>
            <a:off x="2346960" y="2145792"/>
            <a:ext cx="673608" cy="76200"/>
          </a:xfrm>
          <a:prstGeom prst="rect">
            <a:avLst/>
          </a:prstGeom>
          <a:solidFill>
            <a:srgbClr val="E1E1DF"/>
          </a:solidFill>
        </p:spPr>
        <p:txBody>
          <a:bodyPr wrap="none" lIns="0" tIns="0" rIns="0" bIns="0">
            <a:noAutofit/>
          </a:bodyPr>
          <a:p>
            <a:pPr indent="0"/>
            <a:r>
              <a:rPr lang="en-US" sz="400">
                <a:solidFill>
                  <a:srgbClr val="231F20"/>
                </a:solidFill>
                <a:latin typeface="Tahoma" panose="020B0604030504040204"/>
              </a:rPr>
              <a:t>1500 2000         3500</a:t>
            </a:r>
            <a:endParaRPr lang="en-US" sz="400">
              <a:solidFill>
                <a:srgbClr val="231F20"/>
              </a:solidFill>
              <a:latin typeface="Tahoma" panose="020B0604030504040204"/>
            </a:endParaRPr>
          </a:p>
        </p:txBody>
      </p:sp>
      <p:sp>
        <p:nvSpPr>
          <p:cNvPr id="17" name="矩形 16"/>
          <p:cNvSpPr/>
          <p:nvPr/>
        </p:nvSpPr>
        <p:spPr>
          <a:xfrm>
            <a:off x="1533144" y="2374392"/>
            <a:ext cx="179832" cy="76200"/>
          </a:xfrm>
          <a:prstGeom prst="rect">
            <a:avLst/>
          </a:prstGeom>
          <a:solidFill>
            <a:srgbClr val="E1E1DF"/>
          </a:solidFill>
        </p:spPr>
        <p:txBody>
          <a:bodyPr wrap="none" lIns="0" tIns="0" rIns="0" bIns="0">
            <a:noAutofit/>
          </a:bodyPr>
          <a:p>
            <a:pPr indent="0"/>
            <a:r>
              <a:rPr lang="en-US" sz="400">
                <a:solidFill>
                  <a:srgbClr val="231F20"/>
                </a:solidFill>
                <a:latin typeface="Tahoma" panose="020B0604030504040204"/>
              </a:rPr>
              <a:t>100 </a:t>
            </a:r>
            <a:r>
              <a:rPr lang="zh-TW" sz="400">
                <a:solidFill>
                  <a:srgbClr val="231F20"/>
                </a:solidFill>
                <a:latin typeface="Tahoma" panose="020B0604030504040204"/>
                <a:ea typeface="Tahoma" panose="020B0604030504040204"/>
              </a:rPr>
              <a:t>-</a:t>
            </a:r>
            <a:endParaRPr lang="zh-TW" sz="400">
              <a:solidFill>
                <a:srgbClr val="231F20"/>
              </a:solidFill>
              <a:latin typeface="Tahoma" panose="020B0604030504040204"/>
              <a:ea typeface="Tahoma" panose="020B0604030504040204"/>
            </a:endParaRPr>
          </a:p>
        </p:txBody>
      </p:sp>
      <p:sp>
        <p:nvSpPr>
          <p:cNvPr id="18" name="矩形 17"/>
          <p:cNvSpPr/>
          <p:nvPr/>
        </p:nvSpPr>
        <p:spPr>
          <a:xfrm>
            <a:off x="1545336" y="2743200"/>
            <a:ext cx="167640" cy="76200"/>
          </a:xfrm>
          <a:prstGeom prst="rect">
            <a:avLst/>
          </a:prstGeom>
          <a:solidFill>
            <a:srgbClr val="E1E1DF"/>
          </a:solidFill>
        </p:spPr>
        <p:txBody>
          <a:bodyPr wrap="none" lIns="0" tIns="0" rIns="0" bIns="0">
            <a:noAutofit/>
          </a:bodyPr>
          <a:p>
            <a:pPr indent="0"/>
            <a:r>
              <a:rPr lang="en-US" sz="400">
                <a:solidFill>
                  <a:srgbClr val="231F20"/>
                </a:solidFill>
                <a:latin typeface="Tahoma" panose="020B0604030504040204"/>
              </a:rPr>
              <a:t>50 </a:t>
            </a:r>
            <a:r>
              <a:rPr lang="zh-TW" sz="400">
                <a:solidFill>
                  <a:srgbClr val="231F20"/>
                </a:solidFill>
                <a:latin typeface="Tahoma" panose="020B0604030504040204"/>
                <a:ea typeface="Tahoma" panose="020B0604030504040204"/>
              </a:rPr>
              <a:t>-</a:t>
            </a:r>
            <a:endParaRPr lang="zh-TW" sz="400">
              <a:solidFill>
                <a:srgbClr val="231F20"/>
              </a:solidFill>
              <a:latin typeface="Tahoma" panose="020B0604030504040204"/>
              <a:ea typeface="Tahoma" panose="020B0604030504040204"/>
            </a:endParaRPr>
          </a:p>
        </p:txBody>
      </p:sp>
      <p:sp>
        <p:nvSpPr>
          <p:cNvPr id="19" name="矩形 18"/>
          <p:cNvSpPr/>
          <p:nvPr/>
        </p:nvSpPr>
        <p:spPr>
          <a:xfrm>
            <a:off x="2993136" y="2618232"/>
            <a:ext cx="396240" cy="173736"/>
          </a:xfrm>
          <a:prstGeom prst="rect">
            <a:avLst/>
          </a:prstGeom>
          <a:solidFill>
            <a:srgbClr val="E1E1DF"/>
          </a:solidFill>
        </p:spPr>
        <p:txBody>
          <a:bodyPr lIns="0" tIns="0" rIns="0" bIns="0">
            <a:noAutofit/>
          </a:bodyPr>
          <a:p>
            <a:pPr indent="0"/>
            <a:r>
              <a:rPr lang="en-US" sz="500">
                <a:solidFill>
                  <a:srgbClr val="050001"/>
                </a:solidFill>
                <a:latin typeface="Tahoma" panose="020B0604030504040204"/>
              </a:rPr>
              <a:t>15KW 15min</a:t>
            </a:r>
            <a:endParaRPr lang="en-US" sz="500">
              <a:solidFill>
                <a:srgbClr val="050001"/>
              </a:solidFill>
              <a:latin typeface="Tahoma" panose="020B0604030504040204"/>
            </a:endParaRPr>
          </a:p>
          <a:p>
            <a:pPr indent="0"/>
            <a:r>
              <a:rPr lang="en-US" sz="500">
                <a:solidFill>
                  <a:srgbClr val="050001"/>
                </a:solidFill>
                <a:latin typeface="Tahoma" panose="020B0604030504040204"/>
              </a:rPr>
              <a:t>11KW cont.</a:t>
            </a:r>
            <a:endParaRPr lang="en-US" sz="500">
              <a:solidFill>
                <a:srgbClr val="050001"/>
              </a:solidFill>
              <a:latin typeface="Tahoma" panose="020B0604030504040204"/>
            </a:endParaRPr>
          </a:p>
        </p:txBody>
      </p:sp>
      <p:sp>
        <p:nvSpPr>
          <p:cNvPr id="20" name="矩形 19"/>
          <p:cNvSpPr/>
          <p:nvPr/>
        </p:nvSpPr>
        <p:spPr>
          <a:xfrm>
            <a:off x="4648200" y="2133600"/>
            <a:ext cx="835152" cy="228600"/>
          </a:xfrm>
          <a:prstGeom prst="rect">
            <a:avLst/>
          </a:prstGeom>
          <a:solidFill>
            <a:srgbClr val="E1E1DF"/>
          </a:solidFill>
        </p:spPr>
        <p:txBody>
          <a:bodyPr lIns="0" tIns="0" rIns="0" bIns="0">
            <a:noAutofit/>
          </a:bodyPr>
          <a:p>
            <a:pPr indent="0">
              <a:lnSpc>
                <a:spcPct val="95000"/>
              </a:lnSpc>
            </a:pPr>
            <a:r>
              <a:rPr lang="en-US" sz="550">
                <a:solidFill>
                  <a:srgbClr val="231F20"/>
                </a:solidFill>
                <a:latin typeface="Times New Roman" panose="02020603050405020304"/>
              </a:rPr>
              <a:t>Spindle Power Torque Curve Speed Ratio 1:1.76</a:t>
            </a:r>
            <a:endParaRPr lang="en-US" sz="550">
              <a:solidFill>
                <a:srgbClr val="231F20"/>
              </a:solidFill>
              <a:latin typeface="Times New Roman" panose="02020603050405020304"/>
            </a:endParaRPr>
          </a:p>
          <a:p>
            <a:pPr indent="0">
              <a:lnSpc>
                <a:spcPct val="75000"/>
              </a:lnSpc>
            </a:pPr>
            <a:r>
              <a:rPr lang="en-US" sz="850" b="1">
                <a:latin typeface="Arial" panose="020B0604020202020204"/>
              </a:rPr>
              <a:t>FANUC bilP 30//8000</a:t>
            </a:r>
            <a:endParaRPr lang="en-US" sz="850" b="1">
              <a:latin typeface="Arial" panose="020B0604020202020204"/>
            </a:endParaRPr>
          </a:p>
        </p:txBody>
      </p:sp>
      <p:sp>
        <p:nvSpPr>
          <p:cNvPr id="21" name="矩形 20"/>
          <p:cNvSpPr/>
          <p:nvPr/>
        </p:nvSpPr>
        <p:spPr>
          <a:xfrm>
            <a:off x="4748784" y="3986784"/>
            <a:ext cx="1146048" cy="73152"/>
          </a:xfrm>
          <a:prstGeom prst="rect">
            <a:avLst/>
          </a:prstGeom>
          <a:solidFill>
            <a:srgbClr val="E1E1DF"/>
          </a:solidFill>
        </p:spPr>
        <p:txBody>
          <a:bodyPr wrap="none" lIns="0" tIns="0" rIns="0" bIns="0">
            <a:noAutofit/>
          </a:bodyPr>
          <a:p>
            <a:pPr indent="0"/>
            <a:r>
              <a:rPr lang="en-US" sz="400">
                <a:solidFill>
                  <a:srgbClr val="231F20"/>
                </a:solidFill>
                <a:latin typeface="Tahoma" panose="020B0604030504040204"/>
              </a:rPr>
              <a:t>0 50 100     400      600     </a:t>
            </a:r>
            <a:r>
              <a:rPr lang="en-US" sz="400">
                <a:solidFill>
                  <a:srgbClr val="050001"/>
                </a:solidFill>
                <a:latin typeface="Tahoma" panose="020B0604030504040204"/>
              </a:rPr>
              <a:t>1000 </a:t>
            </a:r>
            <a:r>
              <a:rPr lang="en-US" sz="400">
                <a:solidFill>
                  <a:srgbClr val="231F20"/>
                </a:solidFill>
                <a:latin typeface="Tahoma" panose="020B0604030504040204"/>
              </a:rPr>
              <a:t>2000</a:t>
            </a:r>
            <a:endParaRPr lang="en-US" sz="400">
              <a:solidFill>
                <a:srgbClr val="231F20"/>
              </a:solidFill>
              <a:latin typeface="Tahoma" panose="020B0604030504040204"/>
            </a:endParaRPr>
          </a:p>
        </p:txBody>
      </p:sp>
      <p:sp>
        <p:nvSpPr>
          <p:cNvPr id="22" name="矩形 21"/>
          <p:cNvSpPr/>
          <p:nvPr/>
        </p:nvSpPr>
        <p:spPr>
          <a:xfrm>
            <a:off x="5132832" y="4087368"/>
            <a:ext cx="762000" cy="94488"/>
          </a:xfrm>
          <a:prstGeom prst="rect">
            <a:avLst/>
          </a:prstGeom>
          <a:solidFill>
            <a:srgbClr val="E1E1DF"/>
          </a:solidFill>
        </p:spPr>
        <p:txBody>
          <a:bodyPr wrap="none" lIns="0" tIns="0" rIns="0" bIns="0">
            <a:noAutofit/>
          </a:bodyPr>
          <a:p>
            <a:pPr indent="0"/>
            <a:r>
              <a:rPr lang="en-US" sz="550">
                <a:solidFill>
                  <a:srgbClr val="050001"/>
                </a:solidFill>
                <a:latin typeface="微软雅黑" panose="020B0503020204020204" charset="-122"/>
              </a:rPr>
              <a:t>Spindle Speed(rpm)</a:t>
            </a:r>
            <a:endParaRPr lang="en-US" sz="550">
              <a:solidFill>
                <a:srgbClr val="050001"/>
              </a:solidFill>
              <a:latin typeface="微软雅黑" panose="020B0503020204020204" charset="-122"/>
            </a:endParaRPr>
          </a:p>
        </p:txBody>
      </p:sp>
      <p:sp>
        <p:nvSpPr>
          <p:cNvPr id="23" name="矩形 22"/>
          <p:cNvSpPr/>
          <p:nvPr/>
        </p:nvSpPr>
        <p:spPr>
          <a:xfrm>
            <a:off x="2346960" y="3938016"/>
            <a:ext cx="691896" cy="76200"/>
          </a:xfrm>
          <a:prstGeom prst="rect">
            <a:avLst/>
          </a:prstGeom>
          <a:solidFill>
            <a:srgbClr val="E1E1DF"/>
          </a:solidFill>
        </p:spPr>
        <p:txBody>
          <a:bodyPr wrap="none" lIns="0" tIns="0" rIns="0" bIns="0">
            <a:noAutofit/>
          </a:bodyPr>
          <a:p>
            <a:pPr indent="0"/>
            <a:r>
              <a:rPr lang="en-US" sz="400">
                <a:solidFill>
                  <a:srgbClr val="231F20"/>
                </a:solidFill>
                <a:latin typeface="Tahoma" panose="020B0604030504040204"/>
              </a:rPr>
              <a:t>1500 2000 250030003500</a:t>
            </a:r>
            <a:endParaRPr lang="en-US" sz="400">
              <a:solidFill>
                <a:srgbClr val="231F20"/>
              </a:solidFill>
              <a:latin typeface="Tahoma" panose="020B0604030504040204"/>
            </a:endParaRPr>
          </a:p>
        </p:txBody>
      </p:sp>
      <p:sp>
        <p:nvSpPr>
          <p:cNvPr id="24" name="矩形 23"/>
          <p:cNvSpPr/>
          <p:nvPr/>
        </p:nvSpPr>
        <p:spPr>
          <a:xfrm>
            <a:off x="3377184" y="3938016"/>
            <a:ext cx="179832" cy="76200"/>
          </a:xfrm>
          <a:prstGeom prst="rect">
            <a:avLst/>
          </a:prstGeom>
          <a:solidFill>
            <a:srgbClr val="E1E1DF"/>
          </a:solidFill>
        </p:spPr>
        <p:txBody>
          <a:bodyPr wrap="none" lIns="0" tIns="0" rIns="0" bIns="0">
            <a:noAutofit/>
          </a:bodyPr>
          <a:p>
            <a:pPr indent="0"/>
            <a:r>
              <a:rPr lang="en-US" sz="400">
                <a:solidFill>
                  <a:srgbClr val="231F20"/>
                </a:solidFill>
                <a:latin typeface="Tahoma" panose="020B0604030504040204"/>
              </a:rPr>
              <a:t>12000</a:t>
            </a:r>
            <a:endParaRPr lang="en-US" sz="400">
              <a:solidFill>
                <a:srgbClr val="231F20"/>
              </a:solidFill>
              <a:latin typeface="Tahoma" panose="020B0604030504040204"/>
            </a:endParaRPr>
          </a:p>
        </p:txBody>
      </p:sp>
      <p:sp>
        <p:nvSpPr>
          <p:cNvPr id="25" name="矩形 24"/>
          <p:cNvSpPr/>
          <p:nvPr/>
        </p:nvSpPr>
        <p:spPr>
          <a:xfrm>
            <a:off x="2356104" y="4114800"/>
            <a:ext cx="777240" cy="94488"/>
          </a:xfrm>
          <a:prstGeom prst="rect">
            <a:avLst/>
          </a:prstGeom>
          <a:solidFill>
            <a:srgbClr val="E1E1DF"/>
          </a:solidFill>
        </p:spPr>
        <p:txBody>
          <a:bodyPr wrap="none" lIns="0" tIns="0" rIns="0" bIns="0">
            <a:noAutofit/>
          </a:bodyPr>
          <a:p>
            <a:pPr indent="0"/>
            <a:r>
              <a:rPr lang="en-US" sz="550">
                <a:solidFill>
                  <a:srgbClr val="050001"/>
                </a:solidFill>
                <a:latin typeface="微软雅黑" panose="020B0503020204020204" charset="-122"/>
              </a:rPr>
              <a:t>Spindle Speed(rpm)</a:t>
            </a:r>
            <a:endParaRPr lang="en-US" sz="550">
              <a:solidFill>
                <a:srgbClr val="050001"/>
              </a:solidFill>
              <a:latin typeface="微软雅黑" panose="020B0503020204020204" charset="-122"/>
            </a:endParaRPr>
          </a:p>
        </p:txBody>
      </p:sp>
      <p:sp>
        <p:nvSpPr>
          <p:cNvPr id="26" name="矩形 25"/>
          <p:cNvSpPr/>
          <p:nvPr/>
        </p:nvSpPr>
        <p:spPr>
          <a:xfrm>
            <a:off x="1621536" y="1054608"/>
            <a:ext cx="1898904" cy="332232"/>
          </a:xfrm>
          <a:prstGeom prst="rect">
            <a:avLst/>
          </a:prstGeom>
          <a:solidFill>
            <a:srgbClr val="FFFFFF"/>
          </a:solidFill>
        </p:spPr>
        <p:txBody>
          <a:bodyPr lIns="0" tIns="0" rIns="0" bIns="0">
            <a:noAutofit/>
          </a:bodyPr>
          <a:p>
            <a:pPr indent="0"/>
            <a:r>
              <a:rPr lang="en-US" sz="1100" b="1">
                <a:solidFill>
                  <a:srgbClr val="EF4857"/>
                </a:solidFill>
                <a:latin typeface="Arial" panose="020B0604020202020204"/>
              </a:rPr>
              <a:t>JVH-500 </a:t>
            </a:r>
            <a:r>
              <a:rPr lang="en-US" sz="1100">
                <a:solidFill>
                  <a:srgbClr val="EF4857"/>
                </a:solidFill>
                <a:latin typeface="Tahoma" panose="020B0604030504040204"/>
              </a:rPr>
              <a:t>Spindle power torque diagram(standard) </a:t>
            </a:r>
            <a:r>
              <a:rPr lang="en-US" sz="600">
                <a:solidFill>
                  <a:srgbClr val="5B575A"/>
                </a:solidFill>
                <a:latin typeface="Arial" panose="020B0604020202020204"/>
              </a:rPr>
              <a:t>&gt;&gt;&gt;&gt;&gt;</a:t>
            </a:r>
            <a:endParaRPr lang="en-US" sz="600">
              <a:solidFill>
                <a:srgbClr val="5B575A"/>
              </a:solidFill>
              <a:latin typeface="Arial" panose="020B0604020202020204"/>
            </a:endParaRPr>
          </a:p>
        </p:txBody>
      </p:sp>
      <p:sp>
        <p:nvSpPr>
          <p:cNvPr id="27" name="矩形 26"/>
          <p:cNvSpPr/>
          <p:nvPr/>
        </p:nvSpPr>
        <p:spPr>
          <a:xfrm>
            <a:off x="4700016" y="1054608"/>
            <a:ext cx="1917192" cy="332232"/>
          </a:xfrm>
          <a:prstGeom prst="rect">
            <a:avLst/>
          </a:prstGeom>
          <a:solidFill>
            <a:srgbClr val="FFFFFF"/>
          </a:solidFill>
        </p:spPr>
        <p:txBody>
          <a:bodyPr lIns="0" tIns="0" rIns="0" bIns="0">
            <a:noAutofit/>
          </a:bodyPr>
          <a:p>
            <a:pPr indent="0"/>
            <a:r>
              <a:rPr lang="en-US" sz="1100" b="1">
                <a:solidFill>
                  <a:srgbClr val="EF4857"/>
                </a:solidFill>
                <a:latin typeface="Arial" panose="020B0604020202020204"/>
              </a:rPr>
              <a:t>JVH-630A/1000 </a:t>
            </a:r>
            <a:r>
              <a:rPr lang="en-US" sz="1100">
                <a:solidFill>
                  <a:srgbClr val="EF4857"/>
                </a:solidFill>
                <a:latin typeface="Tahoma" panose="020B0604030504040204"/>
              </a:rPr>
              <a:t>Spindle power </a:t>
            </a:r>
            <a:r>
              <a:rPr lang="en-US" sz="875" cap="small">
                <a:solidFill>
                  <a:srgbClr val="EF4857"/>
                </a:solidFill>
                <a:latin typeface="Arial" panose="020B0604020202020204"/>
              </a:rPr>
              <a:t>torque diagram(standard) </a:t>
            </a:r>
            <a:r>
              <a:rPr lang="en-US" sz="1000" cap="small">
                <a:solidFill>
                  <a:srgbClr val="5B575A"/>
                </a:solidFill>
                <a:latin typeface="Arial" panose="020B0604020202020204"/>
              </a:rPr>
              <a:t>&gt;&gt;&gt;&gt;&gt;</a:t>
            </a:r>
            <a:endParaRPr lang="en-US" sz="1000" cap="small">
              <a:solidFill>
                <a:srgbClr val="5B575A"/>
              </a:solidFill>
              <a:latin typeface="Arial" panose="020B0604020202020204"/>
            </a:endParaRPr>
          </a:p>
        </p:txBody>
      </p:sp>
      <p:sp>
        <p:nvSpPr>
          <p:cNvPr id="28" name="矩形 27"/>
          <p:cNvSpPr/>
          <p:nvPr/>
        </p:nvSpPr>
        <p:spPr>
          <a:xfrm>
            <a:off x="780288" y="4867656"/>
            <a:ext cx="5276088" cy="1146048"/>
          </a:xfrm>
          <a:prstGeom prst="rect">
            <a:avLst/>
          </a:prstGeom>
          <a:solidFill>
            <a:srgbClr val="FFFFFF"/>
          </a:solidFill>
        </p:spPr>
        <p:txBody>
          <a:bodyPr lIns="0" tIns="0" rIns="0" bIns="0">
            <a:noAutofit/>
          </a:bodyPr>
          <a:p>
            <a:pPr indent="0">
              <a:spcAft>
                <a:spcPts val="630"/>
              </a:spcAft>
            </a:pPr>
            <a:r>
              <a:rPr lang="en-US">
                <a:solidFill>
                  <a:srgbClr val="EF4857"/>
                </a:solidFill>
                <a:latin typeface="Arial" panose="020B0604020202020204"/>
              </a:rPr>
              <a:t>Размер верстака</a:t>
            </a:r>
            <a:r>
              <a:rPr lang="en-US" sz="1300">
                <a:solidFill>
                  <a:srgbClr val="EF4857"/>
                </a:solidFill>
                <a:latin typeface="Arial" panose="020B0604020202020204"/>
              </a:rPr>
              <a:t>»»</a:t>
            </a:r>
            <a:endParaRPr lang="en-US" sz="1300">
              <a:solidFill>
                <a:srgbClr val="EF4857"/>
              </a:solidFill>
              <a:latin typeface="Arial" panose="020B0604020202020204"/>
            </a:endParaRPr>
          </a:p>
          <a:p>
            <a:pPr indent="0">
              <a:lnSpc>
                <a:spcPct val="108000"/>
              </a:lnSpc>
            </a:pPr>
            <a:r>
              <a:rPr lang="en-US" sz="850">
                <a:solidFill>
                  <a:srgbClr val="68686A"/>
                </a:solidFill>
                <a:latin typeface="Arial" panose="020B0604020202020204"/>
              </a:rPr>
              <a:t>■ Применяется червячная передача с двойным рельсом, с большим крутящим моментом передачи</a:t>
            </a:r>
            <a:endParaRPr lang="en-US" sz="850">
              <a:solidFill>
                <a:srgbClr val="68686A"/>
              </a:solidFill>
              <a:latin typeface="Arial" panose="020B0604020202020204"/>
            </a:endParaRPr>
          </a:p>
          <a:p>
            <a:pPr indent="0">
              <a:lnSpc>
                <a:spcPct val="108000"/>
              </a:lnSpc>
            </a:pPr>
            <a:r>
              <a:rPr lang="en-US" sz="850">
                <a:solidFill>
                  <a:srgbClr val="68686A"/>
                </a:solidFill>
                <a:latin typeface="Arial" panose="020B0604020202020204"/>
              </a:rPr>
              <a:t>■ Оснащен гидравлической системой блокировки, сила блокировки большая.</a:t>
            </a:r>
            <a:endParaRPr lang="en-US" sz="850">
              <a:solidFill>
                <a:srgbClr val="68686A"/>
              </a:solidFill>
              <a:latin typeface="Arial" panose="020B0604020202020204"/>
            </a:endParaRPr>
          </a:p>
          <a:p>
            <a:pPr indent="0">
              <a:lnSpc>
                <a:spcPct val="108000"/>
              </a:lnSpc>
            </a:pPr>
            <a:r>
              <a:rPr lang="en-US" sz="850">
                <a:solidFill>
                  <a:srgbClr val="68686A"/>
                </a:solidFill>
                <a:latin typeface="Arial" panose="020B0604020202020204"/>
              </a:rPr>
              <a:t>■ Максимальная нагрузка на одну заготовку: JVH-500/750 кг, JVH-630A/1200 кг. JVH 1000/3000 кг значительно повышает эффективность и производительность обработки.</a:t>
            </a:r>
            <a:endParaRPr lang="en-US" sz="850">
              <a:solidFill>
                <a:srgbClr val="68686A"/>
              </a:solidFill>
              <a:latin typeface="Arial" panose="020B0604020202020204"/>
            </a:endParaRPr>
          </a:p>
        </p:txBody>
      </p:sp>
      <p:sp>
        <p:nvSpPr>
          <p:cNvPr id="29" name="矩形 28"/>
          <p:cNvSpPr/>
          <p:nvPr/>
        </p:nvSpPr>
        <p:spPr>
          <a:xfrm>
            <a:off x="3660648" y="2663952"/>
            <a:ext cx="91440" cy="710184"/>
          </a:xfrm>
          <a:prstGeom prst="rect">
            <a:avLst/>
          </a:prstGeom>
          <a:solidFill>
            <a:srgbClr val="E1E1DF"/>
          </a:solidFill>
        </p:spPr>
        <p:txBody>
          <a:bodyPr vert="wordArtVertRtl" wrap="none" lIns="0" tIns="0" rIns="0" bIns="0">
            <a:noAutofit/>
          </a:bodyPr>
          <a:p>
            <a:pPr indent="0"/>
            <a:endParaRPr lang="en-US" sz="600">
              <a:solidFill>
                <a:srgbClr val="231F20"/>
              </a:solidFill>
              <a:latin typeface="PMingLiU"/>
            </a:endParaRPr>
          </a:p>
        </p:txBody>
      </p:sp>
      <p:sp>
        <p:nvSpPr>
          <p:cNvPr id="30" name="矩形 29"/>
          <p:cNvSpPr/>
          <p:nvPr/>
        </p:nvSpPr>
        <p:spPr>
          <a:xfrm>
            <a:off x="1395984" y="2663952"/>
            <a:ext cx="103632" cy="487680"/>
          </a:xfrm>
          <a:prstGeom prst="rect">
            <a:avLst/>
          </a:prstGeom>
          <a:solidFill>
            <a:srgbClr val="E1E1DF"/>
          </a:solidFill>
        </p:spPr>
        <p:txBody>
          <a:bodyPr vert="wordArtVertRtl" wrap="none" lIns="0" tIns="0" rIns="0" bIns="0">
            <a:noAutofit/>
          </a:bodyPr>
          <a:p>
            <a:pPr indent="0"/>
            <a:endParaRPr lang="en-US" sz="900">
              <a:solidFill>
                <a:srgbClr val="231F20"/>
              </a:solidFill>
              <a:latin typeface="PMingLiU"/>
            </a:endParaRPr>
          </a:p>
        </p:txBody>
      </p:sp>
      <p:sp>
        <p:nvSpPr>
          <p:cNvPr id="31" name="矩形 30"/>
          <p:cNvSpPr/>
          <p:nvPr/>
        </p:nvSpPr>
        <p:spPr>
          <a:xfrm>
            <a:off x="4437888" y="2822448"/>
            <a:ext cx="103632" cy="490728"/>
          </a:xfrm>
          <a:prstGeom prst="rect">
            <a:avLst/>
          </a:prstGeom>
          <a:solidFill>
            <a:srgbClr val="E1E1DF"/>
          </a:solidFill>
        </p:spPr>
        <p:txBody>
          <a:bodyPr vert="wordArtVertRtl" wrap="none" lIns="0" tIns="0" rIns="0" bIns="0">
            <a:noAutofit/>
          </a:bodyPr>
          <a:p>
            <a:pPr indent="0"/>
            <a:endParaRPr lang="en-US" sz="900">
              <a:solidFill>
                <a:srgbClr val="231F20"/>
              </a:solidFill>
              <a:latin typeface="PMingLiU"/>
            </a:endParaRPr>
          </a:p>
        </p:txBody>
      </p:sp>
      <p:sp>
        <p:nvSpPr>
          <p:cNvPr id="32" name="矩形 31"/>
          <p:cNvSpPr/>
          <p:nvPr/>
        </p:nvSpPr>
        <p:spPr>
          <a:xfrm>
            <a:off x="350520" y="9912096"/>
            <a:ext cx="722376" cy="198120"/>
          </a:xfrm>
          <a:prstGeom prst="rect">
            <a:avLst/>
          </a:prstGeom>
          <a:solidFill>
            <a:srgbClr val="FFFFFF"/>
          </a:solidFill>
        </p:spPr>
        <p:txBody>
          <a:bodyPr wrap="none" lIns="0" tIns="0" rIns="0" bIns="0">
            <a:noAutofit/>
          </a:bodyPr>
          <a:p>
            <a:pPr indent="0"/>
            <a:r>
              <a:rPr lang="en-US" sz="1200">
                <a:solidFill>
                  <a:srgbClr val="FFFFFF"/>
                </a:solidFill>
                <a:latin typeface="微软雅黑" panose="020B0503020204020204" charset="-122"/>
              </a:rPr>
              <a:t>57 </a:t>
            </a:r>
            <a:endParaRPr lang="en-US" sz="1300">
              <a:solidFill>
                <a:srgbClr val="231A16"/>
              </a:solidFill>
              <a:latin typeface="Arial" panose="020B0604020202020204"/>
            </a:endParaRPr>
          </a:p>
        </p:txBody>
      </p:sp>
      <p:sp>
        <p:nvSpPr>
          <p:cNvPr id="33" name="矩形 32"/>
          <p:cNvSpPr/>
          <p:nvPr/>
        </p:nvSpPr>
        <p:spPr>
          <a:xfrm>
            <a:off x="8845550" y="2249170"/>
            <a:ext cx="2944495" cy="548640"/>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rPr>
              <a:t>Характеристики</a:t>
            </a:r>
            <a:endParaRPr lang="en-US" sz="2900" b="1">
              <a:solidFill>
                <a:srgbClr val="77787B"/>
              </a:solidFill>
              <a:latin typeface="Arial" panose="020B0604020202020204"/>
            </a:endParaRPr>
          </a:p>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34" name="矩形 33"/>
          <p:cNvSpPr/>
          <p:nvPr/>
        </p:nvSpPr>
        <p:spPr>
          <a:xfrm>
            <a:off x="8842248" y="3105912"/>
            <a:ext cx="5355336" cy="1530096"/>
          </a:xfrm>
          <a:prstGeom prst="rect">
            <a:avLst/>
          </a:prstGeom>
          <a:solidFill>
            <a:srgbClr val="FFFFFF"/>
          </a:solidFill>
        </p:spPr>
        <p:txBody>
          <a:bodyPr lIns="0" tIns="0" rIns="0" bIns="0">
            <a:noAutofit/>
          </a:bodyPr>
          <a:p>
            <a:pPr marL="243205" indent="-279400" algn="just">
              <a:lnSpc>
                <a:spcPct val="107000"/>
              </a:lnSpc>
              <a:spcAft>
                <a:spcPts val="630"/>
              </a:spcAft>
            </a:pPr>
            <a:r>
              <a:rPr lang="en-US" sz="1000">
                <a:solidFill>
                  <a:srgbClr val="77787B"/>
                </a:solidFill>
                <a:latin typeface="Arial" panose="020B0604020202020204"/>
              </a:rPr>
              <a:t>■ Отливка имеет встроенную коробчатую конструкцию с двойной структурой ребер для обеспечения оптимальной поддержки и динамической стабильности.</a:t>
            </a:r>
            <a:endParaRPr lang="en-US" sz="1000">
              <a:solidFill>
                <a:srgbClr val="77787B"/>
              </a:solidFill>
              <a:latin typeface="Arial" panose="020B0604020202020204"/>
            </a:endParaRPr>
          </a:p>
          <a:p>
            <a:pPr marL="243205" indent="-279400" algn="just">
              <a:lnSpc>
                <a:spcPct val="107000"/>
              </a:lnSpc>
              <a:spcAft>
                <a:spcPts val="630"/>
              </a:spcAft>
            </a:pPr>
            <a:r>
              <a:rPr lang="en-US" sz="1000">
                <a:solidFill>
                  <a:srgbClr val="77787B"/>
                </a:solidFill>
                <a:latin typeface="Arial" panose="020B0604020202020204"/>
              </a:rPr>
              <a:t>■ В трехосевой направляющей используется шариковая линейная направляющая с низким коэффициентом трения, а пролет линейной направляющей имеет распределение золотого сечения с точной и плавной подачей при резании.</a:t>
            </a:r>
            <a:endParaRPr lang="en-US" sz="1000">
              <a:solidFill>
                <a:srgbClr val="77787B"/>
              </a:solidFill>
              <a:latin typeface="Arial" panose="020B0604020202020204"/>
            </a:endParaRPr>
          </a:p>
          <a:p>
            <a:pPr marL="243205" indent="-279400" algn="just">
              <a:lnSpc>
                <a:spcPct val="107000"/>
              </a:lnSpc>
              <a:spcAft>
                <a:spcPts val="630"/>
              </a:spcAft>
            </a:pPr>
            <a:r>
              <a:rPr lang="en-US" sz="1000">
                <a:solidFill>
                  <a:srgbClr val="77787B"/>
                </a:solidFill>
                <a:latin typeface="Arial" panose="020B0604020202020204"/>
              </a:rPr>
              <a:t>■ Шариковые винты приводятся в движение двигателем прямого типа, а винты предварительно затянуты прецизионным радиально-упорным шарикоподшипником для обеспечения оптимальной жесткости и точности подачи.</a:t>
            </a:r>
            <a:endParaRPr lang="en-US" sz="1000">
              <a:solidFill>
                <a:srgbClr val="77787B"/>
              </a:solidFill>
              <a:latin typeface="Arial" panose="020B0604020202020204"/>
            </a:endParaRPr>
          </a:p>
        </p:txBody>
      </p:sp>
      <p:sp>
        <p:nvSpPr>
          <p:cNvPr id="35" name="矩形 34"/>
          <p:cNvSpPr/>
          <p:nvPr/>
        </p:nvSpPr>
        <p:spPr>
          <a:xfrm>
            <a:off x="8884920" y="5318760"/>
            <a:ext cx="4464685" cy="585470"/>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rPr>
              <a:t>Области применения</a:t>
            </a:r>
            <a:endParaRPr lang="en-US" sz="2900" b="1">
              <a:solidFill>
                <a:srgbClr val="77787B"/>
              </a:solidFill>
              <a:latin typeface="Arial" panose="020B0604020202020204"/>
            </a:endParaRPr>
          </a:p>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36" name="矩形 35"/>
          <p:cNvSpPr/>
          <p:nvPr/>
        </p:nvSpPr>
        <p:spPr>
          <a:xfrm>
            <a:off x="8848344" y="6175248"/>
            <a:ext cx="5303520" cy="289560"/>
          </a:xfrm>
          <a:prstGeom prst="rect">
            <a:avLst/>
          </a:prstGeom>
          <a:solidFill>
            <a:srgbClr val="FFFFFF"/>
          </a:solidFill>
        </p:spPr>
        <p:txBody>
          <a:bodyPr lIns="0" tIns="0" rIns="0" bIns="0">
            <a:noAutofit/>
          </a:bodyPr>
          <a:p>
            <a:pPr indent="0">
              <a:lnSpc>
                <a:spcPts val="1150"/>
              </a:lnSpc>
            </a:pPr>
            <a:r>
              <a:rPr lang="en-US" sz="900" b="1">
                <a:solidFill>
                  <a:srgbClr val="77787B"/>
                </a:solidFill>
                <a:latin typeface="微软雅黑" panose="020B0503020204020204" charset="-122"/>
              </a:rPr>
              <a:t>Подходит для черновой и чистовой обработки различных деталей коробки, продукты подходят для автомобилей, аэрокосмической промышленности, электроэнергетики, локомотивов, пластиковых машин, машиностроения и других областей.</a:t>
            </a:r>
            <a:endParaRPr lang="en-US" sz="900" b="1">
              <a:solidFill>
                <a:srgbClr val="77787B"/>
              </a:solidFill>
              <a:latin typeface="微软雅黑" panose="020B0503020204020204" charset="-122"/>
            </a:endParaRPr>
          </a:p>
        </p:txBody>
      </p:sp>
      <p:sp>
        <p:nvSpPr>
          <p:cNvPr id="37" name="矩形 36"/>
          <p:cNvSpPr/>
          <p:nvPr/>
        </p:nvSpPr>
        <p:spPr>
          <a:xfrm>
            <a:off x="14313408" y="9817608"/>
            <a:ext cx="679704" cy="182880"/>
          </a:xfrm>
          <a:prstGeom prst="rect">
            <a:avLst/>
          </a:prstGeom>
          <a:solidFill>
            <a:srgbClr val="FFFFFF"/>
          </a:solidFill>
        </p:spPr>
        <p:txBody>
          <a:bodyPr wrap="none" lIns="0" tIns="0" rIns="0" bIns="0">
            <a:noAutofit/>
          </a:bodyPr>
          <a:p>
            <a:pPr indent="0"/>
            <a:r>
              <a:rPr lang="en-US" sz="1200">
                <a:solidFill>
                  <a:srgbClr val="FFFFFF"/>
                </a:solidFill>
                <a:latin typeface="Arial" panose="020B0604020202020204"/>
              </a:rPr>
              <a:t>8</a:t>
            </a:r>
            <a:endParaRPr lang="en-US" sz="1200">
              <a:solidFill>
                <a:srgbClr val="FFFFFF"/>
              </a:solidFill>
              <a:latin typeface="Arial" panose="020B0604020202020204"/>
            </a:endParaRP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941832" y="4572000"/>
            <a:ext cx="3934968" cy="1274064"/>
          </a:xfrm>
          <a:prstGeom prst="rect">
            <a:avLst/>
          </a:prstGeom>
        </p:spPr>
      </p:pic>
      <p:pic>
        <p:nvPicPr>
          <p:cNvPr id="3" name="图片 2"/>
          <p:cNvPicPr>
            <a:picLocks noChangeAspect="1"/>
          </p:cNvPicPr>
          <p:nvPr/>
        </p:nvPicPr>
        <p:blipFill>
          <a:blip r:embed="rId2"/>
          <a:stretch>
            <a:fillRect/>
          </a:stretch>
        </p:blipFill>
        <p:spPr>
          <a:xfrm>
            <a:off x="5291328" y="4572000"/>
            <a:ext cx="1594104" cy="1267968"/>
          </a:xfrm>
          <a:prstGeom prst="rect">
            <a:avLst/>
          </a:prstGeom>
        </p:spPr>
      </p:pic>
      <p:pic>
        <p:nvPicPr>
          <p:cNvPr id="4" name="图片 3"/>
          <p:cNvPicPr>
            <a:picLocks noChangeAspect="1"/>
          </p:cNvPicPr>
          <p:nvPr/>
        </p:nvPicPr>
        <p:blipFill>
          <a:blip r:embed="rId3"/>
          <a:stretch>
            <a:fillRect/>
          </a:stretch>
        </p:blipFill>
        <p:spPr>
          <a:xfrm>
            <a:off x="9677400" y="984504"/>
            <a:ext cx="4849368" cy="478536"/>
          </a:xfrm>
          <a:prstGeom prst="rect">
            <a:avLst/>
          </a:prstGeom>
        </p:spPr>
      </p:pic>
      <p:sp>
        <p:nvSpPr>
          <p:cNvPr id="5" name="矩形 4"/>
          <p:cNvSpPr/>
          <p:nvPr/>
        </p:nvSpPr>
        <p:spPr>
          <a:xfrm>
            <a:off x="338328" y="219456"/>
            <a:ext cx="3285744" cy="289560"/>
          </a:xfrm>
          <a:prstGeom prst="rect">
            <a:avLst/>
          </a:prstGeom>
          <a:solidFill>
            <a:srgbClr val="FFFFFF"/>
          </a:solidFill>
        </p:spPr>
        <p:txBody>
          <a:bodyPr wrap="none" lIns="0" tIns="0" rIns="0" bIns="0">
            <a:noAutofit/>
          </a:bodyPr>
          <a:p>
            <a:pPr indent="0" algn="l"/>
            <a:r>
              <a:rPr lang="zh-TW" sz="1700" i="1">
                <a:solidFill>
                  <a:srgbClr val="EF4857"/>
                </a:solidFill>
                <a:latin typeface="Arial" panose="020B0604020202020204"/>
                <a:ea typeface="Arial" panose="020B0604020202020204"/>
              </a:rPr>
              <a:t>/ </a:t>
            </a:r>
            <a:r>
              <a:rPr sz="1700" i="1">
                <a:solidFill>
                  <a:srgbClr val="EF4857"/>
                </a:solidFill>
                <a:latin typeface="Arial" panose="020B0604020202020204"/>
                <a:sym typeface="+mn-ea"/>
              </a:rPr>
              <a:t>JVH Horizonta/ обрабатывающий центр</a:t>
            </a:r>
            <a:endParaRPr lang="en-US" sz="1700" i="1">
              <a:solidFill>
                <a:srgbClr val="EF4857"/>
              </a:solidFill>
              <a:latin typeface="Arial" panose="020B0604020202020204"/>
            </a:endParaRPr>
          </a:p>
        </p:txBody>
      </p:sp>
      <p:sp>
        <p:nvSpPr>
          <p:cNvPr id="6" name="矩形 5"/>
          <p:cNvSpPr/>
          <p:nvPr/>
        </p:nvSpPr>
        <p:spPr>
          <a:xfrm>
            <a:off x="827786" y="1206754"/>
            <a:ext cx="2874264" cy="420624"/>
          </a:xfrm>
          <a:prstGeom prst="rect">
            <a:avLst/>
          </a:prstGeom>
          <a:solidFill>
            <a:srgbClr val="FFFFFF"/>
          </a:solidFill>
        </p:spPr>
        <p:txBody>
          <a:bodyPr lIns="0" tIns="0" rIns="0" bIns="0">
            <a:noAutofit/>
          </a:bodyPr>
          <a:p>
            <a:pPr indent="0">
              <a:lnSpc>
                <a:spcPts val="1610"/>
              </a:lnSpc>
            </a:pPr>
            <a:r>
              <a:rPr lang="en-US" sz="1300" b="1">
                <a:solidFill>
                  <a:srgbClr val="EF4857"/>
                </a:solidFill>
                <a:latin typeface="微软雅黑" panose="020B0503020204020204" charset="-122"/>
              </a:rPr>
              <a:t>Схематическая диаграмма хода обработки и площади помещения</a:t>
            </a:r>
            <a:endParaRPr lang="en-US" sz="1300" b="1">
              <a:solidFill>
                <a:srgbClr val="EF4857"/>
              </a:solidFill>
              <a:latin typeface="微软雅黑" panose="020B0503020204020204" charset="-122"/>
            </a:endParaRPr>
          </a:p>
        </p:txBody>
      </p:sp>
      <p:graphicFrame>
        <p:nvGraphicFramePr>
          <p:cNvPr id="7" name="表格 6"/>
          <p:cNvGraphicFramePr>
            <a:graphicFrameLocks noGrp="1"/>
          </p:cNvGraphicFramePr>
          <p:nvPr/>
        </p:nvGraphicFramePr>
        <p:xfrm>
          <a:off x="777240" y="1959864"/>
          <a:ext cx="6291072" cy="1627632"/>
        </p:xfrm>
        <a:graphic>
          <a:graphicData uri="http://schemas.openxmlformats.org/drawingml/2006/table">
            <a:tbl>
              <a:tblPr/>
              <a:tblGrid>
                <a:gridCol w="1066800"/>
                <a:gridCol w="975360"/>
                <a:gridCol w="771144"/>
                <a:gridCol w="853440"/>
                <a:gridCol w="883920"/>
                <a:gridCol w="886968"/>
                <a:gridCol w="853440"/>
              </a:tblGrid>
              <a:tr h="207264">
                <a:tc rowSpan="2">
                  <a:txBody>
                    <a:bodyPr>
                      <a:spAutoFit/>
                    </a:bodyPr>
                    <a:p>
                      <a:pPr indent="0"/>
                      <a:r>
                        <a:rPr lang="en-US" sz="850" b="1">
                          <a:solidFill>
                            <a:srgbClr val="040001"/>
                          </a:solidFill>
                          <a:latin typeface="微软雅黑" panose="020B0503020204020204" charset="-122"/>
                        </a:rPr>
                        <a:t>Gear type spindle</a:t>
                      </a:r>
                      <a:endParaRPr lang="en-US" sz="850" b="1">
                        <a:solidFill>
                          <a:srgbClr val="040001"/>
                        </a:solidFill>
                        <a:latin typeface="微软雅黑" panose="020B0503020204020204" charset="-122"/>
                      </a:endParaRPr>
                    </a:p>
                  </a:txBody>
                  <a:tcPr marL="0" marR="0" marT="0" marB="0" anchor="b">
                    <a:solidFill>
                      <a:srgbClr val="D1D5D6"/>
                    </a:solidFill>
                  </a:tcPr>
                </a:tc>
                <a:tc>
                  <a:txBody>
                    <a:bodyPr>
                      <a:spAutoFit/>
                    </a:bodyPr>
                    <a:p>
                      <a:pPr indent="393700"/>
                      <a:r>
                        <a:rPr lang="en-US" sz="850" b="1">
                          <a:solidFill>
                            <a:srgbClr val="040001"/>
                          </a:solidFill>
                          <a:latin typeface="微软雅黑" panose="020B0503020204020204" charset="-122"/>
                        </a:rPr>
                        <a:t>A</a:t>
                      </a:r>
                      <a:endParaRPr lang="en-US" sz="850" b="1">
                        <a:solidFill>
                          <a:srgbClr val="040001"/>
                        </a:solidFill>
                        <a:latin typeface="微软雅黑" panose="020B0503020204020204" charset="-122"/>
                      </a:endParaRPr>
                    </a:p>
                  </a:txBody>
                  <a:tcPr marL="0" marR="0" marT="0" marB="0" anchor="b">
                    <a:solidFill>
                      <a:srgbClr val="D1D5D6"/>
                    </a:solidFill>
                  </a:tcPr>
                </a:tc>
                <a:tc>
                  <a:txBody>
                    <a:bodyPr>
                      <a:spAutoFit/>
                    </a:bodyPr>
                    <a:p>
                      <a:pPr indent="292100"/>
                      <a:r>
                        <a:rPr lang="en-US" sz="850" b="1">
                          <a:solidFill>
                            <a:srgbClr val="040001"/>
                          </a:solidFill>
                          <a:latin typeface="微软雅黑" panose="020B0503020204020204" charset="-122"/>
                        </a:rPr>
                        <a:t>B</a:t>
                      </a:r>
                      <a:endParaRPr lang="en-US" sz="850" b="1">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50" b="1">
                          <a:solidFill>
                            <a:srgbClr val="040001"/>
                          </a:solidFill>
                          <a:latin typeface="微软雅黑" panose="020B0503020204020204" charset="-122"/>
                        </a:rPr>
                        <a:t>C</a:t>
                      </a:r>
                      <a:endParaRPr lang="en-US" sz="850" b="1">
                        <a:solidFill>
                          <a:srgbClr val="040001"/>
                        </a:solidFill>
                        <a:latin typeface="微软雅黑" panose="020B0503020204020204" charset="-122"/>
                      </a:endParaRPr>
                    </a:p>
                  </a:txBody>
                  <a:tcPr marL="0" marR="0" marT="0" marB="0" anchor="b">
                    <a:solidFill>
                      <a:srgbClr val="D1D5D6"/>
                    </a:solidFill>
                  </a:tcPr>
                </a:tc>
                <a:tc>
                  <a:txBody>
                    <a:bodyPr>
                      <a:spAutoFit/>
                    </a:bodyPr>
                    <a:p>
                      <a:pPr indent="406400"/>
                      <a:r>
                        <a:rPr lang="en-US" sz="850" b="1">
                          <a:solidFill>
                            <a:srgbClr val="040001"/>
                          </a:solidFill>
                          <a:latin typeface="微软雅黑" panose="020B0503020204020204" charset="-122"/>
                        </a:rPr>
                        <a:t>D</a:t>
                      </a:r>
                      <a:endParaRPr lang="en-US" sz="850" b="1">
                        <a:solidFill>
                          <a:srgbClr val="040001"/>
                        </a:solidFill>
                        <a:latin typeface="微软雅黑" panose="020B0503020204020204" charset="-122"/>
                      </a:endParaRPr>
                    </a:p>
                  </a:txBody>
                  <a:tcPr marL="0" marR="0" marT="0" marB="0" anchor="b">
                    <a:solidFill>
                      <a:srgbClr val="D1D5D6"/>
                    </a:solidFill>
                  </a:tcPr>
                </a:tc>
                <a:tc>
                  <a:txBody>
                    <a:bodyPr>
                      <a:spAutoFit/>
                    </a:bodyPr>
                    <a:p>
                      <a:pPr indent="393700"/>
                      <a:r>
                        <a:rPr lang="en-US" sz="850" b="1">
                          <a:solidFill>
                            <a:srgbClr val="040001"/>
                          </a:solidFill>
                          <a:latin typeface="微软雅黑" panose="020B0503020204020204" charset="-122"/>
                        </a:rPr>
                        <a:t>E</a:t>
                      </a:r>
                      <a:endParaRPr lang="en-US" sz="850" b="1">
                        <a:solidFill>
                          <a:srgbClr val="040001"/>
                        </a:solidFill>
                        <a:latin typeface="微软雅黑" panose="020B0503020204020204" charset="-122"/>
                      </a:endParaRPr>
                    </a:p>
                  </a:txBody>
                  <a:tcPr marL="0" marR="0" marT="0" marB="0" anchor="b">
                    <a:solidFill>
                      <a:srgbClr val="D1D5D6"/>
                    </a:solidFill>
                  </a:tcPr>
                </a:tc>
                <a:tc>
                  <a:txBody>
                    <a:bodyPr>
                      <a:spAutoFit/>
                    </a:bodyPr>
                    <a:p>
                      <a:pPr indent="381000"/>
                      <a:r>
                        <a:rPr lang="en-US" sz="850" b="1">
                          <a:solidFill>
                            <a:srgbClr val="040001"/>
                          </a:solidFill>
                          <a:latin typeface="微软雅黑" panose="020B0503020204020204" charset="-122"/>
                        </a:rPr>
                        <a:t>F</a:t>
                      </a:r>
                      <a:endParaRPr lang="en-US" sz="850" b="1">
                        <a:solidFill>
                          <a:srgbClr val="040001"/>
                        </a:solidFill>
                        <a:latin typeface="微软雅黑" panose="020B0503020204020204" charset="-122"/>
                      </a:endParaRPr>
                    </a:p>
                  </a:txBody>
                  <a:tcPr marL="0" marR="0" marT="0" marB="0" anchor="b">
                    <a:solidFill>
                      <a:srgbClr val="D1D5D6"/>
                    </a:solidFill>
                  </a:tcPr>
                </a:tc>
              </a:tr>
              <a:tr h="0">
                <a:tc vMerge="1">
                  <a:tcPr marL="0" marR="0" marT="0" marB="0"/>
                </a:tc>
                <a:tc rowSpan="2">
                  <a:txBody>
                    <a:bodyPr>
                      <a:spAutoFit/>
                    </a:bodyPr>
                    <a:p>
                      <a:pPr indent="127000"/>
                      <a:r>
                        <a:rPr lang="en-US" sz="850">
                          <a:solidFill>
                            <a:srgbClr val="040001"/>
                          </a:solidFill>
                          <a:latin typeface="微软雅黑" panose="020B0503020204020204" charset="-122"/>
                        </a:rPr>
                        <a:t>1000x1000</a:t>
                      </a:r>
                      <a:endParaRPr lang="en-US" sz="850">
                        <a:solidFill>
                          <a:srgbClr val="040001"/>
                        </a:solidFill>
                        <a:latin typeface="微软雅黑" panose="020B0503020204020204" charset="-122"/>
                      </a:endParaRPr>
                    </a:p>
                  </a:txBody>
                  <a:tcPr marL="0" marR="0" marT="0" marB="0"/>
                </a:tc>
                <a:tc rowSpan="2">
                  <a:txBody>
                    <a:bodyPr>
                      <a:spAutoFit/>
                    </a:bodyPr>
                    <a:p>
                      <a:pPr indent="228600" algn="just"/>
                      <a:r>
                        <a:rPr lang="en-US" sz="850">
                          <a:solidFill>
                            <a:srgbClr val="040001"/>
                          </a:solidFill>
                          <a:latin typeface="微软雅黑" panose="020B0503020204020204" charset="-122"/>
                        </a:rPr>
                        <a:t>920</a:t>
                      </a:r>
                      <a:endParaRPr lang="en-US" sz="850">
                        <a:solidFill>
                          <a:srgbClr val="040001"/>
                        </a:solidFill>
                        <a:latin typeface="微软雅黑" panose="020B0503020204020204" charset="-122"/>
                      </a:endParaRPr>
                    </a:p>
                  </a:txBody>
                  <a:tcPr marL="0" marR="0" marT="0" marB="0"/>
                </a:tc>
                <a:tc rowSpan="2">
                  <a:txBody>
                    <a:bodyPr>
                      <a:spAutoFit/>
                    </a:bodyPr>
                    <a:p>
                      <a:pPr indent="0" algn="ctr"/>
                      <a:r>
                        <a:rPr lang="en-US" sz="850">
                          <a:solidFill>
                            <a:srgbClr val="040001"/>
                          </a:solidFill>
                          <a:latin typeface="微软雅黑" panose="020B0503020204020204" charset="-122"/>
                        </a:rPr>
                        <a:t>120</a:t>
                      </a:r>
                      <a:endParaRPr lang="en-US" sz="850">
                        <a:solidFill>
                          <a:srgbClr val="040001"/>
                        </a:solidFill>
                        <a:latin typeface="微软雅黑" panose="020B0503020204020204" charset="-122"/>
                      </a:endParaRPr>
                    </a:p>
                  </a:txBody>
                  <a:tcPr marL="0" marR="0" marT="0" marB="0"/>
                </a:tc>
                <a:tc rowSpan="2">
                  <a:txBody>
                    <a:bodyPr>
                      <a:spAutoFit/>
                    </a:bodyPr>
                    <a:p>
                      <a:pPr indent="0" algn="ctr"/>
                      <a:r>
                        <a:rPr lang="en-US" sz="850">
                          <a:solidFill>
                            <a:srgbClr val="040001"/>
                          </a:solidFill>
                          <a:latin typeface="微软雅黑" panose="020B0503020204020204" charset="-122"/>
                        </a:rPr>
                        <a:t>1200</a:t>
                      </a:r>
                      <a:endParaRPr lang="en-US" sz="850">
                        <a:solidFill>
                          <a:srgbClr val="040001"/>
                        </a:solidFill>
                        <a:latin typeface="微软雅黑" panose="020B0503020204020204" charset="-122"/>
                      </a:endParaRPr>
                    </a:p>
                  </a:txBody>
                  <a:tcPr marL="0" marR="0" marT="0" marB="0"/>
                </a:tc>
                <a:tc rowSpan="2">
                  <a:txBody>
                    <a:bodyPr>
                      <a:spAutoFit/>
                    </a:bodyPr>
                    <a:p>
                      <a:pPr indent="0" algn="ctr"/>
                      <a:r>
                        <a:rPr lang="en-US" sz="850">
                          <a:solidFill>
                            <a:srgbClr val="040001"/>
                          </a:solidFill>
                          <a:latin typeface="微软雅黑" panose="020B0503020204020204" charset="-122"/>
                        </a:rPr>
                        <a:t>1100</a:t>
                      </a:r>
                      <a:endParaRPr lang="en-US" sz="850">
                        <a:solidFill>
                          <a:srgbClr val="040001"/>
                        </a:solidFill>
                        <a:latin typeface="微软雅黑" panose="020B0503020204020204" charset="-122"/>
                      </a:endParaRPr>
                    </a:p>
                  </a:txBody>
                  <a:tcPr marL="0" marR="0" marT="0" marB="0"/>
                </a:tc>
                <a:tc rowSpan="2">
                  <a:txBody>
                    <a:bodyPr>
                      <a:spAutoFit/>
                    </a:bodyPr>
                    <a:p>
                      <a:pPr indent="304800"/>
                      <a:r>
                        <a:rPr lang="en-US" sz="850">
                          <a:solidFill>
                            <a:srgbClr val="040001"/>
                          </a:solidFill>
                          <a:latin typeface="微软雅黑" panose="020B0503020204020204" charset="-122"/>
                        </a:rPr>
                        <a:t>-50</a:t>
                      </a:r>
                      <a:endParaRPr lang="en-US" sz="850">
                        <a:solidFill>
                          <a:srgbClr val="040001"/>
                        </a:solidFill>
                        <a:latin typeface="微软雅黑" panose="020B0503020204020204" charset="-122"/>
                      </a:endParaRPr>
                    </a:p>
                  </a:txBody>
                  <a:tcPr marL="0" marR="0" marT="0" marB="0"/>
                </a:tc>
              </a:tr>
              <a:tr h="143256">
                <a:tc>
                  <a:txBody>
                    <a:bodyPr>
                      <a:spAutoFit/>
                    </a:bodyPr>
                    <a:p>
                      <a:endParaRPr sz="700"/>
                    </a:p>
                  </a:txBody>
                  <a:tcPr marL="0" marR="0" marT="0" marB="0">
                    <a:solidFill>
                      <a:srgbClr val="D1D5D6"/>
                    </a:solidFill>
                  </a:tcPr>
                </a:tc>
                <a:tc vMerge="1">
                  <a:tcPr marL="0" marR="0" marT="0" marB="0"/>
                </a:tc>
                <a:tc vMerge="1">
                  <a:tcPr marL="0" marR="0" marT="0" marB="0"/>
                </a:tc>
                <a:tc vMerge="1">
                  <a:tcPr marL="0" marR="0" marT="0" marB="0"/>
                </a:tc>
                <a:tc vMerge="1">
                  <a:tcPr marL="0" marR="0" marT="0" marB="0"/>
                </a:tc>
                <a:tc vMerge="1">
                  <a:tcPr marL="0" marR="0" marT="0" marB="0"/>
                </a:tc>
                <a:tc vMerge="1">
                  <a:tcPr marL="0" marR="0" marT="0" marB="0"/>
                </a:tc>
              </a:tr>
              <a:tr h="201168">
                <a:tc>
                  <a:txBody>
                    <a:bodyPr>
                      <a:spAutoFit/>
                    </a:bodyPr>
                    <a:p>
                      <a:endParaRPr sz="1000"/>
                    </a:p>
                  </a:txBody>
                  <a:tcPr marL="0" marR="0" marT="0" marB="0">
                    <a:solidFill>
                      <a:srgbClr val="D1D5D6"/>
                    </a:solidFill>
                  </a:tcPr>
                </a:tc>
                <a:tc>
                  <a:txBody>
                    <a:bodyPr>
                      <a:spAutoFit/>
                    </a:bodyPr>
                    <a:p>
                      <a:pPr indent="393700"/>
                      <a:r>
                        <a:rPr lang="en-US" sz="850" b="1">
                          <a:solidFill>
                            <a:srgbClr val="040001"/>
                          </a:solidFill>
                          <a:latin typeface="微软雅黑" panose="020B0503020204020204" charset="-122"/>
                        </a:rPr>
                        <a:t>A</a:t>
                      </a:r>
                      <a:endParaRPr lang="en-US" sz="850" b="1">
                        <a:solidFill>
                          <a:srgbClr val="040001"/>
                        </a:solidFill>
                        <a:latin typeface="微软雅黑" panose="020B0503020204020204" charset="-122"/>
                      </a:endParaRPr>
                    </a:p>
                  </a:txBody>
                  <a:tcPr marL="0" marR="0" marT="0" marB="0" anchor="b">
                    <a:solidFill>
                      <a:srgbClr val="D1D5D6"/>
                    </a:solidFill>
                  </a:tcPr>
                </a:tc>
                <a:tc>
                  <a:txBody>
                    <a:bodyPr>
                      <a:spAutoFit/>
                    </a:bodyPr>
                    <a:p>
                      <a:pPr indent="292100"/>
                      <a:r>
                        <a:rPr lang="en-US" sz="850" b="1">
                          <a:solidFill>
                            <a:srgbClr val="040001"/>
                          </a:solidFill>
                          <a:latin typeface="微软雅黑" panose="020B0503020204020204" charset="-122"/>
                        </a:rPr>
                        <a:t>B</a:t>
                      </a:r>
                      <a:endParaRPr lang="en-US" sz="850" b="1">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50" b="1">
                          <a:solidFill>
                            <a:srgbClr val="040001"/>
                          </a:solidFill>
                          <a:latin typeface="微软雅黑" panose="020B0503020204020204" charset="-122"/>
                        </a:rPr>
                        <a:t>C</a:t>
                      </a:r>
                      <a:endParaRPr lang="en-US" sz="850" b="1">
                        <a:solidFill>
                          <a:srgbClr val="040001"/>
                        </a:solidFill>
                        <a:latin typeface="微软雅黑" panose="020B0503020204020204" charset="-122"/>
                      </a:endParaRPr>
                    </a:p>
                  </a:txBody>
                  <a:tcPr marL="0" marR="0" marT="0" marB="0" anchor="b">
                    <a:solidFill>
                      <a:srgbClr val="D1D5D6"/>
                    </a:solidFill>
                  </a:tcPr>
                </a:tc>
                <a:tc>
                  <a:txBody>
                    <a:bodyPr>
                      <a:spAutoFit/>
                    </a:bodyPr>
                    <a:p>
                      <a:pPr indent="406400"/>
                      <a:r>
                        <a:rPr lang="en-US" sz="850" b="1">
                          <a:solidFill>
                            <a:srgbClr val="040001"/>
                          </a:solidFill>
                          <a:latin typeface="微软雅黑" panose="020B0503020204020204" charset="-122"/>
                        </a:rPr>
                        <a:t>D</a:t>
                      </a:r>
                      <a:endParaRPr lang="en-US" sz="850" b="1">
                        <a:solidFill>
                          <a:srgbClr val="040001"/>
                        </a:solidFill>
                        <a:latin typeface="微软雅黑" panose="020B0503020204020204" charset="-122"/>
                      </a:endParaRPr>
                    </a:p>
                  </a:txBody>
                  <a:tcPr marL="0" marR="0" marT="0" marB="0" anchor="b">
                    <a:solidFill>
                      <a:srgbClr val="D1D5D6"/>
                    </a:solidFill>
                  </a:tcPr>
                </a:tc>
                <a:tc>
                  <a:txBody>
                    <a:bodyPr>
                      <a:spAutoFit/>
                    </a:bodyPr>
                    <a:p>
                      <a:pPr indent="393700"/>
                      <a:r>
                        <a:rPr lang="en-US" sz="850" b="1">
                          <a:solidFill>
                            <a:srgbClr val="040001"/>
                          </a:solidFill>
                          <a:latin typeface="微软雅黑" panose="020B0503020204020204" charset="-122"/>
                        </a:rPr>
                        <a:t>E</a:t>
                      </a:r>
                      <a:endParaRPr lang="en-US" sz="850" b="1">
                        <a:solidFill>
                          <a:srgbClr val="040001"/>
                        </a:solidFill>
                        <a:latin typeface="微软雅黑" panose="020B0503020204020204" charset="-122"/>
                      </a:endParaRPr>
                    </a:p>
                  </a:txBody>
                  <a:tcPr marL="0" marR="0" marT="0" marB="0" anchor="b">
                    <a:solidFill>
                      <a:srgbClr val="D1D5D6"/>
                    </a:solidFill>
                  </a:tcPr>
                </a:tc>
                <a:tc>
                  <a:txBody>
                    <a:bodyPr>
                      <a:spAutoFit/>
                    </a:bodyPr>
                    <a:p>
                      <a:pPr indent="381000"/>
                      <a:r>
                        <a:rPr lang="en-US" sz="850" b="1">
                          <a:solidFill>
                            <a:srgbClr val="040001"/>
                          </a:solidFill>
                          <a:latin typeface="微软雅黑" panose="020B0503020204020204" charset="-122"/>
                        </a:rPr>
                        <a:t>F</a:t>
                      </a:r>
                      <a:endParaRPr lang="en-US" sz="850" b="1">
                        <a:solidFill>
                          <a:srgbClr val="040001"/>
                        </a:solidFill>
                        <a:latin typeface="微软雅黑" panose="020B0503020204020204" charset="-122"/>
                      </a:endParaRPr>
                    </a:p>
                  </a:txBody>
                  <a:tcPr marL="0" marR="0" marT="0" marB="0" anchor="b">
                    <a:solidFill>
                      <a:srgbClr val="D1D5D6"/>
                    </a:solidFill>
                  </a:tcPr>
                </a:tc>
              </a:tr>
              <a:tr h="152400">
                <a:tc>
                  <a:txBody>
                    <a:bodyPr>
                      <a:spAutoFit/>
                    </a:bodyPr>
                    <a:p>
                      <a:endParaRPr sz="800"/>
                    </a:p>
                  </a:txBody>
                  <a:tcPr marL="0" marR="0" marT="0" marB="0">
                    <a:solidFill>
                      <a:srgbClr val="D1D5D6"/>
                    </a:solidFill>
                  </a:tcPr>
                </a:tc>
                <a:tc>
                  <a:txBody>
                    <a:bodyPr>
                      <a:spAutoFit/>
                    </a:bodyPr>
                    <a:p>
                      <a:pPr indent="190500" algn="just"/>
                      <a:r>
                        <a:rPr lang="en-US" sz="850">
                          <a:solidFill>
                            <a:srgbClr val="040001"/>
                          </a:solidFill>
                          <a:latin typeface="微软雅黑" panose="020B0503020204020204" charset="-122"/>
                        </a:rPr>
                        <a:t>500x500</a:t>
                      </a:r>
                      <a:endParaRPr lang="en-US" sz="850">
                        <a:solidFill>
                          <a:srgbClr val="040001"/>
                        </a:solidFill>
                        <a:latin typeface="微软雅黑" panose="020B0503020204020204" charset="-122"/>
                      </a:endParaRPr>
                    </a:p>
                  </a:txBody>
                  <a:tcPr marL="0" marR="0" marT="0" marB="0" anchor="b"/>
                </a:tc>
                <a:tc>
                  <a:txBody>
                    <a:bodyPr>
                      <a:spAutoFit/>
                    </a:bodyPr>
                    <a:p>
                      <a:pPr indent="228600" algn="just"/>
                      <a:r>
                        <a:rPr lang="en-US" sz="850">
                          <a:solidFill>
                            <a:srgbClr val="040001"/>
                          </a:solidFill>
                          <a:latin typeface="微软雅黑" panose="020B0503020204020204" charset="-122"/>
                        </a:rPr>
                        <a:t>585</a:t>
                      </a:r>
                      <a:endParaRPr lang="en-US" sz="850">
                        <a:solidFill>
                          <a:srgbClr val="040001"/>
                        </a:solidFill>
                        <a:latin typeface="微软雅黑" panose="020B0503020204020204" charset="-122"/>
                      </a:endParaRPr>
                    </a:p>
                  </a:txBody>
                  <a:tcPr marL="0" marR="0" marT="0" marB="0" anchor="b"/>
                </a:tc>
                <a:tc>
                  <a:txBody>
                    <a:bodyPr>
                      <a:spAutoFit/>
                    </a:bodyPr>
                    <a:p>
                      <a:pPr indent="0" algn="ctr"/>
                      <a:r>
                        <a:rPr lang="en-US" sz="850">
                          <a:solidFill>
                            <a:srgbClr val="040001"/>
                          </a:solidFill>
                          <a:latin typeface="微软雅黑" panose="020B0503020204020204" charset="-122"/>
                        </a:rPr>
                        <a:t>185</a:t>
                      </a:r>
                      <a:endParaRPr lang="en-US" sz="850">
                        <a:solidFill>
                          <a:srgbClr val="040001"/>
                        </a:solidFill>
                        <a:latin typeface="微软雅黑" panose="020B0503020204020204" charset="-122"/>
                      </a:endParaRPr>
                    </a:p>
                  </a:txBody>
                  <a:tcPr marL="0" marR="0" marT="0" marB="0" anchor="b"/>
                </a:tc>
                <a:tc>
                  <a:txBody>
                    <a:bodyPr>
                      <a:spAutoFit/>
                    </a:bodyPr>
                    <a:p>
                      <a:pPr indent="304800"/>
                      <a:r>
                        <a:rPr lang="en-US" sz="850">
                          <a:solidFill>
                            <a:srgbClr val="040001"/>
                          </a:solidFill>
                          <a:latin typeface="微软雅黑" panose="020B0503020204020204" charset="-122"/>
                        </a:rPr>
                        <a:t>800</a:t>
                      </a:r>
                      <a:endParaRPr lang="en-US" sz="850">
                        <a:solidFill>
                          <a:srgbClr val="040001"/>
                        </a:solidFill>
                        <a:latin typeface="微软雅黑" panose="020B0503020204020204" charset="-122"/>
                      </a:endParaRPr>
                    </a:p>
                  </a:txBody>
                  <a:tcPr marL="0" marR="0" marT="0" marB="0" anchor="b"/>
                </a:tc>
                <a:tc>
                  <a:txBody>
                    <a:bodyPr>
                      <a:spAutoFit/>
                    </a:bodyPr>
                    <a:p>
                      <a:pPr indent="292100"/>
                      <a:r>
                        <a:rPr lang="en-US" sz="850">
                          <a:solidFill>
                            <a:srgbClr val="040001"/>
                          </a:solidFill>
                          <a:latin typeface="微软雅黑" panose="020B0503020204020204" charset="-122"/>
                        </a:rPr>
                        <a:t>650</a:t>
                      </a:r>
                      <a:endParaRPr lang="en-US" sz="850">
                        <a:solidFill>
                          <a:srgbClr val="040001"/>
                        </a:solidFill>
                        <a:latin typeface="微软雅黑" panose="020B0503020204020204" charset="-122"/>
                      </a:endParaRPr>
                    </a:p>
                  </a:txBody>
                  <a:tcPr marL="0" marR="0" marT="0" marB="0" anchor="b"/>
                </a:tc>
                <a:tc>
                  <a:txBody>
                    <a:bodyPr>
                      <a:spAutoFit/>
                    </a:bodyPr>
                    <a:p>
                      <a:pPr indent="304800"/>
                      <a:r>
                        <a:rPr lang="en-US" sz="850">
                          <a:solidFill>
                            <a:srgbClr val="040001"/>
                          </a:solidFill>
                          <a:latin typeface="微软雅黑" panose="020B0503020204020204" charset="-122"/>
                        </a:rPr>
                        <a:t>190</a:t>
                      </a:r>
                      <a:endParaRPr lang="en-US" sz="850">
                        <a:solidFill>
                          <a:srgbClr val="040001"/>
                        </a:solidFill>
                        <a:latin typeface="微软雅黑" panose="020B0503020204020204" charset="-122"/>
                      </a:endParaRPr>
                    </a:p>
                  </a:txBody>
                  <a:tcPr marL="0" marR="0" marT="0" marB="0" anchor="b"/>
                </a:tc>
              </a:tr>
              <a:tr h="252984">
                <a:tc>
                  <a:txBody>
                    <a:bodyPr>
                      <a:spAutoFit/>
                    </a:bodyPr>
                    <a:p>
                      <a:pPr indent="0"/>
                      <a:r>
                        <a:rPr lang="en-US" sz="850" b="1">
                          <a:solidFill>
                            <a:srgbClr val="040001"/>
                          </a:solidFill>
                          <a:latin typeface="微软雅黑" panose="020B0503020204020204" charset="-122"/>
                        </a:rPr>
                        <a:t>Belt type spindle</a:t>
                      </a:r>
                      <a:endParaRPr lang="en-US" sz="850" b="1">
                        <a:solidFill>
                          <a:srgbClr val="040001"/>
                        </a:solidFill>
                        <a:latin typeface="微软雅黑" panose="020B0503020204020204" charset="-122"/>
                      </a:endParaRPr>
                    </a:p>
                  </a:txBody>
                  <a:tcPr marL="0" marR="0" marT="0" marB="0">
                    <a:solidFill>
                      <a:srgbClr val="D1D5D6"/>
                    </a:solidFill>
                  </a:tcPr>
                </a:tc>
                <a:tc>
                  <a:txBody>
                    <a:bodyPr>
                      <a:spAutoFit/>
                    </a:bodyPr>
                    <a:p>
                      <a:pPr indent="190500" algn="just"/>
                      <a:r>
                        <a:rPr lang="en-US" sz="850">
                          <a:solidFill>
                            <a:srgbClr val="040001"/>
                          </a:solidFill>
                          <a:latin typeface="微软雅黑" panose="020B0503020204020204" charset="-122"/>
                        </a:rPr>
                        <a:t>630x630</a:t>
                      </a:r>
                      <a:endParaRPr lang="en-US" sz="850">
                        <a:solidFill>
                          <a:srgbClr val="040001"/>
                        </a:solidFill>
                        <a:latin typeface="微软雅黑" panose="020B0503020204020204" charset="-122"/>
                      </a:endParaRPr>
                    </a:p>
                  </a:txBody>
                  <a:tcPr marL="0" marR="0" marT="0" marB="0" anchor="b"/>
                </a:tc>
                <a:tc>
                  <a:txBody>
                    <a:bodyPr>
                      <a:spAutoFit/>
                    </a:bodyPr>
                    <a:p>
                      <a:pPr indent="228600" algn="just"/>
                      <a:r>
                        <a:rPr lang="en-US" sz="850">
                          <a:solidFill>
                            <a:srgbClr val="040001"/>
                          </a:solidFill>
                          <a:latin typeface="微软雅黑" panose="020B0503020204020204" charset="-122"/>
                        </a:rPr>
                        <a:t>530</a:t>
                      </a:r>
                      <a:endParaRPr lang="en-US" sz="850">
                        <a:solidFill>
                          <a:srgbClr val="040001"/>
                        </a:solidFill>
                        <a:latin typeface="微软雅黑" panose="020B0503020204020204" charset="-122"/>
                      </a:endParaRPr>
                    </a:p>
                  </a:txBody>
                  <a:tcPr marL="0" marR="0" marT="0" marB="0" anchor="b"/>
                </a:tc>
                <a:tc>
                  <a:txBody>
                    <a:bodyPr>
                      <a:spAutoFit/>
                    </a:bodyPr>
                    <a:p>
                      <a:pPr indent="0" algn="ctr"/>
                      <a:r>
                        <a:rPr lang="en-US" sz="850">
                          <a:solidFill>
                            <a:srgbClr val="040001"/>
                          </a:solidFill>
                          <a:latin typeface="微软雅黑" panose="020B0503020204020204" charset="-122"/>
                        </a:rPr>
                        <a:t>120</a:t>
                      </a:r>
                      <a:endParaRPr lang="en-US" sz="850">
                        <a:solidFill>
                          <a:srgbClr val="040001"/>
                        </a:solidFill>
                        <a:latin typeface="微软雅黑" panose="020B0503020204020204" charset="-122"/>
                      </a:endParaRPr>
                    </a:p>
                  </a:txBody>
                  <a:tcPr marL="0" marR="0" marT="0" marB="0" anchor="b"/>
                </a:tc>
                <a:tc>
                  <a:txBody>
                    <a:bodyPr>
                      <a:spAutoFit/>
                    </a:bodyPr>
                    <a:p>
                      <a:pPr indent="304800"/>
                      <a:r>
                        <a:rPr lang="en-US" sz="850">
                          <a:solidFill>
                            <a:srgbClr val="040001"/>
                          </a:solidFill>
                          <a:latin typeface="微软雅黑" panose="020B0503020204020204" charset="-122"/>
                        </a:rPr>
                        <a:t>880</a:t>
                      </a:r>
                      <a:endParaRPr lang="en-US" sz="850">
                        <a:solidFill>
                          <a:srgbClr val="040001"/>
                        </a:solidFill>
                        <a:latin typeface="微软雅黑" panose="020B0503020204020204" charset="-122"/>
                      </a:endParaRPr>
                    </a:p>
                  </a:txBody>
                  <a:tcPr marL="0" marR="0" marT="0" marB="0" anchor="b"/>
                </a:tc>
                <a:tc>
                  <a:txBody>
                    <a:bodyPr>
                      <a:spAutoFit/>
                    </a:bodyPr>
                    <a:p>
                      <a:pPr indent="292100"/>
                      <a:r>
                        <a:rPr lang="en-US" sz="850">
                          <a:solidFill>
                            <a:srgbClr val="040001"/>
                          </a:solidFill>
                          <a:latin typeface="微软雅黑" panose="020B0503020204020204" charset="-122"/>
                        </a:rPr>
                        <a:t>710</a:t>
                      </a:r>
                      <a:endParaRPr lang="en-US" sz="850">
                        <a:solidFill>
                          <a:srgbClr val="040001"/>
                        </a:solidFill>
                        <a:latin typeface="微软雅黑" panose="020B0503020204020204" charset="-122"/>
                      </a:endParaRPr>
                    </a:p>
                  </a:txBody>
                  <a:tcPr marL="0" marR="0" marT="0" marB="0" anchor="b"/>
                </a:tc>
                <a:tc>
                  <a:txBody>
                    <a:bodyPr>
                      <a:spAutoFit/>
                    </a:bodyPr>
                    <a:p>
                      <a:pPr indent="304800" algn="just"/>
                      <a:r>
                        <a:rPr lang="en-US" sz="850">
                          <a:solidFill>
                            <a:srgbClr val="040001"/>
                          </a:solidFill>
                          <a:latin typeface="微软雅黑" panose="020B0503020204020204" charset="-122"/>
                        </a:rPr>
                        <a:t>-70</a:t>
                      </a:r>
                      <a:endParaRPr lang="en-US" sz="850">
                        <a:solidFill>
                          <a:srgbClr val="040001"/>
                        </a:solidFill>
                        <a:latin typeface="微软雅黑" panose="020B0503020204020204" charset="-122"/>
                      </a:endParaRPr>
                    </a:p>
                  </a:txBody>
                  <a:tcPr marL="0" marR="0" marT="0" marB="0" anchor="b"/>
                </a:tc>
              </a:tr>
              <a:tr h="204216">
                <a:tc>
                  <a:txBody>
                    <a:bodyPr>
                      <a:spAutoFit/>
                    </a:bodyPr>
                    <a:p>
                      <a:endParaRPr sz="1000"/>
                    </a:p>
                  </a:txBody>
                  <a:tcPr marL="0" marR="0" marT="0" marB="0">
                    <a:solidFill>
                      <a:srgbClr val="D1D5D6"/>
                    </a:solidFill>
                  </a:tcPr>
                </a:tc>
                <a:tc>
                  <a:txBody>
                    <a:bodyPr>
                      <a:spAutoFit/>
                    </a:bodyPr>
                    <a:p>
                      <a:pPr indent="127000"/>
                      <a:r>
                        <a:rPr lang="en-US" sz="850">
                          <a:solidFill>
                            <a:srgbClr val="040001"/>
                          </a:solidFill>
                          <a:latin typeface="微软雅黑" panose="020B0503020204020204" charset="-122"/>
                        </a:rPr>
                        <a:t>1000x1000</a:t>
                      </a:r>
                      <a:endParaRPr lang="en-US" sz="850">
                        <a:solidFill>
                          <a:srgbClr val="040001"/>
                        </a:solidFill>
                        <a:latin typeface="微软雅黑" panose="020B0503020204020204" charset="-122"/>
                      </a:endParaRPr>
                    </a:p>
                  </a:txBody>
                  <a:tcPr marL="0" marR="0" marT="0" marB="0" anchor="b"/>
                </a:tc>
                <a:tc>
                  <a:txBody>
                    <a:bodyPr>
                      <a:spAutoFit/>
                    </a:bodyPr>
                    <a:p>
                      <a:pPr indent="228600" algn="just"/>
                      <a:r>
                        <a:rPr lang="en-US" sz="850">
                          <a:solidFill>
                            <a:srgbClr val="040001"/>
                          </a:solidFill>
                          <a:latin typeface="微软雅黑" panose="020B0503020204020204" charset="-122"/>
                        </a:rPr>
                        <a:t>820</a:t>
                      </a:r>
                      <a:endParaRPr lang="en-US" sz="850">
                        <a:solidFill>
                          <a:srgbClr val="040001"/>
                        </a:solidFill>
                        <a:latin typeface="微软雅黑" panose="020B0503020204020204" charset="-122"/>
                      </a:endParaRPr>
                    </a:p>
                  </a:txBody>
                  <a:tcPr marL="0" marR="0" marT="0" marB="0" anchor="b"/>
                </a:tc>
                <a:tc>
                  <a:txBody>
                    <a:bodyPr>
                      <a:spAutoFit/>
                    </a:bodyPr>
                    <a:p>
                      <a:pPr indent="0" algn="ctr"/>
                      <a:r>
                        <a:rPr lang="en-US" sz="850">
                          <a:solidFill>
                            <a:srgbClr val="040001"/>
                          </a:solidFill>
                          <a:latin typeface="微软雅黑" panose="020B0503020204020204" charset="-122"/>
                        </a:rPr>
                        <a:t>220</a:t>
                      </a:r>
                      <a:endParaRPr lang="en-US" sz="850">
                        <a:solidFill>
                          <a:srgbClr val="040001"/>
                        </a:solidFill>
                        <a:latin typeface="微软雅黑" panose="020B0503020204020204" charset="-122"/>
                      </a:endParaRPr>
                    </a:p>
                  </a:txBody>
                  <a:tcPr marL="0" marR="0" marT="0" marB="0" anchor="b"/>
                </a:tc>
                <a:tc>
                  <a:txBody>
                    <a:bodyPr>
                      <a:spAutoFit/>
                    </a:bodyPr>
                    <a:p>
                      <a:pPr indent="0" algn="ctr"/>
                      <a:r>
                        <a:rPr lang="en-US" sz="850">
                          <a:solidFill>
                            <a:srgbClr val="040001"/>
                          </a:solidFill>
                          <a:latin typeface="微软雅黑" panose="020B0503020204020204" charset="-122"/>
                        </a:rPr>
                        <a:t>1200</a:t>
                      </a:r>
                      <a:endParaRPr lang="en-US" sz="850">
                        <a:solidFill>
                          <a:srgbClr val="040001"/>
                        </a:solidFill>
                        <a:latin typeface="微软雅黑" panose="020B0503020204020204" charset="-122"/>
                      </a:endParaRPr>
                    </a:p>
                  </a:txBody>
                  <a:tcPr marL="0" marR="0" marT="0" marB="0" anchor="b"/>
                </a:tc>
                <a:tc>
                  <a:txBody>
                    <a:bodyPr>
                      <a:spAutoFit/>
                    </a:bodyPr>
                    <a:p>
                      <a:pPr indent="0" algn="ctr"/>
                      <a:r>
                        <a:rPr lang="en-US" sz="850">
                          <a:solidFill>
                            <a:srgbClr val="040001"/>
                          </a:solidFill>
                          <a:latin typeface="微软雅黑" panose="020B0503020204020204" charset="-122"/>
                        </a:rPr>
                        <a:t>1100</a:t>
                      </a:r>
                      <a:endParaRPr lang="en-US" sz="850">
                        <a:solidFill>
                          <a:srgbClr val="040001"/>
                        </a:solidFill>
                        <a:latin typeface="微软雅黑" panose="020B0503020204020204" charset="-122"/>
                      </a:endParaRPr>
                    </a:p>
                  </a:txBody>
                  <a:tcPr marL="0" marR="0" marT="0" marB="0" anchor="b"/>
                </a:tc>
                <a:tc>
                  <a:txBody>
                    <a:bodyPr>
                      <a:spAutoFit/>
                    </a:bodyPr>
                    <a:p>
                      <a:pPr indent="304800" algn="just"/>
                      <a:r>
                        <a:rPr lang="en-US" sz="850">
                          <a:solidFill>
                            <a:srgbClr val="040001"/>
                          </a:solidFill>
                          <a:latin typeface="微软雅黑" panose="020B0503020204020204" charset="-122"/>
                        </a:rPr>
                        <a:t>-50</a:t>
                      </a:r>
                      <a:endParaRPr lang="en-US" sz="850">
                        <a:solidFill>
                          <a:srgbClr val="040001"/>
                        </a:solidFill>
                        <a:latin typeface="微软雅黑" panose="020B0503020204020204" charset="-122"/>
                      </a:endParaRPr>
                    </a:p>
                  </a:txBody>
                  <a:tcPr marL="0" marR="0" marT="0" marB="0" anchor="b"/>
                </a:tc>
              </a:tr>
              <a:tr h="201168">
                <a:tc rowSpan="2">
                  <a:txBody>
                    <a:bodyPr>
                      <a:spAutoFit/>
                    </a:bodyPr>
                    <a:p>
                      <a:pPr indent="0"/>
                      <a:r>
                        <a:rPr lang="en-US" sz="800" b="1">
                          <a:solidFill>
                            <a:srgbClr val="040001"/>
                          </a:solidFill>
                          <a:latin typeface="微软雅黑" panose="020B0503020204020204" charset="-122"/>
                        </a:rPr>
                        <a:t>Direct type spindle</a:t>
                      </a:r>
                      <a:endParaRPr lang="en-US" sz="800" b="1">
                        <a:solidFill>
                          <a:srgbClr val="040001"/>
                        </a:solidFill>
                        <a:latin typeface="微软雅黑" panose="020B0503020204020204" charset="-122"/>
                      </a:endParaRPr>
                    </a:p>
                  </a:txBody>
                  <a:tcPr marL="0" marR="0" marT="0" marB="0" anchor="ctr">
                    <a:solidFill>
                      <a:srgbClr val="D1D5D6"/>
                    </a:solidFill>
                  </a:tcPr>
                </a:tc>
                <a:tc>
                  <a:txBody>
                    <a:bodyPr>
                      <a:spAutoFit/>
                    </a:bodyPr>
                    <a:p>
                      <a:pPr indent="393700"/>
                      <a:r>
                        <a:rPr lang="en-US" sz="850" b="1">
                          <a:solidFill>
                            <a:srgbClr val="040001"/>
                          </a:solidFill>
                          <a:latin typeface="微软雅黑" panose="020B0503020204020204" charset="-122"/>
                        </a:rPr>
                        <a:t>A</a:t>
                      </a:r>
                      <a:endParaRPr lang="en-US" sz="850" b="1">
                        <a:solidFill>
                          <a:srgbClr val="040001"/>
                        </a:solidFill>
                        <a:latin typeface="微软雅黑" panose="020B0503020204020204" charset="-122"/>
                      </a:endParaRPr>
                    </a:p>
                  </a:txBody>
                  <a:tcPr marL="0" marR="0" marT="0" marB="0" anchor="b">
                    <a:solidFill>
                      <a:srgbClr val="D1D5D6"/>
                    </a:solidFill>
                  </a:tcPr>
                </a:tc>
                <a:tc>
                  <a:txBody>
                    <a:bodyPr>
                      <a:spAutoFit/>
                    </a:bodyPr>
                    <a:p>
                      <a:pPr indent="292100"/>
                      <a:r>
                        <a:rPr lang="en-US" sz="850" b="1">
                          <a:solidFill>
                            <a:srgbClr val="040001"/>
                          </a:solidFill>
                          <a:latin typeface="微软雅黑" panose="020B0503020204020204" charset="-122"/>
                        </a:rPr>
                        <a:t>B</a:t>
                      </a:r>
                      <a:endParaRPr lang="en-US" sz="850" b="1">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50" b="1">
                          <a:solidFill>
                            <a:srgbClr val="040001"/>
                          </a:solidFill>
                          <a:latin typeface="微软雅黑" panose="020B0503020204020204" charset="-122"/>
                        </a:rPr>
                        <a:t>C</a:t>
                      </a:r>
                      <a:endParaRPr lang="en-US" sz="850" b="1">
                        <a:solidFill>
                          <a:srgbClr val="040001"/>
                        </a:solidFill>
                        <a:latin typeface="微软雅黑" panose="020B0503020204020204" charset="-122"/>
                      </a:endParaRPr>
                    </a:p>
                  </a:txBody>
                  <a:tcPr marL="0" marR="0" marT="0" marB="0" anchor="b">
                    <a:solidFill>
                      <a:srgbClr val="D1D5D6"/>
                    </a:solidFill>
                  </a:tcPr>
                </a:tc>
                <a:tc>
                  <a:txBody>
                    <a:bodyPr>
                      <a:spAutoFit/>
                    </a:bodyPr>
                    <a:p>
                      <a:pPr indent="406400"/>
                      <a:r>
                        <a:rPr lang="en-US" sz="850" b="1">
                          <a:solidFill>
                            <a:srgbClr val="040001"/>
                          </a:solidFill>
                          <a:latin typeface="微软雅黑" panose="020B0503020204020204" charset="-122"/>
                        </a:rPr>
                        <a:t>D</a:t>
                      </a:r>
                      <a:endParaRPr lang="en-US" sz="850" b="1">
                        <a:solidFill>
                          <a:srgbClr val="040001"/>
                        </a:solidFill>
                        <a:latin typeface="微软雅黑" panose="020B0503020204020204" charset="-122"/>
                      </a:endParaRPr>
                    </a:p>
                  </a:txBody>
                  <a:tcPr marL="0" marR="0" marT="0" marB="0" anchor="b">
                    <a:solidFill>
                      <a:srgbClr val="D1D5D6"/>
                    </a:solidFill>
                  </a:tcPr>
                </a:tc>
                <a:tc>
                  <a:txBody>
                    <a:bodyPr>
                      <a:spAutoFit/>
                    </a:bodyPr>
                    <a:p>
                      <a:pPr indent="393700"/>
                      <a:r>
                        <a:rPr lang="en-US" sz="850" b="1">
                          <a:solidFill>
                            <a:srgbClr val="040001"/>
                          </a:solidFill>
                          <a:latin typeface="微软雅黑" panose="020B0503020204020204" charset="-122"/>
                        </a:rPr>
                        <a:t>E</a:t>
                      </a:r>
                      <a:endParaRPr lang="en-US" sz="850" b="1">
                        <a:solidFill>
                          <a:srgbClr val="040001"/>
                        </a:solidFill>
                        <a:latin typeface="微软雅黑" panose="020B0503020204020204" charset="-122"/>
                      </a:endParaRPr>
                    </a:p>
                  </a:txBody>
                  <a:tcPr marL="0" marR="0" marT="0" marB="0" anchor="b">
                    <a:solidFill>
                      <a:srgbClr val="D1D5D6"/>
                    </a:solidFill>
                  </a:tcPr>
                </a:tc>
                <a:tc>
                  <a:txBody>
                    <a:bodyPr>
                      <a:spAutoFit/>
                    </a:bodyPr>
                    <a:p>
                      <a:pPr indent="381000"/>
                      <a:r>
                        <a:rPr lang="en-US" sz="850" b="1">
                          <a:solidFill>
                            <a:srgbClr val="040001"/>
                          </a:solidFill>
                          <a:latin typeface="微软雅黑" panose="020B0503020204020204" charset="-122"/>
                        </a:rPr>
                        <a:t>F</a:t>
                      </a:r>
                      <a:endParaRPr lang="en-US" sz="850" b="1">
                        <a:solidFill>
                          <a:srgbClr val="040001"/>
                        </a:solidFill>
                        <a:latin typeface="微软雅黑" panose="020B0503020204020204" charset="-122"/>
                      </a:endParaRPr>
                    </a:p>
                  </a:txBody>
                  <a:tcPr marL="0" marR="0" marT="0" marB="0" anchor="b">
                    <a:solidFill>
                      <a:srgbClr val="D1D5D6"/>
                    </a:solidFill>
                  </a:tcPr>
                </a:tc>
              </a:tr>
              <a:tr h="207264">
                <a:tc vMerge="1">
                  <a:tcPr marL="0" marR="0" marT="0" marB="0"/>
                </a:tc>
                <a:tc>
                  <a:txBody>
                    <a:bodyPr>
                      <a:spAutoFit/>
                    </a:bodyPr>
                    <a:p>
                      <a:pPr indent="190500" algn="just"/>
                      <a:r>
                        <a:rPr lang="en-US" sz="850">
                          <a:solidFill>
                            <a:srgbClr val="040001"/>
                          </a:solidFill>
                          <a:latin typeface="微软雅黑" panose="020B0503020204020204" charset="-122"/>
                        </a:rPr>
                        <a:t>500x500</a:t>
                      </a:r>
                      <a:endParaRPr lang="en-US" sz="850">
                        <a:solidFill>
                          <a:srgbClr val="040001"/>
                        </a:solidFill>
                        <a:latin typeface="微软雅黑" panose="020B0503020204020204" charset="-122"/>
                      </a:endParaRPr>
                    </a:p>
                  </a:txBody>
                  <a:tcPr marL="0" marR="0" marT="0" marB="0"/>
                </a:tc>
                <a:tc>
                  <a:txBody>
                    <a:bodyPr>
                      <a:spAutoFit/>
                    </a:bodyPr>
                    <a:p>
                      <a:pPr indent="228600" algn="just"/>
                      <a:r>
                        <a:rPr lang="en-US" sz="850">
                          <a:solidFill>
                            <a:srgbClr val="040001"/>
                          </a:solidFill>
                          <a:latin typeface="微软雅黑" panose="020B0503020204020204" charset="-122"/>
                        </a:rPr>
                        <a:t>585</a:t>
                      </a:r>
                      <a:endParaRPr lang="en-US" sz="850">
                        <a:solidFill>
                          <a:srgbClr val="040001"/>
                        </a:solidFill>
                        <a:latin typeface="微软雅黑" panose="020B0503020204020204" charset="-122"/>
                      </a:endParaRPr>
                    </a:p>
                  </a:txBody>
                  <a:tcPr marL="0" marR="0" marT="0" marB="0"/>
                </a:tc>
                <a:tc>
                  <a:txBody>
                    <a:bodyPr>
                      <a:spAutoFit/>
                    </a:bodyPr>
                    <a:p>
                      <a:pPr indent="0" algn="ctr"/>
                      <a:r>
                        <a:rPr lang="en-US" sz="850">
                          <a:solidFill>
                            <a:srgbClr val="040001"/>
                          </a:solidFill>
                          <a:latin typeface="微软雅黑" panose="020B0503020204020204" charset="-122"/>
                        </a:rPr>
                        <a:t>185</a:t>
                      </a:r>
                      <a:endParaRPr lang="en-US" sz="850">
                        <a:solidFill>
                          <a:srgbClr val="040001"/>
                        </a:solidFill>
                        <a:latin typeface="微软雅黑" panose="020B0503020204020204" charset="-122"/>
                      </a:endParaRPr>
                    </a:p>
                  </a:txBody>
                  <a:tcPr marL="0" marR="0" marT="0" marB="0"/>
                </a:tc>
                <a:tc>
                  <a:txBody>
                    <a:bodyPr>
                      <a:spAutoFit/>
                    </a:bodyPr>
                    <a:p>
                      <a:pPr indent="304800"/>
                      <a:r>
                        <a:rPr lang="en-US" sz="850">
                          <a:solidFill>
                            <a:srgbClr val="040001"/>
                          </a:solidFill>
                          <a:latin typeface="微软雅黑" panose="020B0503020204020204" charset="-122"/>
                        </a:rPr>
                        <a:t>660</a:t>
                      </a:r>
                      <a:endParaRPr lang="en-US" sz="850">
                        <a:solidFill>
                          <a:srgbClr val="040001"/>
                        </a:solidFill>
                        <a:latin typeface="微软雅黑" panose="020B0503020204020204" charset="-122"/>
                      </a:endParaRPr>
                    </a:p>
                  </a:txBody>
                  <a:tcPr marL="0" marR="0" marT="0" marB="0"/>
                </a:tc>
                <a:tc>
                  <a:txBody>
                    <a:bodyPr>
                      <a:spAutoFit/>
                    </a:bodyPr>
                    <a:p>
                      <a:pPr indent="292100"/>
                      <a:r>
                        <a:rPr lang="en-US" sz="850">
                          <a:solidFill>
                            <a:srgbClr val="040001"/>
                          </a:solidFill>
                          <a:latin typeface="微软雅黑" panose="020B0503020204020204" charset="-122"/>
                        </a:rPr>
                        <a:t>650</a:t>
                      </a:r>
                      <a:endParaRPr lang="en-US" sz="850">
                        <a:solidFill>
                          <a:srgbClr val="040001"/>
                        </a:solidFill>
                        <a:latin typeface="微软雅黑" panose="020B0503020204020204" charset="-122"/>
                      </a:endParaRPr>
                    </a:p>
                  </a:txBody>
                  <a:tcPr marL="0" marR="0" marT="0" marB="0"/>
                </a:tc>
                <a:tc>
                  <a:txBody>
                    <a:bodyPr>
                      <a:spAutoFit/>
                    </a:bodyPr>
                    <a:p>
                      <a:pPr indent="0" algn="ctr"/>
                      <a:r>
                        <a:rPr lang="en-US" sz="850">
                          <a:solidFill>
                            <a:srgbClr val="040001"/>
                          </a:solidFill>
                          <a:latin typeface="微软雅黑" panose="020B0503020204020204" charset="-122"/>
                        </a:rPr>
                        <a:t>50</a:t>
                      </a:r>
                      <a:endParaRPr lang="en-US" sz="850">
                        <a:solidFill>
                          <a:srgbClr val="040001"/>
                        </a:solidFill>
                        <a:latin typeface="微软雅黑" panose="020B0503020204020204" charset="-122"/>
                      </a:endParaRPr>
                    </a:p>
                  </a:txBody>
                  <a:tcPr marL="0" marR="0" marT="0" marB="0"/>
                </a:tc>
              </a:tr>
            </a:tbl>
          </a:graphicData>
        </a:graphic>
      </p:graphicFrame>
      <p:sp>
        <p:nvSpPr>
          <p:cNvPr id="8" name="矩形 7"/>
          <p:cNvSpPr/>
          <p:nvPr/>
        </p:nvSpPr>
        <p:spPr>
          <a:xfrm>
            <a:off x="5108448" y="5672328"/>
            <a:ext cx="140208" cy="67056"/>
          </a:xfrm>
          <a:prstGeom prst="rect">
            <a:avLst/>
          </a:prstGeom>
          <a:solidFill>
            <a:srgbClr val="E1E1DF"/>
          </a:solidFill>
        </p:spPr>
        <p:txBody>
          <a:bodyPr wrap="none" lIns="0" tIns="0" rIns="0" bIns="0">
            <a:noAutofit/>
          </a:bodyPr>
          <a:p>
            <a:pPr indent="0"/>
            <a:r>
              <a:rPr lang="zh-TW" sz="400">
                <a:solidFill>
                  <a:srgbClr val="050001"/>
                </a:solidFill>
                <a:latin typeface="微软雅黑" panose="020B0503020204020204" charset="-122"/>
                <a:ea typeface="微软雅黑" panose="020B0503020204020204" charset="-122"/>
              </a:rPr>
              <a:t>液压站</a:t>
            </a:r>
            <a:endParaRPr lang="zh-TW" sz="400">
              <a:solidFill>
                <a:srgbClr val="050001"/>
              </a:solidFill>
              <a:latin typeface="微软雅黑" panose="020B0503020204020204" charset="-122"/>
              <a:ea typeface="微软雅黑" panose="020B0503020204020204" charset="-122"/>
            </a:endParaRPr>
          </a:p>
        </p:txBody>
      </p:sp>
      <p:graphicFrame>
        <p:nvGraphicFramePr>
          <p:cNvPr id="9" name="表格 8"/>
          <p:cNvGraphicFramePr>
            <a:graphicFrameLocks noGrp="1"/>
          </p:cNvGraphicFramePr>
          <p:nvPr/>
        </p:nvGraphicFramePr>
        <p:xfrm>
          <a:off x="765048" y="6617208"/>
          <a:ext cx="6303264" cy="1514856"/>
        </p:xfrm>
        <a:graphic>
          <a:graphicData uri="http://schemas.openxmlformats.org/drawingml/2006/table">
            <a:tbl>
              <a:tblPr/>
              <a:tblGrid>
                <a:gridCol w="2630424"/>
                <a:gridCol w="1581912"/>
                <a:gridCol w="2090928"/>
              </a:tblGrid>
              <a:tr h="204216">
                <a:tc gridSpan="3">
                  <a:txBody>
                    <a:bodyPr>
                      <a:spAutoFit/>
                    </a:bodyPr>
                    <a:p>
                      <a:pPr indent="228600"/>
                      <a:r>
                        <a:rPr lang="en-US" sz="1300" b="1">
                          <a:solidFill>
                            <a:srgbClr val="FFFFFF"/>
                          </a:solidFill>
                          <a:latin typeface="Arial" panose="020B0604020202020204"/>
                        </a:rPr>
                        <a:t>Standard accessories</a:t>
                      </a:r>
                      <a:endParaRPr lang="en-US" sz="1300" b="1">
                        <a:solidFill>
                          <a:srgbClr val="FFFFFF"/>
                        </a:solidFill>
                        <a:latin typeface="Arial" panose="020B0604020202020204"/>
                      </a:endParaRPr>
                    </a:p>
                  </a:txBody>
                  <a:tcPr marL="0" marR="0" marT="0" marB="0" anchor="b">
                    <a:solidFill>
                      <a:srgbClr val="EF4758"/>
                    </a:solidFill>
                  </a:tcPr>
                </a:tc>
                <a:tc hMerge="1">
                  <a:tcPr marL="0" marR="0" marT="0" marB="0"/>
                </a:tc>
                <a:tc hMerge="1">
                  <a:tcPr marL="0" marR="0" marT="0" marB="0"/>
                </a:tc>
              </a:tr>
              <a:tr h="1310640">
                <a:tc>
                  <a:txBody>
                    <a:bodyPr>
                      <a:spAutoFit/>
                    </a:bodyPr>
                    <a:p>
                      <a:pPr indent="228600" algn="just">
                        <a:lnSpc>
                          <a:spcPts val="745"/>
                        </a:lnSpc>
                      </a:pPr>
                      <a:r>
                        <a:rPr lang="en-US" sz="600">
                          <a:solidFill>
                            <a:srgbClr val="56595B"/>
                          </a:solidFill>
                          <a:latin typeface="Microsoft YaHei UI" panose="020B0503020204020204" charset="-122"/>
                        </a:rPr>
                        <a:t>O Belt spindle BT50-4500rpm(JVH-630A/1000)</a:t>
                      </a:r>
                      <a:endParaRPr lang="en-US" sz="600">
                        <a:solidFill>
                          <a:srgbClr val="56595B"/>
                        </a:solidFill>
                        <a:latin typeface="Microsoft YaHei UI" panose="020B0503020204020204" charset="-122"/>
                      </a:endParaRPr>
                    </a:p>
                    <a:p>
                      <a:pPr indent="228600" algn="just">
                        <a:lnSpc>
                          <a:spcPts val="745"/>
                        </a:lnSpc>
                      </a:pPr>
                      <a:r>
                        <a:rPr lang="en-US" sz="600">
                          <a:solidFill>
                            <a:srgbClr val="56595B"/>
                          </a:solidFill>
                          <a:latin typeface="Microsoft YaHei UI" panose="020B0503020204020204" charset="-122"/>
                        </a:rPr>
                        <a:t>◎ Direct spindle BT40-12000rpm(JVH-500)</a:t>
                      </a:r>
                      <a:endParaRPr lang="en-US" sz="600">
                        <a:solidFill>
                          <a:srgbClr val="56595B"/>
                        </a:solidFill>
                        <a:latin typeface="Microsoft YaHei UI" panose="020B0503020204020204" charset="-122"/>
                      </a:endParaRPr>
                    </a:p>
                    <a:p>
                      <a:pPr indent="228600" algn="just">
                        <a:lnSpc>
                          <a:spcPts val="745"/>
                        </a:lnSpc>
                      </a:pPr>
                      <a:r>
                        <a:rPr lang="en-US" sz="600">
                          <a:solidFill>
                            <a:srgbClr val="56595B"/>
                          </a:solidFill>
                          <a:latin typeface="Microsoft YaHei UI" panose="020B0503020204020204" charset="-122"/>
                        </a:rPr>
                        <a:t>O Disc magazine BT50-30T(JVH-630A/1000)</a:t>
                      </a:r>
                      <a:endParaRPr lang="en-US" sz="600">
                        <a:solidFill>
                          <a:srgbClr val="56595B"/>
                        </a:solidFill>
                        <a:latin typeface="Microsoft YaHei UI" panose="020B0503020204020204" charset="-122"/>
                      </a:endParaRPr>
                    </a:p>
                    <a:p>
                      <a:pPr indent="228600" algn="just">
                        <a:lnSpc>
                          <a:spcPts val="745"/>
                        </a:lnSpc>
                      </a:pPr>
                      <a:r>
                        <a:rPr lang="en-US" sz="600">
                          <a:solidFill>
                            <a:srgbClr val="56595B"/>
                          </a:solidFill>
                          <a:latin typeface="Microsoft YaHei UI" panose="020B0503020204020204" charset="-122"/>
                        </a:rPr>
                        <a:t>O Disc magazineBT40-24T(JVH-500)</a:t>
                      </a:r>
                      <a:endParaRPr lang="en-US" sz="600">
                        <a:solidFill>
                          <a:srgbClr val="56595B"/>
                        </a:solidFill>
                        <a:latin typeface="Microsoft YaHei UI" panose="020B0503020204020204" charset="-122"/>
                      </a:endParaRPr>
                    </a:p>
                    <a:p>
                      <a:pPr indent="228600" algn="just">
                        <a:lnSpc>
                          <a:spcPts val="745"/>
                        </a:lnSpc>
                      </a:pPr>
                      <a:r>
                        <a:rPr lang="en-US" sz="600">
                          <a:solidFill>
                            <a:srgbClr val="56595B"/>
                          </a:solidFill>
                          <a:latin typeface="Microsoft YaHei UI" panose="020B0503020204020204" charset="-122"/>
                        </a:rPr>
                        <a:t>◎ Full cover cover sheet metal(JVH-500/630A)</a:t>
                      </a:r>
                      <a:endParaRPr lang="en-US" sz="600">
                        <a:solidFill>
                          <a:srgbClr val="56595B"/>
                        </a:solidFill>
                        <a:latin typeface="Microsoft YaHei UI" panose="020B0503020204020204" charset="-122"/>
                      </a:endParaRPr>
                    </a:p>
                    <a:p>
                      <a:pPr indent="228600" algn="just">
                        <a:lnSpc>
                          <a:spcPts val="745"/>
                        </a:lnSpc>
                      </a:pPr>
                      <a:r>
                        <a:rPr lang="en-US" sz="600">
                          <a:solidFill>
                            <a:srgbClr val="56595B"/>
                          </a:solidFill>
                          <a:latin typeface="Microsoft YaHei UI" panose="020B0503020204020204" charset="-122"/>
                        </a:rPr>
                        <a:t>O Half cover cover sheet metal(JVH-1000)</a:t>
                      </a:r>
                      <a:endParaRPr lang="en-US" sz="600">
                        <a:solidFill>
                          <a:srgbClr val="56595B"/>
                        </a:solidFill>
                        <a:latin typeface="Microsoft YaHei UI" panose="020B0503020204020204" charset="-122"/>
                      </a:endParaRPr>
                    </a:p>
                    <a:p>
                      <a:pPr indent="228600" algn="just">
                        <a:lnSpc>
                          <a:spcPts val="745"/>
                        </a:lnSpc>
                      </a:pPr>
                      <a:r>
                        <a:rPr lang="en-US" sz="600">
                          <a:solidFill>
                            <a:srgbClr val="56595B"/>
                          </a:solidFill>
                          <a:latin typeface="Microsoft YaHei UI" panose="020B0503020204020204" charset="-122"/>
                        </a:rPr>
                        <a:t>O FANUC 0iMF Plus controller(10.4 LCD screen)</a:t>
                      </a:r>
                      <a:endParaRPr lang="en-US" sz="600">
                        <a:solidFill>
                          <a:srgbClr val="56595B"/>
                        </a:solidFill>
                        <a:latin typeface="Microsoft YaHei UI" panose="020B0503020204020204" charset="-122"/>
                      </a:endParaRPr>
                    </a:p>
                    <a:p>
                      <a:pPr marL="281305" indent="-88900">
                        <a:lnSpc>
                          <a:spcPts val="745"/>
                        </a:lnSpc>
                      </a:pPr>
                      <a:r>
                        <a:rPr lang="en-US" sz="600">
                          <a:solidFill>
                            <a:srgbClr val="56595B"/>
                          </a:solidFill>
                          <a:latin typeface="Microsoft YaHei UI" panose="020B0503020204020204" charset="-122"/>
                        </a:rPr>
                        <a:t>◎ Dual spiral type chip conveyor and chain type conveyor and chip storage car(JVH-630/100)</a:t>
                      </a:r>
                      <a:endParaRPr lang="en-US" sz="600">
                        <a:solidFill>
                          <a:srgbClr val="56595B"/>
                        </a:solidFill>
                        <a:latin typeface="Microsoft YaHei UI" panose="020B0503020204020204" charset="-122"/>
                      </a:endParaRPr>
                    </a:p>
                  </a:txBody>
                  <a:tcPr marL="0" marR="0" marT="0" marB="0" anchor="ctr">
                    <a:solidFill>
                      <a:srgbClr val="D1D5D6"/>
                    </a:solidFill>
                  </a:tcPr>
                </a:tc>
                <a:tc>
                  <a:txBody>
                    <a:bodyPr>
                      <a:spAutoFit/>
                    </a:bodyPr>
                    <a:p>
                      <a:pPr indent="254000">
                        <a:lnSpc>
                          <a:spcPts val="995"/>
                        </a:lnSpc>
                      </a:pPr>
                      <a:r>
                        <a:rPr lang="en-US" sz="600">
                          <a:solidFill>
                            <a:srgbClr val="56595B"/>
                          </a:solidFill>
                          <a:latin typeface="Microsoft YaHei UI" panose="020B0503020204020204" charset="-122"/>
                        </a:rPr>
                        <a:t>◎ MPG hand wheel</a:t>
                      </a:r>
                      <a:endParaRPr lang="en-US" sz="600">
                        <a:solidFill>
                          <a:srgbClr val="56595B"/>
                        </a:solidFill>
                        <a:latin typeface="Microsoft YaHei UI" panose="020B0503020204020204" charset="-122"/>
                      </a:endParaRPr>
                    </a:p>
                    <a:p>
                      <a:pPr marL="217805" indent="12700">
                        <a:lnSpc>
                          <a:spcPts val="995"/>
                        </a:lnSpc>
                      </a:pPr>
                      <a:r>
                        <a:rPr lang="en-US" sz="600">
                          <a:solidFill>
                            <a:srgbClr val="56595B"/>
                          </a:solidFill>
                          <a:latin typeface="Microsoft YaHei UI" panose="020B0503020204020204" charset="-122"/>
                        </a:rPr>
                        <a:t>◎ Hydraulic unit system oWork lights</a:t>
                      </a:r>
                      <a:endParaRPr lang="en-US" sz="600">
                        <a:solidFill>
                          <a:srgbClr val="56595B"/>
                        </a:solidFill>
                        <a:latin typeface="Microsoft YaHei UI" panose="020B0503020204020204" charset="-122"/>
                      </a:endParaRPr>
                    </a:p>
                    <a:p>
                      <a:pPr indent="254000">
                        <a:lnSpc>
                          <a:spcPts val="995"/>
                        </a:lnSpc>
                      </a:pPr>
                      <a:r>
                        <a:rPr lang="en-US" sz="600">
                          <a:solidFill>
                            <a:srgbClr val="56595B"/>
                          </a:solidFill>
                          <a:latin typeface="Microsoft YaHei UI" panose="020B0503020204020204" charset="-122"/>
                        </a:rPr>
                        <a:t>O Rigid tapping</a:t>
                      </a:r>
                      <a:endParaRPr lang="en-US" sz="600">
                        <a:solidFill>
                          <a:srgbClr val="56595B"/>
                        </a:solidFill>
                        <a:latin typeface="Microsoft YaHei UI" panose="020B0503020204020204" charset="-122"/>
                      </a:endParaRPr>
                    </a:p>
                    <a:p>
                      <a:pPr marL="217805" indent="12700">
                        <a:lnSpc>
                          <a:spcPts val="995"/>
                        </a:lnSpc>
                      </a:pPr>
                      <a:r>
                        <a:rPr lang="en-US" sz="600">
                          <a:solidFill>
                            <a:srgbClr val="56595B"/>
                          </a:solidFill>
                          <a:latin typeface="Microsoft YaHei UI" panose="020B0503020204020204" charset="-122"/>
                        </a:rPr>
                        <a:t>O Spindle oil cooling system OTri-color warning light</a:t>
                      </a:r>
                      <a:endParaRPr lang="en-US" sz="600">
                        <a:solidFill>
                          <a:srgbClr val="56595B"/>
                        </a:solidFill>
                        <a:latin typeface="Microsoft YaHei UI" panose="020B0503020204020204" charset="-122"/>
                      </a:endParaRPr>
                    </a:p>
                    <a:p>
                      <a:pPr marL="294005" indent="-63500">
                        <a:lnSpc>
                          <a:spcPts val="745"/>
                        </a:lnSpc>
                      </a:pPr>
                      <a:r>
                        <a:rPr lang="en-US" sz="600">
                          <a:solidFill>
                            <a:srgbClr val="56595B"/>
                          </a:solidFill>
                          <a:latin typeface="Microsoft YaHei UI" panose="020B0503020204020204" charset="-122"/>
                        </a:rPr>
                        <a:t>O Mechanical Maintenance Operation Manual</a:t>
                      </a:r>
                      <a:endParaRPr lang="en-US" sz="600">
                        <a:solidFill>
                          <a:srgbClr val="56595B"/>
                        </a:solidFill>
                        <a:latin typeface="Microsoft YaHei UI" panose="020B0503020204020204" charset="-122"/>
                      </a:endParaRPr>
                    </a:p>
                  </a:txBody>
                  <a:tcPr marL="0" marR="0" marT="0" marB="0" anchor="ctr">
                    <a:solidFill>
                      <a:srgbClr val="D1D5D6"/>
                    </a:solidFill>
                  </a:tcPr>
                </a:tc>
                <a:tc>
                  <a:txBody>
                    <a:bodyPr>
                      <a:spAutoFit/>
                    </a:bodyPr>
                    <a:p>
                      <a:pPr indent="266700">
                        <a:lnSpc>
                          <a:spcPts val="1010"/>
                        </a:lnSpc>
                      </a:pPr>
                      <a:r>
                        <a:rPr lang="en-US" sz="600">
                          <a:solidFill>
                            <a:srgbClr val="56595B"/>
                          </a:solidFill>
                          <a:latin typeface="Microsoft YaHei UI" panose="020B0503020204020204" charset="-122"/>
                        </a:rPr>
                        <a:t>©Cutting cooling System</a:t>
                      </a:r>
                      <a:endParaRPr lang="en-US" sz="600">
                        <a:solidFill>
                          <a:srgbClr val="56595B"/>
                        </a:solidFill>
                        <a:latin typeface="Microsoft YaHei UI" panose="020B0503020204020204" charset="-122"/>
                      </a:endParaRPr>
                    </a:p>
                    <a:p>
                      <a:pPr indent="266700">
                        <a:lnSpc>
                          <a:spcPts val="1010"/>
                        </a:lnSpc>
                      </a:pPr>
                      <a:r>
                        <a:rPr lang="en-US" sz="600">
                          <a:solidFill>
                            <a:srgbClr val="56595B"/>
                          </a:solidFill>
                          <a:latin typeface="Microsoft YaHei UI" panose="020B0503020204020204" charset="-122"/>
                        </a:rPr>
                        <a:t>O Precision checklist</a:t>
                      </a:r>
                      <a:endParaRPr lang="en-US" sz="600">
                        <a:solidFill>
                          <a:srgbClr val="56595B"/>
                        </a:solidFill>
                        <a:latin typeface="Microsoft YaHei UI" panose="020B0503020204020204" charset="-122"/>
                      </a:endParaRPr>
                    </a:p>
                    <a:p>
                      <a:pPr marL="230505" indent="0">
                        <a:lnSpc>
                          <a:spcPts val="1010"/>
                        </a:lnSpc>
                      </a:pPr>
                      <a:r>
                        <a:rPr lang="en-US" sz="600">
                          <a:solidFill>
                            <a:srgbClr val="56595B"/>
                          </a:solidFill>
                          <a:latin typeface="Microsoft YaHei UI" panose="020B0503020204020204" charset="-122"/>
                        </a:rPr>
                        <a:t>O Level adjustment screw and level adjustment pad ©Toolkit</a:t>
                      </a:r>
                      <a:endParaRPr lang="en-US" sz="600">
                        <a:solidFill>
                          <a:srgbClr val="56595B"/>
                        </a:solidFill>
                        <a:latin typeface="Microsoft YaHei UI" panose="020B0503020204020204" charset="-122"/>
                      </a:endParaRPr>
                    </a:p>
                    <a:p>
                      <a:pPr marL="306705" indent="-76200">
                        <a:lnSpc>
                          <a:spcPts val="600"/>
                        </a:lnSpc>
                      </a:pPr>
                      <a:r>
                        <a:rPr lang="en-US" sz="500">
                          <a:solidFill>
                            <a:srgbClr val="56595B"/>
                          </a:solidFill>
                          <a:latin typeface="Microsoft YaHei UI" panose="020B0503020204020204" charset="-122"/>
                        </a:rPr>
                        <a:t>◎ One-thousandth degree (1 degree JVH-500/630A) rotary table</a:t>
                      </a:r>
                      <a:endParaRPr lang="en-US" sz="500">
                        <a:solidFill>
                          <a:srgbClr val="56595B"/>
                        </a:solidFill>
                        <a:latin typeface="Microsoft YaHei UI" panose="020B0503020204020204" charset="-122"/>
                      </a:endParaRPr>
                    </a:p>
                    <a:p>
                      <a:pPr marL="306705" indent="-76200">
                        <a:lnSpc>
                          <a:spcPts val="600"/>
                        </a:lnSpc>
                      </a:pPr>
                      <a:r>
                        <a:rPr lang="en-US" sz="500">
                          <a:solidFill>
                            <a:srgbClr val="56595B"/>
                          </a:solidFill>
                          <a:latin typeface="Microsoft YaHei UI" panose="020B0503020204020204" charset="-122"/>
                        </a:rPr>
                        <a:t>◎ Machine tool operation manual and electrical schematic diagram</a:t>
                      </a:r>
                      <a:endParaRPr lang="en-US" sz="500">
                        <a:solidFill>
                          <a:srgbClr val="56595B"/>
                        </a:solidFill>
                        <a:latin typeface="Microsoft YaHei UI" panose="020B0503020204020204" charset="-122"/>
                      </a:endParaRPr>
                    </a:p>
                    <a:p>
                      <a:pPr indent="266700"/>
                      <a:r>
                        <a:rPr lang="en-US" sz="600">
                          <a:solidFill>
                            <a:srgbClr val="56595B"/>
                          </a:solidFill>
                          <a:latin typeface="Microsoft YaHei UI" panose="020B0503020204020204" charset="-122"/>
                        </a:rPr>
                        <a:t>©Automatic lubrication system</a:t>
                      </a:r>
                      <a:endParaRPr lang="en-US" sz="600">
                        <a:solidFill>
                          <a:srgbClr val="56595B"/>
                        </a:solidFill>
                        <a:latin typeface="Microsoft YaHei UI" panose="020B0503020204020204" charset="-122"/>
                      </a:endParaRPr>
                    </a:p>
                  </a:txBody>
                  <a:tcPr marL="0" marR="0" marT="0" marB="0" anchor="ctr">
                    <a:solidFill>
                      <a:srgbClr val="D1D5D6"/>
                    </a:solidFill>
                  </a:tcPr>
                </a:tc>
              </a:tr>
            </a:tbl>
          </a:graphicData>
        </a:graphic>
      </p:graphicFrame>
      <p:sp>
        <p:nvSpPr>
          <p:cNvPr id="10" name="矩形 9"/>
          <p:cNvSpPr/>
          <p:nvPr/>
        </p:nvSpPr>
        <p:spPr>
          <a:xfrm>
            <a:off x="990600" y="8360664"/>
            <a:ext cx="1603248" cy="201168"/>
          </a:xfrm>
          <a:prstGeom prst="rect">
            <a:avLst/>
          </a:prstGeom>
          <a:solidFill>
            <a:srgbClr val="E1E1DF"/>
          </a:solidFill>
        </p:spPr>
        <p:txBody>
          <a:bodyPr wrap="none" lIns="0" tIns="0" rIns="0" bIns="0">
            <a:noAutofit/>
          </a:bodyPr>
          <a:p>
            <a:pPr indent="0"/>
            <a:r>
              <a:rPr lang="en-US" sz="1300" b="1">
                <a:solidFill>
                  <a:srgbClr val="FFFFFF"/>
                </a:solidFill>
                <a:latin typeface="Arial" panose="020B0604020202020204"/>
              </a:rPr>
              <a:t>Optional accessories</a:t>
            </a:r>
            <a:endParaRPr lang="en-US" sz="1300" b="1">
              <a:solidFill>
                <a:srgbClr val="FFFFFF"/>
              </a:solidFill>
              <a:latin typeface="Arial" panose="020B0604020202020204"/>
            </a:endParaRPr>
          </a:p>
        </p:txBody>
      </p:sp>
      <p:sp>
        <p:nvSpPr>
          <p:cNvPr id="11" name="矩形 10"/>
          <p:cNvSpPr/>
          <p:nvPr/>
        </p:nvSpPr>
        <p:spPr>
          <a:xfrm>
            <a:off x="972312" y="8692896"/>
            <a:ext cx="2304288" cy="615696"/>
          </a:xfrm>
          <a:prstGeom prst="rect">
            <a:avLst/>
          </a:prstGeom>
          <a:solidFill>
            <a:srgbClr val="E1E1DF"/>
          </a:solidFill>
        </p:spPr>
        <p:txBody>
          <a:bodyPr lIns="0" tIns="0" rIns="0" bIns="0">
            <a:noAutofit/>
          </a:bodyPr>
          <a:p>
            <a:pPr indent="0">
              <a:lnSpc>
                <a:spcPts val="985"/>
              </a:lnSpc>
            </a:pPr>
            <a:r>
              <a:rPr lang="en-US" sz="600">
                <a:solidFill>
                  <a:srgbClr val="56595B"/>
                </a:solidFill>
                <a:latin typeface="Microsoft YaHei UI" panose="020B0503020204020204" charset="-122"/>
              </a:rPr>
              <a:t>◎ Belt-type spindle: BT50, speed 6000rpm (JVH-630A/1000) O Geared spindle: BT50, speed 4500rpm (JVH-630A/1000)</a:t>
            </a:r>
            <a:endParaRPr lang="en-US" sz="600">
              <a:solidFill>
                <a:srgbClr val="56595B"/>
              </a:solidFill>
              <a:latin typeface="Microsoft YaHei UI" panose="020B0503020204020204" charset="-122"/>
            </a:endParaRPr>
          </a:p>
          <a:p>
            <a:pPr indent="0">
              <a:lnSpc>
                <a:spcPts val="985"/>
              </a:lnSpc>
            </a:pPr>
            <a:r>
              <a:rPr lang="en-US" sz="600">
                <a:solidFill>
                  <a:srgbClr val="56595B"/>
                </a:solidFill>
                <a:latin typeface="Microsoft YaHei UI" panose="020B0503020204020204" charset="-122"/>
              </a:rPr>
              <a:t>O Belt-type spindle: BT50, speed 10000rpm (JVH-630A/1000)</a:t>
            </a:r>
            <a:endParaRPr lang="en-US" sz="600">
              <a:solidFill>
                <a:srgbClr val="56595B"/>
              </a:solidFill>
              <a:latin typeface="Microsoft YaHei UI" panose="020B0503020204020204" charset="-122"/>
            </a:endParaRPr>
          </a:p>
          <a:p>
            <a:pPr indent="0">
              <a:lnSpc>
                <a:spcPts val="985"/>
              </a:lnSpc>
            </a:pPr>
            <a:r>
              <a:rPr lang="en-US" sz="600">
                <a:solidFill>
                  <a:srgbClr val="56595B"/>
                </a:solidFill>
                <a:latin typeface="Microsoft YaHei UI" panose="020B0503020204020204" charset="-122"/>
              </a:rPr>
              <a:t>O Belt type spindle: BT40, speed 10000rpm (JVH-500)</a:t>
            </a:r>
            <a:endParaRPr lang="en-US" sz="600">
              <a:solidFill>
                <a:srgbClr val="56595B"/>
              </a:solidFill>
              <a:latin typeface="Microsoft YaHei UI" panose="020B0503020204020204" charset="-122"/>
            </a:endParaRPr>
          </a:p>
          <a:p>
            <a:pPr indent="0">
              <a:lnSpc>
                <a:spcPts val="985"/>
              </a:lnSpc>
            </a:pPr>
            <a:r>
              <a:rPr lang="en-US" sz="600">
                <a:solidFill>
                  <a:srgbClr val="56595B"/>
                </a:solidFill>
                <a:latin typeface="Microsoft YaHei UI" panose="020B0503020204020204" charset="-122"/>
              </a:rPr>
              <a:t>◎ Belt type spindle: BT50. Speed 10000 (JVH-500)</a:t>
            </a:r>
            <a:endParaRPr lang="en-US" sz="600">
              <a:solidFill>
                <a:srgbClr val="56595B"/>
              </a:solidFill>
              <a:latin typeface="Microsoft YaHei UI" panose="020B0503020204020204" charset="-122"/>
            </a:endParaRPr>
          </a:p>
        </p:txBody>
      </p:sp>
      <p:sp>
        <p:nvSpPr>
          <p:cNvPr id="12" name="矩形 11"/>
          <p:cNvSpPr/>
          <p:nvPr/>
        </p:nvSpPr>
        <p:spPr>
          <a:xfrm>
            <a:off x="3584448" y="8683752"/>
            <a:ext cx="2535936" cy="481584"/>
          </a:xfrm>
          <a:prstGeom prst="rect">
            <a:avLst/>
          </a:prstGeom>
          <a:solidFill>
            <a:srgbClr val="E1E1DF"/>
          </a:solidFill>
        </p:spPr>
        <p:txBody>
          <a:bodyPr lIns="0" tIns="0" rIns="0" bIns="0">
            <a:noAutofit/>
          </a:bodyPr>
          <a:p>
            <a:pPr indent="0">
              <a:lnSpc>
                <a:spcPts val="1010"/>
              </a:lnSpc>
            </a:pPr>
            <a:r>
              <a:rPr lang="en-US" sz="600">
                <a:solidFill>
                  <a:srgbClr val="56595B"/>
                </a:solidFill>
                <a:latin typeface="Microsoft YaHei UI" panose="020B0503020204020204" charset="-122"/>
              </a:rPr>
              <a:t>◎ Chain type tool storage bin：with capacity of 40/60/90/120 tools O Center water outlet</a:t>
            </a:r>
            <a:endParaRPr lang="en-US" sz="600">
              <a:solidFill>
                <a:srgbClr val="56595B"/>
              </a:solidFill>
              <a:latin typeface="Microsoft YaHei UI" panose="020B0503020204020204" charset="-122"/>
            </a:endParaRPr>
          </a:p>
          <a:p>
            <a:pPr indent="0">
              <a:lnSpc>
                <a:spcPts val="1010"/>
              </a:lnSpc>
            </a:pPr>
            <a:r>
              <a:rPr lang="en-US" sz="600">
                <a:solidFill>
                  <a:srgbClr val="56595B"/>
                </a:solidFill>
                <a:latin typeface="Microsoft YaHei UI" panose="020B0503020204020204" charset="-122"/>
              </a:rPr>
              <a:t>◎ Level adjustment screw and level adjustment pad</a:t>
            </a:r>
            <a:endParaRPr lang="en-US" sz="600">
              <a:solidFill>
                <a:srgbClr val="56595B"/>
              </a:solidFill>
              <a:latin typeface="Microsoft YaHei UI" panose="020B0503020204020204" charset="-122"/>
            </a:endParaRPr>
          </a:p>
          <a:p>
            <a:pPr indent="0">
              <a:lnSpc>
                <a:spcPts val="1010"/>
              </a:lnSpc>
            </a:pPr>
            <a:r>
              <a:rPr lang="en-US" sz="600">
                <a:solidFill>
                  <a:srgbClr val="56595B"/>
                </a:solidFill>
                <a:latin typeface="Microsoft YaHei UI" panose="020B0503020204020204" charset="-122"/>
              </a:rPr>
              <a:t>◎ Screw hole table</a:t>
            </a:r>
            <a:endParaRPr lang="en-US" sz="600">
              <a:solidFill>
                <a:srgbClr val="56595B"/>
              </a:solidFill>
              <a:latin typeface="Microsoft YaHei UI" panose="020B0503020204020204" charset="-122"/>
            </a:endParaRPr>
          </a:p>
        </p:txBody>
      </p:sp>
      <p:sp>
        <p:nvSpPr>
          <p:cNvPr id="13" name="矩形 12"/>
          <p:cNvSpPr/>
          <p:nvPr/>
        </p:nvSpPr>
        <p:spPr>
          <a:xfrm>
            <a:off x="350520" y="9912096"/>
            <a:ext cx="722376" cy="198120"/>
          </a:xfrm>
          <a:prstGeom prst="rect">
            <a:avLst/>
          </a:prstGeom>
          <a:solidFill>
            <a:srgbClr val="FFFFFF"/>
          </a:solidFill>
        </p:spPr>
        <p:txBody>
          <a:bodyPr wrap="none" lIns="0" tIns="0" rIns="0" bIns="0">
            <a:noAutofit/>
          </a:bodyPr>
          <a:p>
            <a:pPr indent="0"/>
            <a:r>
              <a:rPr lang="en-US" sz="1200">
                <a:solidFill>
                  <a:srgbClr val="FFFFFF"/>
                </a:solidFill>
                <a:latin typeface="微软雅黑" panose="020B0503020204020204" charset="-122"/>
              </a:rPr>
              <a:t>59 </a:t>
            </a:r>
            <a:endParaRPr lang="en-US" sz="1300">
              <a:solidFill>
                <a:srgbClr val="231A16"/>
              </a:solidFill>
              <a:latin typeface="Arial" panose="020B0604020202020204"/>
            </a:endParaRPr>
          </a:p>
        </p:txBody>
      </p:sp>
      <p:graphicFrame>
        <p:nvGraphicFramePr>
          <p:cNvPr id="14" name="表格 13"/>
          <p:cNvGraphicFramePr>
            <a:graphicFrameLocks noGrp="1"/>
          </p:cNvGraphicFramePr>
          <p:nvPr/>
        </p:nvGraphicFramePr>
        <p:xfrm>
          <a:off x="8625840" y="1664208"/>
          <a:ext cx="5922264" cy="7687056"/>
        </p:xfrm>
        <a:graphic>
          <a:graphicData uri="http://schemas.openxmlformats.org/drawingml/2006/table">
            <a:tbl>
              <a:tblPr/>
              <a:tblGrid>
                <a:gridCol w="1883664"/>
                <a:gridCol w="1344168"/>
                <a:gridCol w="1344168"/>
                <a:gridCol w="1350264"/>
              </a:tblGrid>
              <a:tr h="192024">
                <a:tc>
                  <a:txBody>
                    <a:bodyPr>
                      <a:spAutoFit/>
                    </a:bodyPr>
                    <a:p>
                      <a:pPr marL="776605" indent="0"/>
                      <a:r>
                        <a:rPr lang="en-US" sz="800">
                          <a:solidFill>
                            <a:srgbClr val="040001"/>
                          </a:solidFill>
                          <a:latin typeface="微软雅黑" panose="020B0503020204020204" charset="-122"/>
                        </a:rPr>
                        <a:t>ITEM</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en-US" sz="800">
                          <a:solidFill>
                            <a:srgbClr val="EE2E29"/>
                          </a:solidFill>
                          <a:latin typeface="微软雅黑" panose="020B0503020204020204" charset="-122"/>
                        </a:rPr>
                        <a:t>JVH-500</a:t>
                      </a:r>
                      <a:endParaRPr lang="en-US" sz="800">
                        <a:solidFill>
                          <a:srgbClr val="EE2E29"/>
                        </a:solidFill>
                        <a:latin typeface="微软雅黑" panose="020B0503020204020204" charset="-122"/>
                      </a:endParaRPr>
                    </a:p>
                  </a:txBody>
                  <a:tcPr marL="0" marR="0" marT="0" marB="0" anchor="b"/>
                </a:tc>
                <a:tc>
                  <a:txBody>
                    <a:bodyPr>
                      <a:spAutoFit/>
                    </a:bodyPr>
                    <a:p>
                      <a:pPr indent="0" algn="ctr"/>
                      <a:r>
                        <a:rPr lang="en-US" sz="800">
                          <a:solidFill>
                            <a:srgbClr val="EE2E29"/>
                          </a:solidFill>
                          <a:latin typeface="微软雅黑" panose="020B0503020204020204" charset="-122"/>
                        </a:rPr>
                        <a:t>JVH-630A</a:t>
                      </a:r>
                      <a:endParaRPr lang="en-US" sz="800">
                        <a:solidFill>
                          <a:srgbClr val="EE2E29"/>
                        </a:solidFill>
                        <a:latin typeface="微软雅黑" panose="020B0503020204020204" charset="-122"/>
                      </a:endParaRPr>
                    </a:p>
                  </a:txBody>
                  <a:tcPr marL="0" marR="0" marT="0" marB="0" anchor="b"/>
                </a:tc>
                <a:tc>
                  <a:txBody>
                    <a:bodyPr>
                      <a:spAutoFit/>
                    </a:bodyPr>
                    <a:p>
                      <a:pPr indent="0" algn="ctr"/>
                      <a:r>
                        <a:rPr lang="en-US" sz="800">
                          <a:solidFill>
                            <a:srgbClr val="EE2E29"/>
                          </a:solidFill>
                          <a:latin typeface="微软雅黑" panose="020B0503020204020204" charset="-122"/>
                        </a:rPr>
                        <a:t>JVH-1000</a:t>
                      </a:r>
                      <a:endParaRPr lang="en-US" sz="800">
                        <a:solidFill>
                          <a:srgbClr val="EE2E29"/>
                        </a:solidFill>
                        <a:latin typeface="微软雅黑" panose="020B0503020204020204" charset="-122"/>
                      </a:endParaRPr>
                    </a:p>
                  </a:txBody>
                  <a:tcPr marL="0" marR="0" marT="0" marB="0" anchor="b"/>
                </a:tc>
              </a:tr>
              <a:tr h="192024">
                <a:tc gridSpan="4">
                  <a:txBody>
                    <a:bodyPr>
                      <a:spAutoFit/>
                    </a:bodyPr>
                    <a:p>
                      <a:pPr indent="0"/>
                      <a:r>
                        <a:rPr lang="en-US" sz="800">
                          <a:solidFill>
                            <a:srgbClr val="040001"/>
                          </a:solidFill>
                          <a:latin typeface="微软雅黑" panose="020B0503020204020204" charset="-122"/>
                        </a:rPr>
                        <a:t>Working tabl</a:t>
                      </a:r>
                      <a:endParaRPr lang="en-US" sz="800">
                        <a:solidFill>
                          <a:srgbClr val="040001"/>
                        </a:solidFill>
                        <a:latin typeface="微软雅黑"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r>
              <a:tr h="192024">
                <a:tc>
                  <a:txBody>
                    <a:bodyPr>
                      <a:spAutoFit/>
                    </a:bodyPr>
                    <a:p>
                      <a:pPr indent="0"/>
                      <a:r>
                        <a:rPr lang="en-US" sz="700">
                          <a:solidFill>
                            <a:srgbClr val="040001"/>
                          </a:solidFill>
                          <a:latin typeface="微软雅黑" panose="020B0503020204020204" charset="-122"/>
                        </a:rPr>
                        <a:t>Size of working table                   </a:t>
                      </a:r>
                      <a:r>
                        <a:rPr lang="en-US" sz="800">
                          <a:solidFill>
                            <a:srgbClr val="040001"/>
                          </a:solidFill>
                          <a:latin typeface="微软雅黑" panose="020B0503020204020204" charset="-122"/>
                        </a:rPr>
                        <a:t>m m</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00">
                          <a:solidFill>
                            <a:srgbClr val="040001"/>
                          </a:solidFill>
                          <a:latin typeface="微软雅黑" panose="020B0503020204020204" charset="-122"/>
                        </a:rPr>
                        <a:t>500x500</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en-US" sz="800">
                          <a:solidFill>
                            <a:srgbClr val="040001"/>
                          </a:solidFill>
                          <a:latin typeface="微软雅黑" panose="020B0503020204020204" charset="-122"/>
                        </a:rPr>
                        <a:t>630x630</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en-US" sz="800">
                          <a:solidFill>
                            <a:srgbClr val="040001"/>
                          </a:solidFill>
                          <a:latin typeface="微软雅黑" panose="020B0503020204020204" charset="-122"/>
                        </a:rPr>
                        <a:t>1000x1000</a:t>
                      </a:r>
                      <a:endParaRPr lang="en-US" sz="800">
                        <a:solidFill>
                          <a:srgbClr val="040001"/>
                        </a:solidFill>
                        <a:latin typeface="微软雅黑" panose="020B0503020204020204" charset="-122"/>
                      </a:endParaRPr>
                    </a:p>
                  </a:txBody>
                  <a:tcPr marL="0" marR="0" marT="0" marB="0" anchor="b"/>
                </a:tc>
              </a:tr>
              <a:tr h="188976">
                <a:tc>
                  <a:txBody>
                    <a:bodyPr>
                      <a:spAutoFit/>
                    </a:bodyPr>
                    <a:p>
                      <a:pPr indent="0"/>
                      <a:r>
                        <a:rPr lang="en-US" sz="650">
                          <a:solidFill>
                            <a:srgbClr val="040001"/>
                          </a:solidFill>
                          <a:latin typeface="微软雅黑" panose="020B0503020204020204" charset="-122"/>
                        </a:rPr>
                        <a:t>Max .workpiece size (diameter x height)   </a:t>
                      </a:r>
                      <a:r>
                        <a:rPr lang="en-US" sz="800">
                          <a:solidFill>
                            <a:srgbClr val="040001"/>
                          </a:solidFill>
                          <a:latin typeface="微软雅黑" panose="020B0503020204020204" charset="-122"/>
                        </a:rPr>
                        <a:t>m m</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950">
                          <a:solidFill>
                            <a:srgbClr val="040001"/>
                          </a:solidFill>
                          <a:latin typeface="Arial" panose="020B0604020202020204"/>
                        </a:rPr>
                        <a:t>0</a:t>
                      </a:r>
                      <a:r>
                        <a:rPr lang="en-US" sz="800">
                          <a:solidFill>
                            <a:srgbClr val="040001"/>
                          </a:solidFill>
                          <a:latin typeface="微软雅黑" panose="020B0503020204020204" charset="-122"/>
                        </a:rPr>
                        <a:t>500x610</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en-US" sz="950">
                          <a:solidFill>
                            <a:srgbClr val="040001"/>
                          </a:solidFill>
                          <a:latin typeface="Arial" panose="020B0604020202020204"/>
                        </a:rPr>
                        <a:t>0</a:t>
                      </a:r>
                      <a:r>
                        <a:rPr lang="en-US" sz="800">
                          <a:solidFill>
                            <a:srgbClr val="040001"/>
                          </a:solidFill>
                          <a:latin typeface="微软雅黑" panose="020B0503020204020204" charset="-122"/>
                        </a:rPr>
                        <a:t>600x750</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en-US" sz="950">
                          <a:solidFill>
                            <a:srgbClr val="040001"/>
                          </a:solidFill>
                          <a:latin typeface="Arial" panose="020B0604020202020204"/>
                        </a:rPr>
                        <a:t>0</a:t>
                      </a:r>
                      <a:r>
                        <a:rPr lang="en-US" sz="800">
                          <a:solidFill>
                            <a:srgbClr val="040001"/>
                          </a:solidFill>
                          <a:latin typeface="微软雅黑" panose="020B0503020204020204" charset="-122"/>
                        </a:rPr>
                        <a:t>1000x1000</a:t>
                      </a:r>
                      <a:endParaRPr lang="en-US" sz="800">
                        <a:solidFill>
                          <a:srgbClr val="040001"/>
                        </a:solidFill>
                        <a:latin typeface="微软雅黑" panose="020B0503020204020204" charset="-122"/>
                      </a:endParaRPr>
                    </a:p>
                  </a:txBody>
                  <a:tcPr marL="0" marR="0" marT="0" marB="0" anchor="b"/>
                </a:tc>
              </a:tr>
              <a:tr h="192024">
                <a:tc>
                  <a:txBody>
                    <a:bodyPr>
                      <a:spAutoFit/>
                    </a:bodyPr>
                    <a:p>
                      <a:pPr indent="0"/>
                      <a:r>
                        <a:rPr lang="en-US" sz="800">
                          <a:solidFill>
                            <a:srgbClr val="040001"/>
                          </a:solidFill>
                          <a:latin typeface="微软雅黑" panose="020B0503020204020204" charset="-122"/>
                        </a:rPr>
                        <a:t>Max. load                       kg</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00">
                          <a:solidFill>
                            <a:srgbClr val="040001"/>
                          </a:solidFill>
                          <a:latin typeface="微软雅黑" panose="020B0503020204020204" charset="-122"/>
                        </a:rPr>
                        <a:t>750</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zh-TW" sz="800">
                          <a:solidFill>
                            <a:srgbClr val="040001"/>
                          </a:solidFill>
                          <a:latin typeface="微软雅黑" panose="020B0503020204020204" charset="-122"/>
                          <a:ea typeface="微软雅黑" panose="020B0503020204020204" charset="-122"/>
                        </a:rPr>
                        <a:t>1200</a:t>
                      </a:r>
                      <a:endParaRPr lang="zh-TW" sz="800">
                        <a:solidFill>
                          <a:srgbClr val="040001"/>
                        </a:solidFill>
                        <a:latin typeface="微软雅黑" panose="020B0503020204020204" charset="-122"/>
                        <a:ea typeface="微软雅黑" panose="020B0503020204020204" charset="-122"/>
                      </a:endParaRPr>
                    </a:p>
                  </a:txBody>
                  <a:tcPr marL="0" marR="0" marT="0" marB="0" anchor="b"/>
                </a:tc>
                <a:tc>
                  <a:txBody>
                    <a:bodyPr>
                      <a:spAutoFit/>
                    </a:bodyPr>
                    <a:p>
                      <a:pPr indent="0" algn="ctr"/>
                      <a:r>
                        <a:rPr lang="en-US" sz="800">
                          <a:solidFill>
                            <a:srgbClr val="040001"/>
                          </a:solidFill>
                          <a:latin typeface="微软雅黑" panose="020B0503020204020204" charset="-122"/>
                        </a:rPr>
                        <a:t>3000</a:t>
                      </a:r>
                      <a:endParaRPr lang="en-US" sz="800">
                        <a:solidFill>
                          <a:srgbClr val="040001"/>
                        </a:solidFill>
                        <a:latin typeface="微软雅黑" panose="020B0503020204020204" charset="-122"/>
                      </a:endParaRPr>
                    </a:p>
                  </a:txBody>
                  <a:tcPr marL="0" marR="0" marT="0" marB="0" anchor="b"/>
                </a:tc>
              </a:tr>
              <a:tr h="188976">
                <a:tc>
                  <a:txBody>
                    <a:bodyPr>
                      <a:spAutoFit/>
                    </a:bodyPr>
                    <a:p>
                      <a:pPr indent="0"/>
                      <a:r>
                        <a:rPr lang="en-US" sz="800">
                          <a:solidFill>
                            <a:srgbClr val="040001"/>
                          </a:solidFill>
                          <a:latin typeface="微软雅黑" panose="020B0503020204020204" charset="-122"/>
                        </a:rPr>
                        <a:t>Indexing angle</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00">
                          <a:solidFill>
                            <a:srgbClr val="040001"/>
                          </a:solidFill>
                          <a:latin typeface="微软雅黑" panose="020B0503020204020204" charset="-122"/>
                        </a:rPr>
                        <a:t>0.001°</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zh-TW" sz="800">
                          <a:solidFill>
                            <a:srgbClr val="040001"/>
                          </a:solidFill>
                          <a:latin typeface="微软雅黑" panose="020B0503020204020204" charset="-122"/>
                          <a:ea typeface="微软雅黑" panose="020B0503020204020204" charset="-122"/>
                        </a:rPr>
                        <a:t>0.001°</a:t>
                      </a:r>
                      <a:endParaRPr lang="zh-TW" sz="800">
                        <a:solidFill>
                          <a:srgbClr val="040001"/>
                        </a:solidFill>
                        <a:latin typeface="微软雅黑" panose="020B0503020204020204" charset="-122"/>
                        <a:ea typeface="微软雅黑" panose="020B0503020204020204" charset="-122"/>
                      </a:endParaRPr>
                    </a:p>
                  </a:txBody>
                  <a:tcPr marL="0" marR="0" marT="0" marB="0" anchor="b"/>
                </a:tc>
                <a:tc>
                  <a:txBody>
                    <a:bodyPr>
                      <a:spAutoFit/>
                    </a:bodyPr>
                    <a:p>
                      <a:pPr indent="0" algn="ctr"/>
                      <a:r>
                        <a:rPr lang="en-US" sz="800">
                          <a:solidFill>
                            <a:srgbClr val="040001"/>
                          </a:solidFill>
                          <a:latin typeface="微软雅黑" panose="020B0503020204020204" charset="-122"/>
                        </a:rPr>
                        <a:t>1°</a:t>
                      </a:r>
                      <a:endParaRPr lang="en-US" sz="800">
                        <a:solidFill>
                          <a:srgbClr val="040001"/>
                        </a:solidFill>
                        <a:latin typeface="微软雅黑" panose="020B0503020204020204" charset="-122"/>
                      </a:endParaRPr>
                    </a:p>
                  </a:txBody>
                  <a:tcPr marL="0" marR="0" marT="0" marB="0" anchor="b"/>
                </a:tc>
              </a:tr>
              <a:tr h="188976">
                <a:tc gridSpan="4">
                  <a:txBody>
                    <a:bodyPr>
                      <a:spAutoFit/>
                    </a:bodyPr>
                    <a:p>
                      <a:pPr indent="0"/>
                      <a:r>
                        <a:rPr lang="en-US" sz="800">
                          <a:solidFill>
                            <a:srgbClr val="040001"/>
                          </a:solidFill>
                          <a:latin typeface="微软雅黑" panose="020B0503020204020204" charset="-122"/>
                        </a:rPr>
                        <a:t>Travel</a:t>
                      </a:r>
                      <a:endParaRPr lang="en-US" sz="800">
                        <a:solidFill>
                          <a:srgbClr val="040001"/>
                        </a:solidFill>
                        <a:latin typeface="微软雅黑"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r>
              <a:tr h="195072">
                <a:tc>
                  <a:txBody>
                    <a:bodyPr>
                      <a:spAutoFit/>
                    </a:bodyPr>
                    <a:p>
                      <a:pPr indent="0"/>
                      <a:r>
                        <a:rPr lang="en-US" sz="800">
                          <a:solidFill>
                            <a:srgbClr val="040001"/>
                          </a:solidFill>
                          <a:latin typeface="微软雅黑" panose="020B0503020204020204" charset="-122"/>
                        </a:rPr>
                        <a:t>Travel of X-axis(left and right)  mm</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00">
                          <a:solidFill>
                            <a:srgbClr val="040001"/>
                          </a:solidFill>
                          <a:latin typeface="微软雅黑" panose="020B0503020204020204" charset="-122"/>
                        </a:rPr>
                        <a:t>1100</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zh-TW" sz="800">
                          <a:solidFill>
                            <a:srgbClr val="040001"/>
                          </a:solidFill>
                          <a:latin typeface="微软雅黑" panose="020B0503020204020204" charset="-122"/>
                          <a:ea typeface="微软雅黑" panose="020B0503020204020204" charset="-122"/>
                        </a:rPr>
                        <a:t>1300</a:t>
                      </a:r>
                      <a:endParaRPr lang="zh-TW" sz="800">
                        <a:solidFill>
                          <a:srgbClr val="040001"/>
                        </a:solidFill>
                        <a:latin typeface="微软雅黑" panose="020B0503020204020204" charset="-122"/>
                        <a:ea typeface="微软雅黑" panose="020B0503020204020204" charset="-122"/>
                      </a:endParaRPr>
                    </a:p>
                  </a:txBody>
                  <a:tcPr marL="0" marR="0" marT="0" marB="0" anchor="b"/>
                </a:tc>
                <a:tc>
                  <a:txBody>
                    <a:bodyPr>
                      <a:spAutoFit/>
                    </a:bodyPr>
                    <a:p>
                      <a:pPr indent="0" algn="ctr"/>
                      <a:r>
                        <a:rPr lang="en-US" sz="800">
                          <a:solidFill>
                            <a:srgbClr val="040001"/>
                          </a:solidFill>
                          <a:latin typeface="微软雅黑" panose="020B0503020204020204" charset="-122"/>
                        </a:rPr>
                        <a:t>2250</a:t>
                      </a:r>
                      <a:endParaRPr lang="en-US" sz="800">
                        <a:solidFill>
                          <a:srgbClr val="040001"/>
                        </a:solidFill>
                        <a:latin typeface="微软雅黑" panose="020B0503020204020204" charset="-122"/>
                      </a:endParaRPr>
                    </a:p>
                  </a:txBody>
                  <a:tcPr marL="0" marR="0" marT="0" marB="0" anchor="b"/>
                </a:tc>
              </a:tr>
              <a:tr h="188976">
                <a:tc>
                  <a:txBody>
                    <a:bodyPr>
                      <a:spAutoFit/>
                    </a:bodyPr>
                    <a:p>
                      <a:pPr indent="0"/>
                      <a:r>
                        <a:rPr lang="en-US" sz="800">
                          <a:solidFill>
                            <a:srgbClr val="040001"/>
                          </a:solidFill>
                          <a:latin typeface="微软雅黑" panose="020B0503020204020204" charset="-122"/>
                        </a:rPr>
                        <a:t>Travel of Y-axis(up and down)   mm</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00">
                          <a:solidFill>
                            <a:srgbClr val="040001"/>
                          </a:solidFill>
                          <a:latin typeface="微软雅黑" panose="020B0503020204020204" charset="-122"/>
                        </a:rPr>
                        <a:t>610</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zh-TW" sz="800">
                          <a:solidFill>
                            <a:srgbClr val="040001"/>
                          </a:solidFill>
                          <a:latin typeface="微软雅黑" panose="020B0503020204020204" charset="-122"/>
                          <a:ea typeface="微软雅黑" panose="020B0503020204020204" charset="-122"/>
                        </a:rPr>
                        <a:t>950</a:t>
                      </a:r>
                      <a:endParaRPr lang="zh-TW" sz="800">
                        <a:solidFill>
                          <a:srgbClr val="040001"/>
                        </a:solidFill>
                        <a:latin typeface="微软雅黑" panose="020B0503020204020204" charset="-122"/>
                        <a:ea typeface="微软雅黑" panose="020B0503020204020204" charset="-122"/>
                      </a:endParaRPr>
                    </a:p>
                  </a:txBody>
                  <a:tcPr marL="0" marR="0" marT="0" marB="0" anchor="b"/>
                </a:tc>
                <a:tc>
                  <a:txBody>
                    <a:bodyPr>
                      <a:spAutoFit/>
                    </a:bodyPr>
                    <a:p>
                      <a:pPr indent="0" algn="ctr"/>
                      <a:r>
                        <a:rPr lang="en-US" sz="800">
                          <a:solidFill>
                            <a:srgbClr val="040001"/>
                          </a:solidFill>
                          <a:latin typeface="微软雅黑" panose="020B0503020204020204" charset="-122"/>
                        </a:rPr>
                        <a:t>1250</a:t>
                      </a:r>
                      <a:endParaRPr lang="en-US" sz="800">
                        <a:solidFill>
                          <a:srgbClr val="040001"/>
                        </a:solidFill>
                        <a:latin typeface="微软雅黑" panose="020B0503020204020204" charset="-122"/>
                      </a:endParaRPr>
                    </a:p>
                  </a:txBody>
                  <a:tcPr marL="0" marR="0" marT="0" marB="0" anchor="b"/>
                </a:tc>
              </a:tr>
              <a:tr h="192024">
                <a:tc>
                  <a:txBody>
                    <a:bodyPr>
                      <a:spAutoFit/>
                    </a:bodyPr>
                    <a:p>
                      <a:pPr indent="0"/>
                      <a:r>
                        <a:rPr lang="en-US" sz="800">
                          <a:solidFill>
                            <a:srgbClr val="040001"/>
                          </a:solidFill>
                          <a:latin typeface="微软雅黑" panose="020B0503020204020204" charset="-122"/>
                        </a:rPr>
                        <a:t>Travel of Z-axis(front and back) mm</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00">
                          <a:solidFill>
                            <a:srgbClr val="040001"/>
                          </a:solidFill>
                          <a:latin typeface="微软雅黑" panose="020B0503020204020204" charset="-122"/>
                        </a:rPr>
                        <a:t>650</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zh-TW" sz="800">
                          <a:solidFill>
                            <a:srgbClr val="040001"/>
                          </a:solidFill>
                          <a:latin typeface="微软雅黑" panose="020B0503020204020204" charset="-122"/>
                          <a:ea typeface="微软雅黑" panose="020B0503020204020204" charset="-122"/>
                        </a:rPr>
                        <a:t>710</a:t>
                      </a:r>
                      <a:endParaRPr lang="zh-TW" sz="800">
                        <a:solidFill>
                          <a:srgbClr val="040001"/>
                        </a:solidFill>
                        <a:latin typeface="微软雅黑" panose="020B0503020204020204" charset="-122"/>
                        <a:ea typeface="微软雅黑" panose="020B0503020204020204" charset="-122"/>
                      </a:endParaRPr>
                    </a:p>
                  </a:txBody>
                  <a:tcPr marL="0" marR="0" marT="0" marB="0" anchor="b"/>
                </a:tc>
                <a:tc>
                  <a:txBody>
                    <a:bodyPr>
                      <a:spAutoFit/>
                    </a:bodyPr>
                    <a:p>
                      <a:pPr indent="0" algn="ctr"/>
                      <a:r>
                        <a:rPr lang="en-US" sz="800">
                          <a:solidFill>
                            <a:srgbClr val="040001"/>
                          </a:solidFill>
                          <a:latin typeface="微软雅黑" panose="020B0503020204020204" charset="-122"/>
                        </a:rPr>
                        <a:t>1100</a:t>
                      </a:r>
                      <a:endParaRPr lang="en-US" sz="800">
                        <a:solidFill>
                          <a:srgbClr val="040001"/>
                        </a:solidFill>
                        <a:latin typeface="微软雅黑" panose="020B0503020204020204" charset="-122"/>
                      </a:endParaRPr>
                    </a:p>
                  </a:txBody>
                  <a:tcPr marL="0" marR="0" marT="0" marB="0" anchor="b"/>
                </a:tc>
              </a:tr>
              <a:tr h="188976">
                <a:tc>
                  <a:txBody>
                    <a:bodyPr>
                      <a:spAutoFit/>
                    </a:bodyPr>
                    <a:p>
                      <a:pPr indent="0"/>
                      <a:r>
                        <a:rPr lang="en-US" sz="700">
                          <a:solidFill>
                            <a:srgbClr val="040001"/>
                          </a:solidFill>
                          <a:latin typeface="微软雅黑" panose="020B0503020204020204" charset="-122"/>
                        </a:rPr>
                        <a:t>Max. rotation diameter of workpiece    </a:t>
                      </a:r>
                      <a:r>
                        <a:rPr lang="en-US" sz="800">
                          <a:solidFill>
                            <a:srgbClr val="040001"/>
                          </a:solidFill>
                          <a:latin typeface="微软雅黑" panose="020B0503020204020204" charset="-122"/>
                        </a:rPr>
                        <a:t>m m</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00">
                          <a:solidFill>
                            <a:srgbClr val="040001"/>
                          </a:solidFill>
                          <a:latin typeface="微软雅黑" panose="020B0503020204020204" charset="-122"/>
                        </a:rPr>
                        <a:t>1000</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zh-TW" sz="800">
                          <a:solidFill>
                            <a:srgbClr val="040001"/>
                          </a:solidFill>
                          <a:latin typeface="微软雅黑" panose="020B0503020204020204" charset="-122"/>
                          <a:ea typeface="微软雅黑" panose="020B0503020204020204" charset="-122"/>
                        </a:rPr>
                        <a:t>1300</a:t>
                      </a:r>
                      <a:endParaRPr lang="zh-TW" sz="800">
                        <a:solidFill>
                          <a:srgbClr val="040001"/>
                        </a:solidFill>
                        <a:latin typeface="微软雅黑" panose="020B0503020204020204" charset="-122"/>
                        <a:ea typeface="微软雅黑" panose="020B0503020204020204" charset="-122"/>
                      </a:endParaRPr>
                    </a:p>
                  </a:txBody>
                  <a:tcPr marL="0" marR="0" marT="0" marB="0" anchor="b"/>
                </a:tc>
                <a:tc>
                  <a:txBody>
                    <a:bodyPr>
                      <a:spAutoFit/>
                    </a:bodyPr>
                    <a:p>
                      <a:pPr indent="0" algn="ctr"/>
                      <a:r>
                        <a:rPr lang="en-US" sz="800">
                          <a:solidFill>
                            <a:srgbClr val="040001"/>
                          </a:solidFill>
                          <a:latin typeface="微软雅黑" panose="020B0503020204020204" charset="-122"/>
                        </a:rPr>
                        <a:t>1800</a:t>
                      </a:r>
                      <a:endParaRPr lang="en-US" sz="800">
                        <a:solidFill>
                          <a:srgbClr val="040001"/>
                        </a:solidFill>
                        <a:latin typeface="微软雅黑" panose="020B0503020204020204" charset="-122"/>
                      </a:endParaRPr>
                    </a:p>
                  </a:txBody>
                  <a:tcPr marL="0" marR="0" marT="0" marB="0" anchor="b"/>
                </a:tc>
              </a:tr>
              <a:tr h="335280">
                <a:tc>
                  <a:txBody>
                    <a:bodyPr>
                      <a:spAutoFit/>
                    </a:bodyPr>
                    <a:p>
                      <a:pPr indent="0">
                        <a:lnSpc>
                          <a:spcPts val="985"/>
                        </a:lnSpc>
                      </a:pPr>
                      <a:r>
                        <a:rPr lang="en-US" sz="800">
                          <a:solidFill>
                            <a:srgbClr val="040001"/>
                          </a:solidFill>
                          <a:latin typeface="微软雅黑" panose="020B0503020204020204" charset="-122"/>
                        </a:rPr>
                        <a:t>Distance between spindle center and the working table center     </a:t>
                      </a:r>
                      <a:r>
                        <a:rPr lang="en-US" sz="1000" baseline="30000">
                          <a:solidFill>
                            <a:srgbClr val="040001"/>
                          </a:solidFill>
                          <a:latin typeface="微软雅黑" panose="020B0503020204020204" charset="-122"/>
                        </a:rPr>
                        <a:t>mm</a:t>
                      </a:r>
                      <a:endParaRPr lang="en-US" sz="1000" baseline="300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spcAft>
                          <a:spcPts val="210"/>
                        </a:spcAft>
                      </a:pPr>
                      <a:r>
                        <a:rPr lang="en-US" sz="800">
                          <a:solidFill>
                            <a:srgbClr val="040001"/>
                          </a:solidFill>
                          <a:latin typeface="微软雅黑" panose="020B0503020204020204" charset="-122"/>
                        </a:rPr>
                        <a:t>185~835</a:t>
                      </a:r>
                      <a:endParaRPr lang="en-US" sz="800">
                        <a:solidFill>
                          <a:srgbClr val="040001"/>
                        </a:solidFill>
                        <a:latin typeface="微软雅黑" panose="020B0503020204020204" charset="-122"/>
                      </a:endParaRPr>
                    </a:p>
                    <a:p>
                      <a:pPr indent="0" algn="ctr"/>
                      <a:r>
                        <a:rPr lang="en-US" sz="600">
                          <a:solidFill>
                            <a:srgbClr val="040001"/>
                          </a:solidFill>
                          <a:latin typeface="微软雅黑" panose="020B0503020204020204" charset="-122"/>
                        </a:rPr>
                        <a:t>(Direct drive-standard configuration)</a:t>
                      </a:r>
                      <a:endParaRPr lang="en-US" sz="600">
                        <a:solidFill>
                          <a:srgbClr val="040001"/>
                        </a:solidFill>
                        <a:latin typeface="微软雅黑" panose="020B0503020204020204" charset="-122"/>
                      </a:endParaRPr>
                    </a:p>
                  </a:txBody>
                  <a:tcPr marL="0" marR="0" marT="0" marB="0" anchor="b"/>
                </a:tc>
                <a:tc>
                  <a:txBody>
                    <a:bodyPr>
                      <a:spAutoFit/>
                    </a:bodyPr>
                    <a:p>
                      <a:pPr indent="0" algn="ctr">
                        <a:spcAft>
                          <a:spcPts val="210"/>
                        </a:spcAft>
                      </a:pPr>
                      <a:r>
                        <a:rPr lang="en-US" sz="800">
                          <a:solidFill>
                            <a:srgbClr val="040001"/>
                          </a:solidFill>
                          <a:latin typeface="微软雅黑" panose="020B0503020204020204" charset="-122"/>
                        </a:rPr>
                        <a:t>135~845</a:t>
                      </a:r>
                      <a:endParaRPr lang="en-US" sz="800">
                        <a:solidFill>
                          <a:srgbClr val="040001"/>
                        </a:solidFill>
                        <a:latin typeface="微软雅黑" panose="020B0503020204020204" charset="-122"/>
                      </a:endParaRPr>
                    </a:p>
                    <a:p>
                      <a:pPr indent="0"/>
                      <a:r>
                        <a:rPr lang="en-US" sz="600">
                          <a:solidFill>
                            <a:srgbClr val="040001"/>
                          </a:solidFill>
                          <a:latin typeface="微软雅黑" panose="020B0503020204020204" charset="-122"/>
                        </a:rPr>
                        <a:t>(Belt drive-standard configuration)</a:t>
                      </a:r>
                      <a:endParaRPr lang="en-US" sz="600">
                        <a:solidFill>
                          <a:srgbClr val="040001"/>
                        </a:solidFill>
                        <a:latin typeface="微软雅黑" panose="020B0503020204020204" charset="-122"/>
                      </a:endParaRPr>
                    </a:p>
                  </a:txBody>
                  <a:tcPr marL="0" marR="0" marT="0" marB="0" anchor="b"/>
                </a:tc>
                <a:tc>
                  <a:txBody>
                    <a:bodyPr>
                      <a:spAutoFit/>
                    </a:bodyPr>
                    <a:p>
                      <a:pPr indent="0" algn="ctr">
                        <a:spcAft>
                          <a:spcPts val="210"/>
                        </a:spcAft>
                      </a:pPr>
                      <a:r>
                        <a:rPr lang="en-US" sz="800">
                          <a:solidFill>
                            <a:srgbClr val="040001"/>
                          </a:solidFill>
                          <a:latin typeface="微软雅黑" panose="020B0503020204020204" charset="-122"/>
                        </a:rPr>
                        <a:t>220~1320</a:t>
                      </a:r>
                      <a:endParaRPr lang="en-US" sz="800">
                        <a:solidFill>
                          <a:srgbClr val="040001"/>
                        </a:solidFill>
                        <a:latin typeface="微软雅黑" panose="020B0503020204020204" charset="-122"/>
                      </a:endParaRPr>
                    </a:p>
                    <a:p>
                      <a:pPr indent="0"/>
                      <a:r>
                        <a:rPr lang="en-US" sz="600">
                          <a:solidFill>
                            <a:srgbClr val="040001"/>
                          </a:solidFill>
                          <a:latin typeface="微软雅黑" panose="020B0503020204020204" charset="-122"/>
                        </a:rPr>
                        <a:t>(Belt drive-standard configuration)</a:t>
                      </a:r>
                      <a:endParaRPr lang="en-US" sz="600">
                        <a:solidFill>
                          <a:srgbClr val="040001"/>
                        </a:solidFill>
                        <a:latin typeface="微软雅黑" panose="020B0503020204020204" charset="-122"/>
                      </a:endParaRPr>
                    </a:p>
                  </a:txBody>
                  <a:tcPr marL="0" marR="0" marT="0" marB="0" anchor="b"/>
                </a:tc>
              </a:tr>
              <a:tr h="332232">
                <a:tc rowSpan="2">
                  <a:txBody>
                    <a:bodyPr>
                      <a:spAutoFit/>
                    </a:bodyPr>
                    <a:p>
                      <a:pPr indent="0">
                        <a:lnSpc>
                          <a:spcPts val="505"/>
                        </a:lnSpc>
                      </a:pPr>
                      <a:r>
                        <a:rPr lang="en-US" sz="800">
                          <a:solidFill>
                            <a:srgbClr val="040001"/>
                          </a:solidFill>
                          <a:latin typeface="微软雅黑" panose="020B0503020204020204" charset="-122"/>
                        </a:rPr>
                        <a:t>Distance between spindle center</a:t>
                      </a:r>
                      <a:endParaRPr lang="en-US" sz="800">
                        <a:solidFill>
                          <a:srgbClr val="040001"/>
                        </a:solidFill>
                        <a:latin typeface="微软雅黑" panose="020B0503020204020204" charset="-122"/>
                      </a:endParaRPr>
                    </a:p>
                    <a:p>
                      <a:pPr indent="1651000" algn="just">
                        <a:lnSpc>
                          <a:spcPts val="505"/>
                        </a:lnSpc>
                      </a:pPr>
                      <a:r>
                        <a:rPr lang="en-US" sz="800">
                          <a:solidFill>
                            <a:srgbClr val="040001"/>
                          </a:solidFill>
                          <a:latin typeface="微软雅黑" panose="020B0503020204020204" charset="-122"/>
                        </a:rPr>
                        <a:t>mm and the working table surface</a:t>
                      </a:r>
                      <a:endParaRPr lang="en-US" sz="800">
                        <a:solidFill>
                          <a:srgbClr val="040001"/>
                        </a:solidFill>
                        <a:latin typeface="微软雅黑" panose="020B0503020204020204" charset="-122"/>
                      </a:endParaRPr>
                    </a:p>
                  </a:txBody>
                  <a:tcPr marL="0" marR="0" marT="0" marB="0" anchor="ctr">
                    <a:solidFill>
                      <a:srgbClr val="D1D5D6"/>
                    </a:solidFill>
                  </a:tcPr>
                </a:tc>
                <a:tc rowSpan="2">
                  <a:txBody>
                    <a:bodyPr>
                      <a:spAutoFit/>
                    </a:bodyPr>
                    <a:p>
                      <a:pPr indent="431800">
                        <a:spcAft>
                          <a:spcPts val="420"/>
                        </a:spcAft>
                      </a:pPr>
                      <a:r>
                        <a:rPr lang="en-US" sz="800">
                          <a:solidFill>
                            <a:srgbClr val="040001"/>
                          </a:solidFill>
                          <a:latin typeface="微软雅黑" panose="020B0503020204020204" charset="-122"/>
                        </a:rPr>
                        <a:t>50~660</a:t>
                      </a:r>
                      <a:endParaRPr lang="en-US" sz="800">
                        <a:solidFill>
                          <a:srgbClr val="040001"/>
                        </a:solidFill>
                        <a:latin typeface="微软雅黑" panose="020B0503020204020204" charset="-122"/>
                      </a:endParaRPr>
                    </a:p>
                    <a:p>
                      <a:pPr indent="0" algn="ctr"/>
                      <a:r>
                        <a:rPr lang="en-US" sz="800">
                          <a:solidFill>
                            <a:srgbClr val="040001"/>
                          </a:solidFill>
                          <a:latin typeface="微软雅黑" panose="020B0503020204020204" charset="-122"/>
                        </a:rPr>
                        <a:t>Belt drive opt 190~800</a:t>
                      </a:r>
                      <a:endParaRPr lang="en-US" sz="800">
                        <a:solidFill>
                          <a:srgbClr val="040001"/>
                        </a:solidFill>
                        <a:latin typeface="微软雅黑" panose="020B0503020204020204" charset="-122"/>
                      </a:endParaRPr>
                    </a:p>
                  </a:txBody>
                  <a:tcPr marL="0" marR="0" marT="0" marB="0" anchor="b"/>
                </a:tc>
                <a:tc rowSpan="2">
                  <a:txBody>
                    <a:bodyPr>
                      <a:spAutoFit/>
                    </a:bodyPr>
                    <a:p>
                      <a:pPr indent="469900"/>
                      <a:r>
                        <a:rPr lang="en-US" sz="800">
                          <a:solidFill>
                            <a:srgbClr val="040001"/>
                          </a:solidFill>
                          <a:latin typeface="微软雅黑" panose="020B0503020204020204" charset="-122"/>
                        </a:rPr>
                        <a:t>-70~880</a:t>
                      </a:r>
                      <a:endParaRPr lang="en-US" sz="800">
                        <a:solidFill>
                          <a:srgbClr val="040001"/>
                        </a:solidFill>
                        <a:latin typeface="微软雅黑" panose="020B0503020204020204" charset="-122"/>
                      </a:endParaRPr>
                    </a:p>
                  </a:txBody>
                  <a:tcPr marL="0" marR="0" marT="0" marB="0" anchor="ctr"/>
                </a:tc>
                <a:tc>
                  <a:txBody>
                    <a:bodyPr>
                      <a:spAutoFit/>
                    </a:bodyPr>
                    <a:p>
                      <a:pPr indent="0" algn="ctr"/>
                      <a:r>
                        <a:rPr lang="en-US" sz="800">
                          <a:solidFill>
                            <a:srgbClr val="040001"/>
                          </a:solidFill>
                          <a:latin typeface="微软雅黑" panose="020B0503020204020204" charset="-122"/>
                        </a:rPr>
                        <a:t>120~1220</a:t>
                      </a:r>
                      <a:endParaRPr lang="en-US" sz="800">
                        <a:solidFill>
                          <a:srgbClr val="040001"/>
                        </a:solidFill>
                        <a:latin typeface="微软雅黑" panose="020B0503020204020204" charset="-122"/>
                      </a:endParaRPr>
                    </a:p>
                    <a:p>
                      <a:pPr indent="0" algn="ctr"/>
                      <a:r>
                        <a:rPr lang="en-US" sz="600">
                          <a:solidFill>
                            <a:srgbClr val="040001"/>
                          </a:solidFill>
                          <a:latin typeface="微软雅黑" panose="020B0503020204020204" charset="-122"/>
                        </a:rPr>
                        <a:t>(Gear drive spindle -OPT)</a:t>
                      </a:r>
                      <a:endParaRPr lang="en-US" sz="600">
                        <a:solidFill>
                          <a:srgbClr val="040001"/>
                        </a:solidFill>
                        <a:latin typeface="微软雅黑" panose="020B0503020204020204" charset="-122"/>
                      </a:endParaRPr>
                    </a:p>
                  </a:txBody>
                  <a:tcPr marL="0" marR="0" marT="0" marB="0"/>
                </a:tc>
              </a:tr>
              <a:tr h="335280">
                <a:tc vMerge="1">
                  <a:tcPr marL="0" marR="0" marT="0" marB="0"/>
                </a:tc>
                <a:tc vMerge="1">
                  <a:tcPr marL="0" marR="0" marT="0" marB="0"/>
                </a:tc>
                <a:tc vMerge="1">
                  <a:tcPr marL="0" marR="0" marT="0" marB="0"/>
                </a:tc>
                <a:tc>
                  <a:txBody>
                    <a:bodyPr>
                      <a:spAutoFit/>
                    </a:bodyPr>
                    <a:p>
                      <a:pPr indent="0" algn="ctr"/>
                      <a:r>
                        <a:rPr lang="en-US" sz="800">
                          <a:solidFill>
                            <a:srgbClr val="040001"/>
                          </a:solidFill>
                          <a:latin typeface="微软雅黑" panose="020B0503020204020204" charset="-122"/>
                        </a:rPr>
                        <a:t>-50~1200</a:t>
                      </a:r>
                      <a:endParaRPr lang="en-US" sz="800">
                        <a:solidFill>
                          <a:srgbClr val="040001"/>
                        </a:solidFill>
                        <a:latin typeface="微软雅黑" panose="020B0503020204020204" charset="-122"/>
                      </a:endParaRPr>
                    </a:p>
                  </a:txBody>
                  <a:tcPr marL="0" marR="0" marT="0" marB="0" anchor="ctr"/>
                </a:tc>
              </a:tr>
              <a:tr h="188976">
                <a:tc>
                  <a:txBody>
                    <a:bodyPr>
                      <a:spAutoFit/>
                    </a:bodyPr>
                    <a:p>
                      <a:pPr indent="0" algn="just"/>
                      <a:r>
                        <a:rPr lang="en-US" sz="800">
                          <a:solidFill>
                            <a:srgbClr val="040001"/>
                          </a:solidFill>
                          <a:latin typeface="微软雅黑" panose="020B0503020204020204" charset="-122"/>
                        </a:rPr>
                        <a:t>Belt type spindle-optional      mm</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00">
                          <a:solidFill>
                            <a:srgbClr val="040001"/>
                          </a:solidFill>
                          <a:latin typeface="微软雅黑" panose="020B0503020204020204" charset="-122"/>
                        </a:rPr>
                        <a:t>1223</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en-US" sz="800">
                          <a:solidFill>
                            <a:srgbClr val="040001"/>
                          </a:solidFill>
                          <a:latin typeface="微软雅黑" panose="020B0503020204020204" charset="-122"/>
                        </a:rPr>
                        <a:t>1380</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en-US" sz="800">
                          <a:solidFill>
                            <a:srgbClr val="040001"/>
                          </a:solidFill>
                          <a:latin typeface="微软雅黑" panose="020B0503020204020204" charset="-122"/>
                        </a:rPr>
                        <a:t>1530</a:t>
                      </a:r>
                      <a:endParaRPr lang="en-US" sz="800">
                        <a:solidFill>
                          <a:srgbClr val="040001"/>
                        </a:solidFill>
                        <a:latin typeface="微软雅黑" panose="020B0503020204020204" charset="-122"/>
                      </a:endParaRPr>
                    </a:p>
                  </a:txBody>
                  <a:tcPr marL="0" marR="0" marT="0" marB="0" anchor="b"/>
                </a:tc>
              </a:tr>
              <a:tr h="192024">
                <a:tc gridSpan="4">
                  <a:txBody>
                    <a:bodyPr>
                      <a:spAutoFit/>
                    </a:bodyPr>
                    <a:p>
                      <a:pPr indent="0"/>
                      <a:r>
                        <a:rPr lang="en-US" sz="800">
                          <a:solidFill>
                            <a:srgbClr val="040001"/>
                          </a:solidFill>
                          <a:latin typeface="微软雅黑" panose="020B0503020204020204" charset="-122"/>
                        </a:rPr>
                        <a:t>Spindle</a:t>
                      </a:r>
                      <a:endParaRPr lang="en-US" sz="800">
                        <a:solidFill>
                          <a:srgbClr val="040001"/>
                        </a:solidFill>
                        <a:latin typeface="微软雅黑"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r>
              <a:tr h="192024">
                <a:tc>
                  <a:txBody>
                    <a:bodyPr>
                      <a:spAutoFit/>
                    </a:bodyPr>
                    <a:p>
                      <a:pPr indent="0" algn="just"/>
                      <a:r>
                        <a:rPr lang="en-US" sz="800">
                          <a:solidFill>
                            <a:srgbClr val="040001"/>
                          </a:solidFill>
                          <a:latin typeface="微软雅黑" panose="020B0503020204020204" charset="-122"/>
                        </a:rPr>
                        <a:t>Spindle taper</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00">
                          <a:solidFill>
                            <a:srgbClr val="040001"/>
                          </a:solidFill>
                          <a:latin typeface="微软雅黑" panose="020B0503020204020204" charset="-122"/>
                        </a:rPr>
                        <a:t>BT-40</a:t>
                      </a:r>
                      <a:endParaRPr lang="en-US" sz="800">
                        <a:solidFill>
                          <a:srgbClr val="040001"/>
                        </a:solidFill>
                        <a:latin typeface="微软雅黑" panose="020B0503020204020204" charset="-122"/>
                      </a:endParaRPr>
                    </a:p>
                  </a:txBody>
                  <a:tcPr marL="0" marR="0" marT="0" marB="0" anchor="b"/>
                </a:tc>
                <a:tc gridSpan="2">
                  <a:txBody>
                    <a:bodyPr>
                      <a:spAutoFit/>
                    </a:bodyPr>
                    <a:p>
                      <a:pPr indent="0" algn="ctr"/>
                      <a:r>
                        <a:rPr lang="en-US" sz="800">
                          <a:solidFill>
                            <a:srgbClr val="040001"/>
                          </a:solidFill>
                          <a:latin typeface="微软雅黑" panose="020B0503020204020204" charset="-122"/>
                        </a:rPr>
                        <a:t>BT-50</a:t>
                      </a:r>
                      <a:endParaRPr lang="en-US" sz="800">
                        <a:solidFill>
                          <a:srgbClr val="040001"/>
                        </a:solidFill>
                        <a:latin typeface="微软雅黑" panose="020B0503020204020204" charset="-122"/>
                      </a:endParaRPr>
                    </a:p>
                  </a:txBody>
                  <a:tcPr marL="0" marR="0" marT="0" marB="0" anchor="b"/>
                </a:tc>
                <a:tc hMerge="1">
                  <a:tcPr marL="0" marR="0" marT="0" marB="0"/>
                </a:tc>
              </a:tr>
              <a:tr h="188976">
                <a:tc>
                  <a:txBody>
                    <a:bodyPr>
                      <a:spAutoFit/>
                    </a:bodyPr>
                    <a:p>
                      <a:pPr indent="0" algn="just"/>
                      <a:r>
                        <a:rPr lang="en-US" sz="800">
                          <a:solidFill>
                            <a:srgbClr val="040001"/>
                          </a:solidFill>
                          <a:latin typeface="微软雅黑" panose="020B0503020204020204" charset="-122"/>
                        </a:rPr>
                        <a:t>Diameter of spindle bearing</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00">
                          <a:solidFill>
                            <a:srgbClr val="040001"/>
                          </a:solidFill>
                          <a:latin typeface="微软雅黑" panose="020B0503020204020204" charset="-122"/>
                        </a:rPr>
                        <a:t>HS7014Ex2； HS7012Ex2</a:t>
                      </a:r>
                      <a:endParaRPr lang="en-US" sz="800">
                        <a:solidFill>
                          <a:srgbClr val="040001"/>
                        </a:solidFill>
                        <a:latin typeface="微软雅黑" panose="020B0503020204020204" charset="-122"/>
                      </a:endParaRPr>
                    </a:p>
                  </a:txBody>
                  <a:tcPr marL="0" marR="0" marT="0" marB="0" anchor="b"/>
                </a:tc>
                <a:tc gridSpan="2">
                  <a:txBody>
                    <a:bodyPr>
                      <a:spAutoFit/>
                    </a:bodyPr>
                    <a:p>
                      <a:pPr indent="0" algn="ctr"/>
                      <a:r>
                        <a:rPr lang="en-US" sz="800">
                          <a:solidFill>
                            <a:srgbClr val="040001"/>
                          </a:solidFill>
                          <a:latin typeface="微软雅黑" panose="020B0503020204020204" charset="-122"/>
                        </a:rPr>
                        <a:t>NN3020x1；</a:t>
                      </a:r>
                      <a:r>
                        <a:rPr lang="zh-TW" sz="800">
                          <a:solidFill>
                            <a:srgbClr val="040001"/>
                          </a:solidFill>
                          <a:latin typeface="微软雅黑" panose="020B0503020204020204" charset="-122"/>
                          <a:ea typeface="微软雅黑" panose="020B0503020204020204" charset="-122"/>
                        </a:rPr>
                        <a:t>屮 </a:t>
                      </a:r>
                      <a:r>
                        <a:rPr lang="en-US" sz="800">
                          <a:solidFill>
                            <a:srgbClr val="040001"/>
                          </a:solidFill>
                          <a:latin typeface="微软雅黑" panose="020B0503020204020204" charset="-122"/>
                        </a:rPr>
                        <a:t>100mmx2; NN3018x1</a:t>
                      </a:r>
                      <a:endParaRPr lang="en-US" sz="800">
                        <a:solidFill>
                          <a:srgbClr val="040001"/>
                        </a:solidFill>
                        <a:latin typeface="微软雅黑" panose="020B0503020204020204" charset="-122"/>
                      </a:endParaRPr>
                    </a:p>
                  </a:txBody>
                  <a:tcPr marL="0" marR="0" marT="0" marB="0" anchor="b"/>
                </a:tc>
                <a:tc hMerge="1">
                  <a:tcPr marL="0" marR="0" marT="0" marB="0"/>
                </a:tc>
              </a:tr>
              <a:tr h="192024">
                <a:tc>
                  <a:txBody>
                    <a:bodyPr>
                      <a:spAutoFit/>
                    </a:bodyPr>
                    <a:p>
                      <a:pPr indent="0" algn="just"/>
                      <a:r>
                        <a:rPr lang="en-US" sz="800">
                          <a:solidFill>
                            <a:srgbClr val="040001"/>
                          </a:solidFill>
                          <a:latin typeface="微软雅黑" panose="020B0503020204020204" charset="-122"/>
                        </a:rPr>
                        <a:t>Spindle speed                rpm</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00">
                          <a:solidFill>
                            <a:srgbClr val="040001"/>
                          </a:solidFill>
                          <a:latin typeface="微软雅黑" panose="020B0503020204020204" charset="-122"/>
                        </a:rPr>
                        <a:t>12000</a:t>
                      </a:r>
                      <a:endParaRPr lang="en-US" sz="800">
                        <a:solidFill>
                          <a:srgbClr val="040001"/>
                        </a:solidFill>
                        <a:latin typeface="微软雅黑" panose="020B0503020204020204" charset="-122"/>
                      </a:endParaRPr>
                    </a:p>
                  </a:txBody>
                  <a:tcPr marL="0" marR="0" marT="0" marB="0" anchor="b"/>
                </a:tc>
                <a:tc gridSpan="2">
                  <a:txBody>
                    <a:bodyPr>
                      <a:spAutoFit/>
                    </a:bodyPr>
                    <a:p>
                      <a:pPr indent="0" algn="ctr"/>
                      <a:r>
                        <a:rPr lang="en-US" sz="800">
                          <a:solidFill>
                            <a:srgbClr val="040001"/>
                          </a:solidFill>
                          <a:latin typeface="微软雅黑" panose="020B0503020204020204" charset="-122"/>
                        </a:rPr>
                        <a:t>4500 (6000OPT)</a:t>
                      </a:r>
                      <a:endParaRPr lang="en-US" sz="800">
                        <a:solidFill>
                          <a:srgbClr val="040001"/>
                        </a:solidFill>
                        <a:latin typeface="微软雅黑" panose="020B0503020204020204" charset="-122"/>
                      </a:endParaRPr>
                    </a:p>
                  </a:txBody>
                  <a:tcPr marL="0" marR="0" marT="0" marB="0" anchor="b"/>
                </a:tc>
                <a:tc hMerge="1">
                  <a:tcPr marL="0" marR="0" marT="0" marB="0"/>
                </a:tc>
              </a:tr>
              <a:tr h="188976">
                <a:tc gridSpan="4">
                  <a:txBody>
                    <a:bodyPr>
                      <a:spAutoFit/>
                    </a:bodyPr>
                    <a:p>
                      <a:pPr indent="0"/>
                      <a:r>
                        <a:rPr lang="en-US" sz="800">
                          <a:solidFill>
                            <a:srgbClr val="040001"/>
                          </a:solidFill>
                          <a:latin typeface="微软雅黑" panose="020B0503020204020204" charset="-122"/>
                        </a:rPr>
                        <a:t>Rapid displacement</a:t>
                      </a:r>
                      <a:endParaRPr lang="en-US" sz="800">
                        <a:solidFill>
                          <a:srgbClr val="040001"/>
                        </a:solidFill>
                        <a:latin typeface="微软雅黑"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r>
              <a:tr h="192024">
                <a:tc>
                  <a:txBody>
                    <a:bodyPr>
                      <a:spAutoFit/>
                    </a:bodyPr>
                    <a:p>
                      <a:pPr indent="0" algn="just"/>
                      <a:r>
                        <a:rPr lang="en-US" sz="800">
                          <a:solidFill>
                            <a:srgbClr val="040001"/>
                          </a:solidFill>
                          <a:latin typeface="微软雅黑" panose="020B0503020204020204" charset="-122"/>
                        </a:rPr>
                        <a:t>Three-axis cutting feed rate   m/min</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00">
                          <a:solidFill>
                            <a:srgbClr val="040001"/>
                          </a:solidFill>
                          <a:latin typeface="微软雅黑" panose="020B0503020204020204" charset="-122"/>
                        </a:rPr>
                        <a:t>1~10000</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en-US" sz="800">
                          <a:solidFill>
                            <a:srgbClr val="040001"/>
                          </a:solidFill>
                          <a:latin typeface="微软雅黑" panose="020B0503020204020204" charset="-122"/>
                        </a:rPr>
                        <a:t>1~10000</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en-US" sz="800">
                          <a:solidFill>
                            <a:srgbClr val="040001"/>
                          </a:solidFill>
                          <a:latin typeface="微软雅黑" panose="020B0503020204020204" charset="-122"/>
                        </a:rPr>
                        <a:t>1~10000</a:t>
                      </a:r>
                      <a:endParaRPr lang="en-US" sz="800">
                        <a:solidFill>
                          <a:srgbClr val="040001"/>
                        </a:solidFill>
                        <a:latin typeface="微软雅黑" panose="020B0503020204020204" charset="-122"/>
                      </a:endParaRPr>
                    </a:p>
                  </a:txBody>
                  <a:tcPr marL="0" marR="0" marT="0" marB="0" anchor="b"/>
                </a:tc>
              </a:tr>
              <a:tr h="192024">
                <a:tc>
                  <a:txBody>
                    <a:bodyPr>
                      <a:spAutoFit/>
                    </a:bodyPr>
                    <a:p>
                      <a:pPr indent="0" algn="just"/>
                      <a:r>
                        <a:rPr lang="en-US" sz="800">
                          <a:solidFill>
                            <a:srgbClr val="040001"/>
                          </a:solidFill>
                          <a:latin typeface="微软雅黑" panose="020B0503020204020204" charset="-122"/>
                        </a:rPr>
                        <a:t>Three-axis rail</a:t>
                      </a:r>
                      <a:endParaRPr lang="en-US" sz="800">
                        <a:solidFill>
                          <a:srgbClr val="040001"/>
                        </a:solidFill>
                        <a:latin typeface="微软雅黑" panose="020B0503020204020204" charset="-122"/>
                      </a:endParaRPr>
                    </a:p>
                  </a:txBody>
                  <a:tcPr marL="0" marR="0" marT="0" marB="0">
                    <a:solidFill>
                      <a:srgbClr val="D1D5D6"/>
                    </a:solidFill>
                  </a:tcPr>
                </a:tc>
                <a:tc>
                  <a:txBody>
                    <a:bodyPr>
                      <a:spAutoFit/>
                    </a:bodyPr>
                    <a:p>
                      <a:pPr indent="0" algn="ctr"/>
                      <a:r>
                        <a:rPr lang="en-US" sz="800">
                          <a:solidFill>
                            <a:srgbClr val="040001"/>
                          </a:solidFill>
                          <a:latin typeface="微软雅黑" panose="020B0503020204020204" charset="-122"/>
                        </a:rPr>
                        <a:t>Ball drive linear slide rail</a:t>
                      </a:r>
                      <a:endParaRPr lang="en-US" sz="800">
                        <a:solidFill>
                          <a:srgbClr val="040001"/>
                        </a:solidFill>
                        <a:latin typeface="微软雅黑" panose="020B0503020204020204" charset="-122"/>
                      </a:endParaRPr>
                    </a:p>
                  </a:txBody>
                  <a:tcPr marL="0" marR="0" marT="0" marB="0"/>
                </a:tc>
                <a:tc>
                  <a:txBody>
                    <a:bodyPr>
                      <a:spAutoFit/>
                    </a:bodyPr>
                    <a:p>
                      <a:pPr indent="0"/>
                      <a:r>
                        <a:rPr lang="en-US" sz="800">
                          <a:solidFill>
                            <a:srgbClr val="040001"/>
                          </a:solidFill>
                          <a:latin typeface="微软雅黑" panose="020B0503020204020204" charset="-122"/>
                        </a:rPr>
                        <a:t>Roller drive linear slide rail</a:t>
                      </a:r>
                      <a:endParaRPr lang="en-US" sz="800">
                        <a:solidFill>
                          <a:srgbClr val="040001"/>
                        </a:solidFill>
                        <a:latin typeface="微软雅黑" panose="020B0503020204020204" charset="-122"/>
                      </a:endParaRPr>
                    </a:p>
                  </a:txBody>
                  <a:tcPr marL="0" marR="0" marT="0" marB="0"/>
                </a:tc>
                <a:tc>
                  <a:txBody>
                    <a:bodyPr>
                      <a:spAutoFit/>
                    </a:bodyPr>
                    <a:p>
                      <a:pPr indent="0"/>
                      <a:r>
                        <a:rPr lang="en-US" sz="800">
                          <a:solidFill>
                            <a:srgbClr val="040001"/>
                          </a:solidFill>
                          <a:latin typeface="微软雅黑" panose="020B0503020204020204" charset="-122"/>
                        </a:rPr>
                        <a:t>Roller drive linear slide rail</a:t>
                      </a:r>
                      <a:endParaRPr lang="en-US" sz="800">
                        <a:solidFill>
                          <a:srgbClr val="040001"/>
                        </a:solidFill>
                        <a:latin typeface="微软雅黑" panose="020B0503020204020204" charset="-122"/>
                      </a:endParaRPr>
                    </a:p>
                  </a:txBody>
                  <a:tcPr marL="0" marR="0" marT="0" marB="0"/>
                </a:tc>
              </a:tr>
              <a:tr h="185928">
                <a:tc>
                  <a:txBody>
                    <a:bodyPr>
                      <a:spAutoFit/>
                    </a:bodyPr>
                    <a:p>
                      <a:pPr indent="0" algn="just"/>
                      <a:r>
                        <a:rPr lang="en-US" sz="800">
                          <a:solidFill>
                            <a:srgbClr val="040001"/>
                          </a:solidFill>
                          <a:latin typeface="微软雅黑" panose="020B0503020204020204" charset="-122"/>
                        </a:rPr>
                        <a:t>Three-axis rapid motion rate m/min</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00">
                          <a:solidFill>
                            <a:srgbClr val="040001"/>
                          </a:solidFill>
                          <a:latin typeface="微软雅黑" panose="020B0503020204020204" charset="-122"/>
                        </a:rPr>
                        <a:t>36</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en-US" sz="800">
                          <a:solidFill>
                            <a:srgbClr val="040001"/>
                          </a:solidFill>
                          <a:latin typeface="微软雅黑" panose="020B0503020204020204" charset="-122"/>
                        </a:rPr>
                        <a:t>20</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en-US" sz="800">
                          <a:solidFill>
                            <a:srgbClr val="040001"/>
                          </a:solidFill>
                          <a:latin typeface="微软雅黑" panose="020B0503020204020204" charset="-122"/>
                        </a:rPr>
                        <a:t>15</a:t>
                      </a:r>
                      <a:endParaRPr lang="en-US" sz="800">
                        <a:solidFill>
                          <a:srgbClr val="040001"/>
                        </a:solidFill>
                        <a:latin typeface="微软雅黑" panose="020B0503020204020204" charset="-122"/>
                      </a:endParaRPr>
                    </a:p>
                  </a:txBody>
                  <a:tcPr marL="0" marR="0" marT="0" marB="0" anchor="b"/>
                </a:tc>
              </a:tr>
              <a:tr h="198120">
                <a:tc gridSpan="4">
                  <a:txBody>
                    <a:bodyPr>
                      <a:spAutoFit/>
                    </a:bodyPr>
                    <a:p>
                      <a:pPr indent="0"/>
                      <a:r>
                        <a:rPr lang="en-US" sz="800">
                          <a:solidFill>
                            <a:srgbClr val="040001"/>
                          </a:solidFill>
                          <a:latin typeface="微软雅黑" panose="020B0503020204020204" charset="-122"/>
                        </a:rPr>
                        <a:t>Tool storage bin</a:t>
                      </a:r>
                      <a:endParaRPr lang="en-US" sz="800">
                        <a:solidFill>
                          <a:srgbClr val="040001"/>
                        </a:solidFill>
                        <a:latin typeface="微软雅黑"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r>
              <a:tr h="185928">
                <a:tc>
                  <a:txBody>
                    <a:bodyPr>
                      <a:spAutoFit/>
                    </a:bodyPr>
                    <a:p>
                      <a:pPr indent="0" algn="just"/>
                      <a:r>
                        <a:rPr lang="en-US" sz="800">
                          <a:solidFill>
                            <a:srgbClr val="040001"/>
                          </a:solidFill>
                          <a:latin typeface="微软雅黑" panose="020B0503020204020204" charset="-122"/>
                        </a:rPr>
                        <a:t>Tool capacity                   pcs</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00">
                          <a:solidFill>
                            <a:srgbClr val="040001"/>
                          </a:solidFill>
                          <a:latin typeface="微软雅黑" panose="020B0503020204020204" charset="-122"/>
                        </a:rPr>
                        <a:t>24</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en-US" sz="800">
                          <a:solidFill>
                            <a:srgbClr val="040001"/>
                          </a:solidFill>
                          <a:latin typeface="微软雅黑" panose="020B0503020204020204" charset="-122"/>
                        </a:rPr>
                        <a:t>30</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en-US" sz="800">
                          <a:solidFill>
                            <a:srgbClr val="040001"/>
                          </a:solidFill>
                          <a:latin typeface="微软雅黑" panose="020B0503020204020204" charset="-122"/>
                        </a:rPr>
                        <a:t>30</a:t>
                      </a:r>
                      <a:endParaRPr lang="en-US" sz="800">
                        <a:solidFill>
                          <a:srgbClr val="040001"/>
                        </a:solidFill>
                        <a:latin typeface="微软雅黑" panose="020B0503020204020204" charset="-122"/>
                      </a:endParaRPr>
                    </a:p>
                  </a:txBody>
                  <a:tcPr marL="0" marR="0" marT="0" marB="0" anchor="b"/>
                </a:tc>
              </a:tr>
              <a:tr h="192024">
                <a:tc>
                  <a:txBody>
                    <a:bodyPr>
                      <a:spAutoFit/>
                    </a:bodyPr>
                    <a:p>
                      <a:pPr indent="0" algn="just"/>
                      <a:r>
                        <a:rPr lang="en-US" sz="800">
                          <a:solidFill>
                            <a:srgbClr val="040001"/>
                          </a:solidFill>
                          <a:latin typeface="微软雅黑" panose="020B0503020204020204" charset="-122"/>
                        </a:rPr>
                        <a:t>Applicable tools</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00">
                          <a:solidFill>
                            <a:srgbClr val="040001"/>
                          </a:solidFill>
                          <a:latin typeface="微软雅黑" panose="020B0503020204020204" charset="-122"/>
                        </a:rPr>
                        <a:t>Arm drive buckle tool</a:t>
                      </a:r>
                      <a:endParaRPr lang="en-US" sz="800">
                        <a:solidFill>
                          <a:srgbClr val="040001"/>
                        </a:solidFill>
                        <a:latin typeface="微软雅黑" panose="020B0503020204020204" charset="-122"/>
                      </a:endParaRPr>
                    </a:p>
                  </a:txBody>
                  <a:tcPr marL="0" marR="0" marT="0" marB="0" anchor="b"/>
                </a:tc>
                <a:tc>
                  <a:txBody>
                    <a:bodyPr>
                      <a:spAutoFit/>
                    </a:bodyPr>
                    <a:p>
                      <a:pPr indent="0"/>
                      <a:r>
                        <a:rPr lang="en-US" sz="750">
                          <a:solidFill>
                            <a:srgbClr val="040001"/>
                          </a:solidFill>
                          <a:latin typeface="微软雅黑" panose="020B0503020204020204" charset="-122"/>
                        </a:rPr>
                        <a:t>Move the </a:t>
                      </a:r>
                      <a:r>
                        <a:rPr lang="en-US" sz="800">
                          <a:solidFill>
                            <a:srgbClr val="040001"/>
                          </a:solidFill>
                          <a:latin typeface="微软雅黑" panose="020B0503020204020204" charset="-122"/>
                        </a:rPr>
                        <a:t>tool </a:t>
                      </a:r>
                      <a:r>
                        <a:rPr lang="en-US" sz="750">
                          <a:solidFill>
                            <a:srgbClr val="040001"/>
                          </a:solidFill>
                          <a:latin typeface="微软雅黑" panose="020B0503020204020204" charset="-122"/>
                        </a:rPr>
                        <a:t>arm across</a:t>
                      </a:r>
                      <a:endParaRPr lang="en-US" sz="750">
                        <a:solidFill>
                          <a:srgbClr val="040001"/>
                        </a:solidFill>
                        <a:latin typeface="微软雅黑" panose="020B0503020204020204" charset="-122"/>
                      </a:endParaRPr>
                    </a:p>
                  </a:txBody>
                  <a:tcPr marL="0" marR="0" marT="0" marB="0" anchor="b"/>
                </a:tc>
                <a:tc>
                  <a:txBody>
                    <a:bodyPr>
                      <a:spAutoFit/>
                    </a:bodyPr>
                    <a:p>
                      <a:pPr indent="0"/>
                      <a:r>
                        <a:rPr lang="en-US" sz="750">
                          <a:solidFill>
                            <a:srgbClr val="040001"/>
                          </a:solidFill>
                          <a:latin typeface="微软雅黑" panose="020B0503020204020204" charset="-122"/>
                        </a:rPr>
                        <a:t>Move the </a:t>
                      </a:r>
                      <a:r>
                        <a:rPr lang="en-US" sz="800">
                          <a:solidFill>
                            <a:srgbClr val="040001"/>
                          </a:solidFill>
                          <a:latin typeface="微软雅黑" panose="020B0503020204020204" charset="-122"/>
                        </a:rPr>
                        <a:t>tool </a:t>
                      </a:r>
                      <a:r>
                        <a:rPr lang="en-US" sz="750">
                          <a:solidFill>
                            <a:srgbClr val="040001"/>
                          </a:solidFill>
                          <a:latin typeface="微软雅黑" panose="020B0503020204020204" charset="-122"/>
                        </a:rPr>
                        <a:t>arm across</a:t>
                      </a:r>
                      <a:endParaRPr lang="en-US" sz="750">
                        <a:solidFill>
                          <a:srgbClr val="040001"/>
                        </a:solidFill>
                        <a:latin typeface="微软雅黑" panose="020B0503020204020204" charset="-122"/>
                      </a:endParaRPr>
                    </a:p>
                  </a:txBody>
                  <a:tcPr marL="0" marR="0" marT="0" marB="0" anchor="b"/>
                </a:tc>
              </a:tr>
              <a:tr h="192024">
                <a:tc>
                  <a:txBody>
                    <a:bodyPr>
                      <a:spAutoFit/>
                    </a:bodyPr>
                    <a:p>
                      <a:pPr indent="0" algn="just"/>
                      <a:r>
                        <a:rPr lang="en-US" sz="750">
                          <a:solidFill>
                            <a:srgbClr val="040001"/>
                          </a:solidFill>
                          <a:latin typeface="微软雅黑" panose="020B0503020204020204" charset="-122"/>
                        </a:rPr>
                        <a:t>Max. adjacent tool diameter x length   </a:t>
                      </a:r>
                      <a:r>
                        <a:rPr lang="en-US" sz="800">
                          <a:solidFill>
                            <a:srgbClr val="040001"/>
                          </a:solidFill>
                          <a:latin typeface="微软雅黑" panose="020B0503020204020204" charset="-122"/>
                        </a:rPr>
                        <a:t>m m</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zh-TW" sz="800">
                          <a:solidFill>
                            <a:srgbClr val="040001"/>
                          </a:solidFill>
                          <a:latin typeface="微软雅黑" panose="020B0503020204020204" charset="-122"/>
                          <a:ea typeface="微软雅黑" panose="020B0503020204020204" charset="-122"/>
                        </a:rPr>
                        <a:t>屮</a:t>
                      </a:r>
                      <a:r>
                        <a:rPr lang="en-US" sz="800">
                          <a:solidFill>
                            <a:srgbClr val="040001"/>
                          </a:solidFill>
                          <a:latin typeface="微软雅黑" panose="020B0503020204020204" charset="-122"/>
                        </a:rPr>
                        <a:t>78x300</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zh-TW" sz="800">
                          <a:solidFill>
                            <a:srgbClr val="040001"/>
                          </a:solidFill>
                          <a:latin typeface="微软雅黑" panose="020B0503020204020204" charset="-122"/>
                          <a:ea typeface="微软雅黑" panose="020B0503020204020204" charset="-122"/>
                        </a:rPr>
                        <a:t>屮 </a:t>
                      </a:r>
                      <a:r>
                        <a:rPr lang="en-US" sz="800">
                          <a:solidFill>
                            <a:srgbClr val="040001"/>
                          </a:solidFill>
                          <a:latin typeface="微软雅黑" panose="020B0503020204020204" charset="-122"/>
                        </a:rPr>
                        <a:t>105x300</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zh-TW" sz="800">
                          <a:solidFill>
                            <a:srgbClr val="040001"/>
                          </a:solidFill>
                          <a:latin typeface="微软雅黑" panose="020B0503020204020204" charset="-122"/>
                          <a:ea typeface="微软雅黑" panose="020B0503020204020204" charset="-122"/>
                        </a:rPr>
                        <a:t>屮</a:t>
                      </a:r>
                      <a:r>
                        <a:rPr lang="en-US" sz="800">
                          <a:solidFill>
                            <a:srgbClr val="040001"/>
                          </a:solidFill>
                          <a:latin typeface="微软雅黑" panose="020B0503020204020204" charset="-122"/>
                        </a:rPr>
                        <a:t>105x300</a:t>
                      </a:r>
                      <a:endParaRPr lang="en-US" sz="800">
                        <a:solidFill>
                          <a:srgbClr val="040001"/>
                        </a:solidFill>
                        <a:latin typeface="微软雅黑" panose="020B0503020204020204" charset="-122"/>
                      </a:endParaRPr>
                    </a:p>
                  </a:txBody>
                  <a:tcPr marL="0" marR="0" marT="0" marB="0" anchor="b"/>
                </a:tc>
              </a:tr>
              <a:tr h="188976">
                <a:tc>
                  <a:txBody>
                    <a:bodyPr>
                      <a:spAutoFit/>
                    </a:bodyPr>
                    <a:p>
                      <a:pPr indent="0" algn="just"/>
                      <a:r>
                        <a:rPr lang="en-US" sz="800">
                          <a:solidFill>
                            <a:srgbClr val="040001"/>
                          </a:solidFill>
                          <a:latin typeface="微软雅黑" panose="020B0503020204020204" charset="-122"/>
                        </a:rPr>
                        <a:t>Max. tool weight                kg</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zh-TW" sz="800">
                          <a:solidFill>
                            <a:srgbClr val="040001"/>
                          </a:solidFill>
                          <a:latin typeface="微软雅黑" panose="020B0503020204020204" charset="-122"/>
                          <a:ea typeface="微软雅黑" panose="020B0503020204020204" charset="-122"/>
                        </a:rPr>
                        <a:t>5</a:t>
                      </a:r>
                      <a:endParaRPr lang="zh-TW" sz="800">
                        <a:solidFill>
                          <a:srgbClr val="040001"/>
                        </a:solidFill>
                        <a:latin typeface="微软雅黑" panose="020B0503020204020204" charset="-122"/>
                        <a:ea typeface="微软雅黑" panose="020B0503020204020204" charset="-122"/>
                      </a:endParaRPr>
                    </a:p>
                  </a:txBody>
                  <a:tcPr marL="0" marR="0" marT="0" marB="0" anchor="b"/>
                </a:tc>
                <a:tc>
                  <a:txBody>
                    <a:bodyPr>
                      <a:spAutoFit/>
                    </a:bodyPr>
                    <a:p>
                      <a:pPr indent="0" algn="ctr"/>
                      <a:r>
                        <a:rPr lang="zh-TW" sz="800">
                          <a:solidFill>
                            <a:srgbClr val="040001"/>
                          </a:solidFill>
                          <a:latin typeface="微软雅黑" panose="020B0503020204020204" charset="-122"/>
                          <a:ea typeface="微软雅黑" panose="020B0503020204020204" charset="-122"/>
                        </a:rPr>
                        <a:t>18</a:t>
                      </a:r>
                      <a:endParaRPr lang="zh-TW" sz="800">
                        <a:solidFill>
                          <a:srgbClr val="040001"/>
                        </a:solidFill>
                        <a:latin typeface="微软雅黑" panose="020B0503020204020204" charset="-122"/>
                        <a:ea typeface="微软雅黑" panose="020B0503020204020204" charset="-122"/>
                      </a:endParaRPr>
                    </a:p>
                  </a:txBody>
                  <a:tcPr marL="0" marR="0" marT="0" marB="0" anchor="b"/>
                </a:tc>
                <a:tc>
                  <a:txBody>
                    <a:bodyPr>
                      <a:spAutoFit/>
                    </a:bodyPr>
                    <a:p>
                      <a:pPr indent="0" algn="ctr"/>
                      <a:r>
                        <a:rPr lang="zh-TW" sz="800">
                          <a:solidFill>
                            <a:srgbClr val="040001"/>
                          </a:solidFill>
                          <a:latin typeface="微软雅黑" panose="020B0503020204020204" charset="-122"/>
                          <a:ea typeface="微软雅黑" panose="020B0503020204020204" charset="-122"/>
                        </a:rPr>
                        <a:t>18</a:t>
                      </a:r>
                      <a:endParaRPr lang="zh-TW" sz="800">
                        <a:solidFill>
                          <a:srgbClr val="040001"/>
                        </a:solidFill>
                        <a:latin typeface="微软雅黑" panose="020B0503020204020204" charset="-122"/>
                        <a:ea typeface="微软雅黑" panose="020B0503020204020204" charset="-122"/>
                      </a:endParaRPr>
                    </a:p>
                  </a:txBody>
                  <a:tcPr marL="0" marR="0" marT="0" marB="0" anchor="b"/>
                </a:tc>
              </a:tr>
              <a:tr h="192024">
                <a:tc>
                  <a:txBody>
                    <a:bodyPr>
                      <a:spAutoFit/>
                    </a:bodyPr>
                    <a:p>
                      <a:pPr indent="0" algn="just"/>
                      <a:r>
                        <a:rPr lang="en-US" sz="800">
                          <a:solidFill>
                            <a:srgbClr val="040001"/>
                          </a:solidFill>
                          <a:latin typeface="微软雅黑" panose="020B0503020204020204" charset="-122"/>
                        </a:rPr>
                        <a:t>Tool holder specification</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00">
                          <a:solidFill>
                            <a:srgbClr val="040001"/>
                          </a:solidFill>
                          <a:latin typeface="微软雅黑" panose="020B0503020204020204" charset="-122"/>
                        </a:rPr>
                        <a:t>BT-40</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en-US" sz="800">
                          <a:solidFill>
                            <a:srgbClr val="040001"/>
                          </a:solidFill>
                          <a:latin typeface="微软雅黑" panose="020B0503020204020204" charset="-122"/>
                        </a:rPr>
                        <a:t>BT-50</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en-US" sz="800">
                          <a:solidFill>
                            <a:srgbClr val="040001"/>
                          </a:solidFill>
                          <a:latin typeface="微软雅黑" panose="020B0503020204020204" charset="-122"/>
                        </a:rPr>
                        <a:t>BT-50</a:t>
                      </a:r>
                      <a:endParaRPr lang="en-US" sz="800">
                        <a:solidFill>
                          <a:srgbClr val="040001"/>
                        </a:solidFill>
                        <a:latin typeface="微软雅黑" panose="020B0503020204020204" charset="-122"/>
                      </a:endParaRPr>
                    </a:p>
                  </a:txBody>
                  <a:tcPr marL="0" marR="0" marT="0" marB="0" anchor="b"/>
                </a:tc>
              </a:tr>
              <a:tr h="188976">
                <a:tc gridSpan="4">
                  <a:txBody>
                    <a:bodyPr>
                      <a:spAutoFit/>
                    </a:bodyPr>
                    <a:p>
                      <a:pPr indent="0"/>
                      <a:r>
                        <a:rPr lang="en-US" sz="800">
                          <a:solidFill>
                            <a:srgbClr val="040001"/>
                          </a:solidFill>
                          <a:latin typeface="微软雅黑" panose="020B0503020204020204" charset="-122"/>
                        </a:rPr>
                        <a:t>Driving motor</a:t>
                      </a:r>
                      <a:endParaRPr lang="en-US" sz="800">
                        <a:solidFill>
                          <a:srgbClr val="040001"/>
                        </a:solidFill>
                        <a:latin typeface="微软雅黑"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r>
              <a:tr h="192024">
                <a:tc>
                  <a:txBody>
                    <a:bodyPr>
                      <a:spAutoFit/>
                    </a:bodyPr>
                    <a:p>
                      <a:pPr indent="0" algn="just"/>
                      <a:r>
                        <a:rPr lang="en-US" sz="800">
                          <a:solidFill>
                            <a:srgbClr val="040001"/>
                          </a:solidFill>
                          <a:latin typeface="微软雅黑" panose="020B0503020204020204" charset="-122"/>
                        </a:rPr>
                        <a:t>Spindle motor                W</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zh-TW" sz="800">
                          <a:solidFill>
                            <a:srgbClr val="040001"/>
                          </a:solidFill>
                          <a:latin typeface="微软雅黑" panose="020B0503020204020204" charset="-122"/>
                          <a:ea typeface="微软雅黑" panose="020B0503020204020204" charset="-122"/>
                        </a:rPr>
                        <a:t>11/15</a:t>
                      </a:r>
                      <a:endParaRPr lang="zh-TW" sz="800">
                        <a:solidFill>
                          <a:srgbClr val="040001"/>
                        </a:solidFill>
                        <a:latin typeface="微软雅黑" panose="020B0503020204020204" charset="-122"/>
                        <a:ea typeface="微软雅黑" panose="020B0503020204020204" charset="-122"/>
                      </a:endParaRPr>
                    </a:p>
                  </a:txBody>
                  <a:tcPr marL="0" marR="0" marT="0" marB="0" anchor="b"/>
                </a:tc>
                <a:tc gridSpan="2">
                  <a:txBody>
                    <a:bodyPr>
                      <a:spAutoFit/>
                    </a:bodyPr>
                    <a:p>
                      <a:pPr indent="0" algn="ctr"/>
                      <a:r>
                        <a:rPr lang="en-US" sz="750">
                          <a:solidFill>
                            <a:srgbClr val="040001"/>
                          </a:solidFill>
                          <a:latin typeface="微软雅黑" panose="020B0503020204020204" charset="-122"/>
                        </a:rPr>
                        <a:t>15/18.5 Continu ous </a:t>
                      </a:r>
                      <a:r>
                        <a:rPr lang="zh-TW" sz="750">
                          <a:solidFill>
                            <a:srgbClr val="040001"/>
                          </a:solidFill>
                          <a:latin typeface="微软雅黑" panose="020B0503020204020204" charset="-122"/>
                          <a:ea typeface="微软雅黑" panose="020B0503020204020204" charset="-122"/>
                        </a:rPr>
                        <a:t>/ </a:t>
                      </a:r>
                      <a:r>
                        <a:rPr lang="en-US" sz="750">
                          <a:solidFill>
                            <a:srgbClr val="040001"/>
                          </a:solidFill>
                          <a:latin typeface="微软雅黑" panose="020B0503020204020204" charset="-122"/>
                        </a:rPr>
                        <a:t>15min fixed frame (belt spindle)</a:t>
                      </a:r>
                      <a:endParaRPr lang="en-US" sz="750">
                        <a:solidFill>
                          <a:srgbClr val="040001"/>
                        </a:solidFill>
                        <a:latin typeface="微软雅黑" panose="020B0503020204020204" charset="-122"/>
                      </a:endParaRPr>
                    </a:p>
                  </a:txBody>
                  <a:tcPr marL="0" marR="0" marT="0" marB="0" anchor="b"/>
                </a:tc>
                <a:tc hMerge="1">
                  <a:tcPr marL="0" marR="0" marT="0" marB="0"/>
                </a:tc>
              </a:tr>
              <a:tr h="192024">
                <a:tc>
                  <a:txBody>
                    <a:bodyPr>
                      <a:spAutoFit/>
                    </a:bodyPr>
                    <a:p>
                      <a:pPr indent="0" algn="just"/>
                      <a:r>
                        <a:rPr lang="en-US" sz="800">
                          <a:solidFill>
                            <a:srgbClr val="040001"/>
                          </a:solidFill>
                          <a:latin typeface="微软雅黑" panose="020B0503020204020204" charset="-122"/>
                        </a:rPr>
                        <a:t>Three-axis servo motor         kW</a:t>
                      </a:r>
                      <a:endParaRPr lang="en-US" sz="800">
                        <a:solidFill>
                          <a:srgbClr val="040001"/>
                        </a:solidFill>
                        <a:latin typeface="微软雅黑" panose="020B0503020204020204" charset="-122"/>
                      </a:endParaRPr>
                    </a:p>
                  </a:txBody>
                  <a:tcPr marL="0" marR="0" marT="0" marB="0">
                    <a:solidFill>
                      <a:srgbClr val="D1D5D6"/>
                    </a:solidFill>
                  </a:tcPr>
                </a:tc>
                <a:tc>
                  <a:txBody>
                    <a:bodyPr>
                      <a:spAutoFit/>
                    </a:bodyPr>
                    <a:p>
                      <a:pPr indent="0" algn="ctr"/>
                      <a:r>
                        <a:rPr lang="en-US" sz="800">
                          <a:solidFill>
                            <a:srgbClr val="040001"/>
                          </a:solidFill>
                          <a:latin typeface="微软雅黑" panose="020B0503020204020204" charset="-122"/>
                        </a:rPr>
                        <a:t>3.0(Y axis with brake)</a:t>
                      </a:r>
                      <a:endParaRPr lang="en-US" sz="800">
                        <a:solidFill>
                          <a:srgbClr val="040001"/>
                        </a:solidFill>
                        <a:latin typeface="微软雅黑" panose="020B0503020204020204" charset="-122"/>
                      </a:endParaRPr>
                    </a:p>
                  </a:txBody>
                  <a:tcPr marL="0" marR="0" marT="0" marB="0"/>
                </a:tc>
                <a:tc>
                  <a:txBody>
                    <a:bodyPr>
                      <a:spAutoFit/>
                    </a:bodyPr>
                    <a:p>
                      <a:pPr indent="0" algn="ctr"/>
                      <a:r>
                        <a:rPr lang="en-US" sz="800">
                          <a:solidFill>
                            <a:srgbClr val="040001"/>
                          </a:solidFill>
                          <a:latin typeface="微软雅黑" panose="020B0503020204020204" charset="-122"/>
                        </a:rPr>
                        <a:t>3.0(Y axis with brake)</a:t>
                      </a:r>
                      <a:endParaRPr lang="en-US" sz="800">
                        <a:solidFill>
                          <a:srgbClr val="040001"/>
                        </a:solidFill>
                        <a:latin typeface="微软雅黑" panose="020B0503020204020204" charset="-122"/>
                      </a:endParaRPr>
                    </a:p>
                  </a:txBody>
                  <a:tcPr marL="0" marR="0" marT="0" marB="0"/>
                </a:tc>
                <a:tc>
                  <a:txBody>
                    <a:bodyPr>
                      <a:spAutoFit/>
                    </a:bodyPr>
                    <a:p>
                      <a:pPr indent="0" algn="ctr"/>
                      <a:r>
                        <a:rPr lang="en-US" sz="800">
                          <a:solidFill>
                            <a:srgbClr val="040001"/>
                          </a:solidFill>
                          <a:latin typeface="微软雅黑" panose="020B0503020204020204" charset="-122"/>
                        </a:rPr>
                        <a:t>3.0(Y axis with brake)</a:t>
                      </a:r>
                      <a:endParaRPr lang="en-US" sz="800">
                        <a:solidFill>
                          <a:srgbClr val="040001"/>
                        </a:solidFill>
                        <a:latin typeface="微软雅黑" panose="020B0503020204020204" charset="-122"/>
                      </a:endParaRPr>
                    </a:p>
                  </a:txBody>
                  <a:tcPr marL="0" marR="0" marT="0" marB="0"/>
                </a:tc>
              </a:tr>
              <a:tr h="188976">
                <a:tc>
                  <a:txBody>
                    <a:bodyPr>
                      <a:spAutoFit/>
                    </a:bodyPr>
                    <a:p>
                      <a:pPr indent="0" algn="just"/>
                      <a:r>
                        <a:rPr lang="en-US" sz="800">
                          <a:solidFill>
                            <a:srgbClr val="040001"/>
                          </a:solidFill>
                          <a:latin typeface="微软雅黑" panose="020B0503020204020204" charset="-122"/>
                        </a:rPr>
                        <a:t>Turntable servo motor         kW</a:t>
                      </a:r>
                      <a:endParaRPr lang="en-US" sz="800">
                        <a:solidFill>
                          <a:srgbClr val="040001"/>
                        </a:solidFill>
                        <a:latin typeface="微软雅黑" panose="020B0503020204020204" charset="-122"/>
                      </a:endParaRPr>
                    </a:p>
                  </a:txBody>
                  <a:tcPr marL="0" marR="0" marT="0" marB="0">
                    <a:solidFill>
                      <a:srgbClr val="D1D5D6"/>
                    </a:solidFill>
                  </a:tcPr>
                </a:tc>
                <a:tc>
                  <a:txBody>
                    <a:bodyPr>
                      <a:spAutoFit/>
                    </a:bodyPr>
                    <a:p>
                      <a:pPr indent="546100"/>
                      <a:r>
                        <a:rPr lang="zh-TW" sz="800">
                          <a:solidFill>
                            <a:srgbClr val="040001"/>
                          </a:solidFill>
                          <a:latin typeface="微软雅黑" panose="020B0503020204020204" charset="-122"/>
                          <a:ea typeface="微软雅黑" panose="020B0503020204020204" charset="-122"/>
                        </a:rPr>
                        <a:t>3</a:t>
                      </a:r>
                      <a:endParaRPr lang="zh-TW" sz="800">
                        <a:solidFill>
                          <a:srgbClr val="040001"/>
                        </a:solidFill>
                        <a:latin typeface="微软雅黑" panose="020B0503020204020204" charset="-122"/>
                        <a:ea typeface="微软雅黑" panose="020B0503020204020204" charset="-122"/>
                      </a:endParaRPr>
                    </a:p>
                  </a:txBody>
                  <a:tcPr marL="0" marR="0" marT="0" marB="0"/>
                </a:tc>
                <a:tc>
                  <a:txBody>
                    <a:bodyPr>
                      <a:spAutoFit/>
                    </a:bodyPr>
                    <a:p>
                      <a:pPr indent="571500"/>
                      <a:r>
                        <a:rPr lang="en-US" sz="800">
                          <a:solidFill>
                            <a:srgbClr val="040001"/>
                          </a:solidFill>
                          <a:latin typeface="微软雅黑" panose="020B0503020204020204" charset="-122"/>
                        </a:rPr>
                        <a:t>3</a:t>
                      </a:r>
                      <a:endParaRPr lang="en-US" sz="800">
                        <a:solidFill>
                          <a:srgbClr val="040001"/>
                        </a:solidFill>
                        <a:latin typeface="微软雅黑" panose="020B0503020204020204" charset="-122"/>
                      </a:endParaRPr>
                    </a:p>
                  </a:txBody>
                  <a:tcPr marL="0" marR="0" marT="0" marB="0"/>
                </a:tc>
                <a:tc>
                  <a:txBody>
                    <a:bodyPr>
                      <a:spAutoFit/>
                    </a:bodyPr>
                    <a:p>
                      <a:pPr indent="584200"/>
                      <a:r>
                        <a:rPr lang="zh-TW" sz="800">
                          <a:solidFill>
                            <a:srgbClr val="040001"/>
                          </a:solidFill>
                          <a:latin typeface="微软雅黑" panose="020B0503020204020204" charset="-122"/>
                          <a:ea typeface="微软雅黑" panose="020B0503020204020204" charset="-122"/>
                        </a:rPr>
                        <a:t>3</a:t>
                      </a:r>
                      <a:endParaRPr lang="zh-TW" sz="800">
                        <a:solidFill>
                          <a:srgbClr val="040001"/>
                        </a:solidFill>
                        <a:latin typeface="微软雅黑" panose="020B0503020204020204" charset="-122"/>
                        <a:ea typeface="微软雅黑" panose="020B0503020204020204" charset="-122"/>
                      </a:endParaRPr>
                    </a:p>
                  </a:txBody>
                  <a:tcPr marL="0" marR="0" marT="0" marB="0"/>
                </a:tc>
              </a:tr>
              <a:tr h="192024">
                <a:tc>
                  <a:txBody>
                    <a:bodyPr>
                      <a:spAutoFit/>
                    </a:bodyPr>
                    <a:p>
                      <a:pPr indent="0" algn="just"/>
                      <a:r>
                        <a:rPr lang="en-US" sz="800">
                          <a:solidFill>
                            <a:srgbClr val="040001"/>
                          </a:solidFill>
                          <a:latin typeface="微软雅黑" panose="020B0503020204020204" charset="-122"/>
                        </a:rPr>
                        <a:t>Cutting fluid motor            W</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zh-TW" sz="800">
                          <a:solidFill>
                            <a:srgbClr val="040001"/>
                          </a:solidFill>
                          <a:latin typeface="微软雅黑" panose="020B0503020204020204" charset="-122"/>
                          <a:ea typeface="微软雅黑" panose="020B0503020204020204" charset="-122"/>
                        </a:rPr>
                        <a:t>1000</a:t>
                      </a:r>
                      <a:endParaRPr lang="zh-TW" sz="800">
                        <a:solidFill>
                          <a:srgbClr val="040001"/>
                        </a:solidFill>
                        <a:latin typeface="微软雅黑" panose="020B0503020204020204" charset="-122"/>
                        <a:ea typeface="微软雅黑" panose="020B0503020204020204" charset="-122"/>
                      </a:endParaRPr>
                    </a:p>
                  </a:txBody>
                  <a:tcPr marL="0" marR="0" marT="0" marB="0" anchor="b"/>
                </a:tc>
                <a:tc>
                  <a:txBody>
                    <a:bodyPr>
                      <a:spAutoFit/>
                    </a:bodyPr>
                    <a:p>
                      <a:pPr indent="0" algn="ctr"/>
                      <a:r>
                        <a:rPr lang="en-US" sz="800">
                          <a:solidFill>
                            <a:srgbClr val="040001"/>
                          </a:solidFill>
                          <a:latin typeface="微软雅黑" panose="020B0503020204020204" charset="-122"/>
                        </a:rPr>
                        <a:t>1000</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zh-TW" sz="800">
                          <a:solidFill>
                            <a:srgbClr val="040001"/>
                          </a:solidFill>
                          <a:latin typeface="微软雅黑" panose="020B0503020204020204" charset="-122"/>
                          <a:ea typeface="微软雅黑" panose="020B0503020204020204" charset="-122"/>
                        </a:rPr>
                        <a:t>1000</a:t>
                      </a:r>
                      <a:endParaRPr lang="zh-TW" sz="800">
                        <a:solidFill>
                          <a:srgbClr val="040001"/>
                        </a:solidFill>
                        <a:latin typeface="微软雅黑" panose="020B0503020204020204" charset="-122"/>
                        <a:ea typeface="微软雅黑" panose="020B0503020204020204" charset="-122"/>
                      </a:endParaRPr>
                    </a:p>
                  </a:txBody>
                  <a:tcPr marL="0" marR="0" marT="0" marB="0" anchor="b"/>
                </a:tc>
              </a:tr>
              <a:tr h="188976">
                <a:tc>
                  <a:txBody>
                    <a:bodyPr>
                      <a:spAutoFit/>
                    </a:bodyPr>
                    <a:p>
                      <a:pPr indent="0" algn="just"/>
                      <a:r>
                        <a:rPr lang="en-US" sz="800">
                          <a:solidFill>
                            <a:srgbClr val="040001"/>
                          </a:solidFill>
                          <a:latin typeface="微软雅黑" panose="020B0503020204020204" charset="-122"/>
                        </a:rPr>
                        <a:t>Conveyor motor              HP</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zh-TW" sz="800">
                          <a:solidFill>
                            <a:srgbClr val="040001"/>
                          </a:solidFill>
                          <a:latin typeface="微软雅黑" panose="020B0503020204020204" charset="-122"/>
                          <a:ea typeface="微软雅黑" panose="020B0503020204020204" charset="-122"/>
                        </a:rPr>
                        <a:t>/</a:t>
                      </a:r>
                      <a:endParaRPr lang="zh-TW" sz="800">
                        <a:solidFill>
                          <a:srgbClr val="040001"/>
                        </a:solidFill>
                        <a:latin typeface="微软雅黑" panose="020B0503020204020204" charset="-122"/>
                        <a:ea typeface="微软雅黑" panose="020B0503020204020204" charset="-122"/>
                      </a:endParaRPr>
                    </a:p>
                  </a:txBody>
                  <a:tcPr marL="0" marR="0" marT="0" marB="0" anchor="b"/>
                </a:tc>
                <a:tc>
                  <a:txBody>
                    <a:bodyPr>
                      <a:spAutoFit/>
                    </a:bodyPr>
                    <a:p>
                      <a:pPr indent="0" algn="ctr"/>
                      <a:r>
                        <a:rPr lang="en-US" sz="800">
                          <a:solidFill>
                            <a:srgbClr val="040001"/>
                          </a:solidFill>
                          <a:latin typeface="微软雅黑" panose="020B0503020204020204" charset="-122"/>
                        </a:rPr>
                        <a:t>1/4</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zh-TW" sz="800">
                          <a:solidFill>
                            <a:srgbClr val="040001"/>
                          </a:solidFill>
                          <a:latin typeface="微软雅黑" panose="020B0503020204020204" charset="-122"/>
                          <a:ea typeface="微软雅黑" panose="020B0503020204020204" charset="-122"/>
                        </a:rPr>
                        <a:t>1/4</a:t>
                      </a:r>
                      <a:endParaRPr lang="zh-TW" sz="800">
                        <a:solidFill>
                          <a:srgbClr val="040001"/>
                        </a:solidFill>
                        <a:latin typeface="微软雅黑" panose="020B0503020204020204" charset="-122"/>
                        <a:ea typeface="微软雅黑" panose="020B0503020204020204" charset="-122"/>
                      </a:endParaRPr>
                    </a:p>
                  </a:txBody>
                  <a:tcPr marL="0" marR="0" marT="0" marB="0" anchor="b"/>
                </a:tc>
              </a:tr>
              <a:tr h="192024">
                <a:tc gridSpan="4">
                  <a:txBody>
                    <a:bodyPr>
                      <a:spAutoFit/>
                    </a:bodyPr>
                    <a:p>
                      <a:pPr indent="0"/>
                      <a:r>
                        <a:rPr lang="en-US" sz="800">
                          <a:solidFill>
                            <a:srgbClr val="040001"/>
                          </a:solidFill>
                          <a:latin typeface="微软雅黑" panose="020B0503020204020204" charset="-122"/>
                        </a:rPr>
                        <a:t>General specification</a:t>
                      </a:r>
                      <a:endParaRPr lang="en-US" sz="800">
                        <a:solidFill>
                          <a:srgbClr val="040001"/>
                        </a:solidFill>
                        <a:latin typeface="微软雅黑"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r>
              <a:tr h="188976">
                <a:tc>
                  <a:txBody>
                    <a:bodyPr>
                      <a:spAutoFit/>
                    </a:bodyPr>
                    <a:p>
                      <a:pPr indent="0" algn="just"/>
                      <a:r>
                        <a:rPr lang="en-US" sz="800">
                          <a:solidFill>
                            <a:srgbClr val="040001"/>
                          </a:solidFill>
                          <a:latin typeface="微软雅黑" panose="020B0503020204020204" charset="-122"/>
                        </a:rPr>
                        <a:t>Overall dimension(L x W x H) mm</a:t>
                      </a:r>
                      <a:endParaRPr lang="en-US" sz="800">
                        <a:solidFill>
                          <a:srgbClr val="040001"/>
                        </a:solidFill>
                        <a:latin typeface="微软雅黑" panose="020B0503020204020204" charset="-122"/>
                      </a:endParaRPr>
                    </a:p>
                  </a:txBody>
                  <a:tcPr marL="0" marR="0" marT="0" marB="0" anchor="b">
                    <a:solidFill>
                      <a:srgbClr val="D1D5D6"/>
                    </a:solidFill>
                  </a:tcPr>
                </a:tc>
                <a:tc rowSpan="2">
                  <a:txBody>
                    <a:bodyPr>
                      <a:spAutoFit/>
                    </a:bodyPr>
                    <a:p>
                      <a:pPr indent="0" algn="ctr">
                        <a:spcAft>
                          <a:spcPts val="280"/>
                        </a:spcAft>
                      </a:pPr>
                      <a:r>
                        <a:rPr lang="en-US" sz="800">
                          <a:solidFill>
                            <a:srgbClr val="040001"/>
                          </a:solidFill>
                          <a:latin typeface="微软雅黑" panose="020B0503020204020204" charset="-122"/>
                        </a:rPr>
                        <a:t>3350x3350x2900</a:t>
                      </a:r>
                      <a:endParaRPr lang="en-US" sz="800">
                        <a:solidFill>
                          <a:srgbClr val="040001"/>
                        </a:solidFill>
                        <a:latin typeface="微软雅黑" panose="020B0503020204020204" charset="-122"/>
                      </a:endParaRPr>
                    </a:p>
                    <a:p>
                      <a:pPr indent="0" algn="ctr"/>
                      <a:r>
                        <a:rPr lang="zh-TW" sz="800">
                          <a:solidFill>
                            <a:srgbClr val="040001"/>
                          </a:solidFill>
                          <a:latin typeface="微软雅黑" panose="020B0503020204020204" charset="-122"/>
                          <a:ea typeface="微软雅黑" panose="020B0503020204020204" charset="-122"/>
                        </a:rPr>
                        <a:t>/</a:t>
                      </a:r>
                      <a:endParaRPr lang="zh-TW" sz="800">
                        <a:solidFill>
                          <a:srgbClr val="040001"/>
                        </a:solidFill>
                        <a:latin typeface="微软雅黑" panose="020B0503020204020204" charset="-122"/>
                        <a:ea typeface="微软雅黑" panose="020B0503020204020204" charset="-122"/>
                      </a:endParaRPr>
                    </a:p>
                  </a:txBody>
                  <a:tcPr marL="0" marR="0" marT="0" marB="0" anchor="b"/>
                </a:tc>
                <a:tc rowSpan="2">
                  <a:txBody>
                    <a:bodyPr>
                      <a:spAutoFit/>
                    </a:bodyPr>
                    <a:p>
                      <a:pPr indent="0" algn="ctr">
                        <a:spcAft>
                          <a:spcPts val="280"/>
                        </a:spcAft>
                      </a:pPr>
                      <a:r>
                        <a:rPr lang="en-US" sz="800">
                          <a:solidFill>
                            <a:srgbClr val="040001"/>
                          </a:solidFill>
                          <a:latin typeface="微软雅黑" panose="020B0503020204020204" charset="-122"/>
                        </a:rPr>
                        <a:t>5000x4300x3650</a:t>
                      </a:r>
                      <a:endParaRPr lang="en-US" sz="800">
                        <a:solidFill>
                          <a:srgbClr val="040001"/>
                        </a:solidFill>
                        <a:latin typeface="微软雅黑" panose="020B0503020204020204" charset="-122"/>
                      </a:endParaRPr>
                    </a:p>
                    <a:p>
                      <a:pPr indent="0" algn="ctr"/>
                      <a:r>
                        <a:rPr lang="zh-TW" sz="800">
                          <a:solidFill>
                            <a:srgbClr val="040001"/>
                          </a:solidFill>
                          <a:latin typeface="微软雅黑" panose="020B0503020204020204" charset="-122"/>
                          <a:ea typeface="微软雅黑" panose="020B0503020204020204" charset="-122"/>
                        </a:rPr>
                        <a:t>/</a:t>
                      </a:r>
                      <a:endParaRPr lang="zh-TW" sz="800">
                        <a:solidFill>
                          <a:srgbClr val="040001"/>
                        </a:solidFill>
                        <a:latin typeface="微软雅黑" panose="020B0503020204020204" charset="-122"/>
                        <a:ea typeface="微软雅黑" panose="020B0503020204020204" charset="-122"/>
                      </a:endParaRPr>
                    </a:p>
                  </a:txBody>
                  <a:tcPr marL="0" marR="0" marT="0" marB="0" anchor="b"/>
                </a:tc>
                <a:tc rowSpan="2">
                  <a:txBody>
                    <a:bodyPr>
                      <a:spAutoFit/>
                    </a:bodyPr>
                    <a:p>
                      <a:pPr indent="0" algn="ctr">
                        <a:spcAft>
                          <a:spcPts val="280"/>
                        </a:spcAft>
                      </a:pPr>
                      <a:r>
                        <a:rPr lang="en-US" sz="800">
                          <a:solidFill>
                            <a:srgbClr val="040001"/>
                          </a:solidFill>
                          <a:latin typeface="微软雅黑" panose="020B0503020204020204" charset="-122"/>
                        </a:rPr>
                        <a:t>4400x4000x4050</a:t>
                      </a:r>
                      <a:endParaRPr lang="en-US" sz="800">
                        <a:solidFill>
                          <a:srgbClr val="040001"/>
                        </a:solidFill>
                        <a:latin typeface="微软雅黑" panose="020B0503020204020204" charset="-122"/>
                      </a:endParaRPr>
                    </a:p>
                    <a:p>
                      <a:pPr indent="0" algn="ctr"/>
                      <a:r>
                        <a:rPr lang="zh-TW" sz="800">
                          <a:solidFill>
                            <a:srgbClr val="040001"/>
                          </a:solidFill>
                          <a:latin typeface="微软雅黑" panose="020B0503020204020204" charset="-122"/>
                          <a:ea typeface="微软雅黑" panose="020B0503020204020204" charset="-122"/>
                        </a:rPr>
                        <a:t>/</a:t>
                      </a:r>
                      <a:endParaRPr lang="zh-TW" sz="800">
                        <a:solidFill>
                          <a:srgbClr val="040001"/>
                        </a:solidFill>
                        <a:latin typeface="微软雅黑" panose="020B0503020204020204" charset="-122"/>
                        <a:ea typeface="微软雅黑" panose="020B0503020204020204" charset="-122"/>
                      </a:endParaRPr>
                    </a:p>
                  </a:txBody>
                  <a:tcPr marL="0" marR="0" marT="0" marB="0" anchor="b"/>
                </a:tc>
              </a:tr>
              <a:tr h="198120">
                <a:tc>
                  <a:txBody>
                    <a:bodyPr>
                      <a:spAutoFit/>
                    </a:bodyPr>
                    <a:p>
                      <a:pPr indent="0" algn="just"/>
                      <a:r>
                        <a:rPr lang="en-US" sz="800">
                          <a:solidFill>
                            <a:srgbClr val="040001"/>
                          </a:solidFill>
                          <a:latin typeface="微软雅黑" panose="020B0503020204020204" charset="-122"/>
                        </a:rPr>
                        <a:t>Machine weight               kg</a:t>
                      </a:r>
                      <a:endParaRPr lang="en-US" sz="800">
                        <a:solidFill>
                          <a:srgbClr val="040001"/>
                        </a:solidFill>
                        <a:latin typeface="微软雅黑" panose="020B0503020204020204" charset="-122"/>
                      </a:endParaRPr>
                    </a:p>
                  </a:txBody>
                  <a:tcPr marL="0" marR="0" marT="0" marB="0" anchor="b">
                    <a:solidFill>
                      <a:srgbClr val="D1D5D6"/>
                    </a:solidFill>
                  </a:tcPr>
                </a:tc>
                <a:tc vMerge="1">
                  <a:tcPr marL="0" marR="0" marT="0" marB="0"/>
                </a:tc>
                <a:tc vMerge="1">
                  <a:tcPr marL="0" marR="0" marT="0" marB="0"/>
                </a:tc>
                <a:tc vMerge="1">
                  <a:tcPr marL="0" marR="0" marT="0" marB="0"/>
                </a:tc>
              </a:tr>
            </a:tbl>
          </a:graphicData>
        </a:graphic>
      </p:graphicFrame>
      <p:sp>
        <p:nvSpPr>
          <p:cNvPr id="15" name="矩形 14"/>
          <p:cNvSpPr/>
          <p:nvPr/>
        </p:nvSpPr>
        <p:spPr>
          <a:xfrm>
            <a:off x="14313408" y="9817608"/>
            <a:ext cx="679704" cy="182880"/>
          </a:xfrm>
          <a:prstGeom prst="rect">
            <a:avLst/>
          </a:prstGeom>
          <a:solidFill>
            <a:srgbClr val="FFFFFF"/>
          </a:solidFill>
        </p:spPr>
        <p:txBody>
          <a:bodyPr wrap="none" lIns="0" tIns="0" rIns="0" bIns="0">
            <a:noAutofit/>
          </a:bodyPr>
          <a:p>
            <a:pPr indent="0"/>
            <a:r>
              <a:rPr lang="en-US" sz="1200">
                <a:solidFill>
                  <a:srgbClr val="FFFFFF"/>
                </a:solidFill>
                <a:latin typeface="Arial" panose="020B0604020202020204"/>
              </a:rPr>
              <a:t>60</a:t>
            </a:r>
            <a:endParaRPr lang="en-US" sz="1200">
              <a:solidFill>
                <a:srgbClr val="FFFFFF"/>
              </a:solidFill>
              <a:latin typeface="Arial" panose="020B0604020202020204"/>
            </a:endParaRP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99210" y="2961926"/>
            <a:ext cx="5507665" cy="4702629"/>
          </a:xfrm>
          <a:prstGeom prst="rect">
            <a:avLst/>
          </a:prstGeom>
        </p:spPr>
      </p:pic>
      <p:pic>
        <p:nvPicPr>
          <p:cNvPr id="3" name="图片 2"/>
          <p:cNvPicPr>
            <a:picLocks noChangeAspect="1"/>
          </p:cNvPicPr>
          <p:nvPr/>
        </p:nvPicPr>
        <p:blipFill>
          <a:blip r:embed="rId2"/>
          <a:stretch>
            <a:fillRect/>
          </a:stretch>
        </p:blipFill>
        <p:spPr>
          <a:xfrm>
            <a:off x="8645788" y="7327577"/>
            <a:ext cx="5781074" cy="947816"/>
          </a:xfrm>
          <a:prstGeom prst="rect">
            <a:avLst/>
          </a:prstGeom>
        </p:spPr>
      </p:pic>
      <p:sp>
        <p:nvSpPr>
          <p:cNvPr id="4" name="矩形 3"/>
          <p:cNvSpPr/>
          <p:nvPr/>
        </p:nvSpPr>
        <p:spPr>
          <a:xfrm>
            <a:off x="331128" y="246067"/>
            <a:ext cx="4107205" cy="440492"/>
          </a:xfrm>
          <a:prstGeom prst="rect">
            <a:avLst/>
          </a:prstGeom>
          <a:solidFill>
            <a:srgbClr val="FFFFFF"/>
          </a:solidFill>
        </p:spPr>
        <p:txBody>
          <a:bodyPr wrap="none" lIns="0" tIns="0" rIns="0" bIns="0">
            <a:noAutofit/>
          </a:bodyPr>
          <a:p>
            <a:pPr indent="0" algn="l"/>
            <a:r>
              <a:rPr lang="zh-TW" sz="1700" i="1">
                <a:solidFill>
                  <a:srgbClr val="EF4857"/>
                </a:solidFill>
                <a:latin typeface="Arial" panose="020B0604020202020204"/>
                <a:ea typeface="Arial" panose="020B0604020202020204"/>
              </a:rPr>
              <a:t>/ </a:t>
            </a:r>
            <a:r>
              <a:rPr sz="1700" i="1">
                <a:solidFill>
                  <a:srgbClr val="EF4857"/>
                </a:solidFill>
                <a:latin typeface="Arial" panose="020B0604020202020204"/>
                <a:sym typeface="+mn-ea"/>
              </a:rPr>
              <a:t>JVH Horizonta/ обрабатывающий центр</a:t>
            </a:r>
            <a:endParaRPr lang="en-US" sz="1700" i="1">
              <a:solidFill>
                <a:srgbClr val="EF4857"/>
              </a:solidFill>
              <a:latin typeface="Arial" panose="020B0604020202020204"/>
            </a:endParaRPr>
          </a:p>
        </p:txBody>
      </p:sp>
      <p:sp>
        <p:nvSpPr>
          <p:cNvPr id="5" name="矩形 4"/>
          <p:cNvSpPr/>
          <p:nvPr/>
        </p:nvSpPr>
        <p:spPr>
          <a:xfrm>
            <a:off x="2746237" y="8102009"/>
            <a:ext cx="2293595" cy="382772"/>
          </a:xfrm>
          <a:prstGeom prst="rect">
            <a:avLst/>
          </a:prstGeom>
          <a:solidFill>
            <a:srgbClr val="FFFFFF"/>
          </a:solidFill>
        </p:spPr>
        <p:txBody>
          <a:bodyPr lIns="0" tIns="0" rIns="0" bIns="0">
            <a:noAutofit/>
          </a:bodyPr>
          <a:p>
            <a:pPr indent="0" algn="ctr"/>
            <a:r>
              <a:rPr lang="en-US" sz="1400" b="1">
                <a:solidFill>
                  <a:srgbClr val="7D7E82"/>
                </a:solidFill>
                <a:latin typeface="Tahoma" panose="020B0604030504040204"/>
              </a:rPr>
              <a:t>HSD-1615</a:t>
            </a:r>
            <a:endParaRPr lang="en-US" sz="1400" b="1">
              <a:solidFill>
                <a:srgbClr val="7D7E82"/>
              </a:solidFill>
              <a:latin typeface="Tahoma" panose="020B0604030504040204"/>
            </a:endParaRPr>
          </a:p>
          <a:p>
            <a:pPr indent="0" algn="ctr"/>
            <a:r>
              <a:rPr lang="en-US" sz="1000">
                <a:solidFill>
                  <a:srgbClr val="7D7E82"/>
                </a:solidFill>
                <a:latin typeface="Arial" panose="020B0604020202020204"/>
              </a:rPr>
              <a:t>High Speed Gantry Machining Center</a:t>
            </a:r>
            <a:endParaRPr lang="en-US" sz="1000">
              <a:solidFill>
                <a:srgbClr val="7D7E82"/>
              </a:solidFill>
              <a:latin typeface="Arial" panose="020B0604020202020204"/>
            </a:endParaRPr>
          </a:p>
        </p:txBody>
      </p:sp>
      <p:sp>
        <p:nvSpPr>
          <p:cNvPr id="6" name="矩形 5"/>
          <p:cNvSpPr/>
          <p:nvPr/>
        </p:nvSpPr>
        <p:spPr>
          <a:xfrm>
            <a:off x="346317" y="9939922"/>
            <a:ext cx="716938" cy="194424"/>
          </a:xfrm>
          <a:prstGeom prst="rect">
            <a:avLst/>
          </a:prstGeom>
          <a:solidFill>
            <a:srgbClr val="FFFFFF"/>
          </a:solidFill>
        </p:spPr>
        <p:txBody>
          <a:bodyPr wrap="none" lIns="0" tIns="0" rIns="0" bIns="0">
            <a:noAutofit/>
          </a:bodyPr>
          <a:p>
            <a:pPr indent="0"/>
            <a:endParaRPr lang="en-US" sz="1300">
              <a:solidFill>
                <a:srgbClr val="231A16"/>
              </a:solidFill>
              <a:latin typeface="Arial" panose="020B0604020202020204"/>
            </a:endParaRPr>
          </a:p>
        </p:txBody>
      </p:sp>
      <p:sp>
        <p:nvSpPr>
          <p:cNvPr id="7" name="矩形 6"/>
          <p:cNvSpPr/>
          <p:nvPr/>
        </p:nvSpPr>
        <p:spPr>
          <a:xfrm>
            <a:off x="8627745" y="2639695"/>
            <a:ext cx="3439160" cy="546735"/>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rPr>
              <a:t>Характеристики</a:t>
            </a:r>
            <a:endParaRPr lang="en-US" sz="2900" b="1">
              <a:solidFill>
                <a:srgbClr val="77787B"/>
              </a:solidFill>
              <a:latin typeface="Arial" panose="020B0604020202020204"/>
            </a:endParaRPr>
          </a:p>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8" name="矩形 7"/>
          <p:cNvSpPr/>
          <p:nvPr/>
        </p:nvSpPr>
        <p:spPr>
          <a:xfrm>
            <a:off x="8627561" y="3496592"/>
            <a:ext cx="5355771" cy="1224263"/>
          </a:xfrm>
          <a:prstGeom prst="rect">
            <a:avLst/>
          </a:prstGeom>
          <a:solidFill>
            <a:srgbClr val="FFFFFF"/>
          </a:solidFill>
        </p:spPr>
        <p:txBody>
          <a:bodyPr lIns="0" tIns="0" rIns="0" bIns="0">
            <a:noAutofit/>
          </a:bodyPr>
          <a:p>
            <a:pPr indent="0">
              <a:spcAft>
                <a:spcPts val="910"/>
              </a:spcAft>
            </a:pPr>
            <a:r>
              <a:rPr lang="en-US" sz="1000">
                <a:solidFill>
                  <a:srgbClr val="77787B"/>
                </a:solidFill>
                <a:latin typeface="Arial" panose="020B0604020202020204"/>
                <a:sym typeface="+mn-ea"/>
              </a:rPr>
              <a:t>■ Широко используется в пресс-формах, аэрокосмической промышленности, энергетическом машиностроении и других областях.</a:t>
            </a:r>
            <a:endParaRPr lang="en-US" sz="1000">
              <a:solidFill>
                <a:srgbClr val="77787B"/>
              </a:solidFill>
              <a:latin typeface="Arial" panose="020B0604020202020204"/>
              <a:sym typeface="+mn-ea"/>
            </a:endParaRPr>
          </a:p>
          <a:p>
            <a:pPr indent="0">
              <a:spcAft>
                <a:spcPts val="910"/>
              </a:spcAft>
            </a:pPr>
            <a:r>
              <a:rPr lang="en-US" sz="1000">
                <a:solidFill>
                  <a:srgbClr val="77787B"/>
                </a:solidFill>
                <a:latin typeface="Arial" panose="020B0604020202020204"/>
                <a:sym typeface="+mn-ea"/>
              </a:rPr>
              <a:t>■ Полностью закрытая конструкция экрана предотвращает загрязнение рабочей среды масляным туманом и предотвращает влияние нестабильных факторов на процесс обработки.</a:t>
            </a:r>
            <a:endParaRPr lang="en-US" sz="1000">
              <a:solidFill>
                <a:srgbClr val="77787B"/>
              </a:solidFill>
              <a:latin typeface="Arial" panose="020B0604020202020204"/>
              <a:sym typeface="+mn-ea"/>
            </a:endParaRPr>
          </a:p>
          <a:p>
            <a:pPr indent="0">
              <a:spcAft>
                <a:spcPts val="910"/>
              </a:spcAft>
            </a:pPr>
            <a:r>
              <a:rPr lang="en-US" sz="1000">
                <a:solidFill>
                  <a:srgbClr val="77787B"/>
                </a:solidFill>
                <a:latin typeface="Arial" panose="020B0604020202020204"/>
                <a:sym typeface="+mn-ea"/>
              </a:rPr>
              <a:t>■ Консистентная смазка используется для минимизации износа, продления срока службы станка и повышения точности обработки.</a:t>
            </a:r>
            <a:endParaRPr lang="en-US" sz="1000">
              <a:solidFill>
                <a:srgbClr val="77787B"/>
              </a:solidFill>
              <a:latin typeface="Arial" panose="020B0604020202020204"/>
              <a:sym typeface="+mn-ea"/>
            </a:endParaRPr>
          </a:p>
        </p:txBody>
      </p:sp>
      <p:sp>
        <p:nvSpPr>
          <p:cNvPr id="9" name="矩形 8"/>
          <p:cNvSpPr/>
          <p:nvPr/>
        </p:nvSpPr>
        <p:spPr>
          <a:xfrm>
            <a:off x="8682355" y="5714365"/>
            <a:ext cx="4564380" cy="583565"/>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rPr>
              <a:t>Области применения</a:t>
            </a:r>
            <a:endParaRPr lang="en-US" sz="2900" b="1">
              <a:solidFill>
                <a:srgbClr val="77787B"/>
              </a:solidFill>
              <a:latin typeface="Arial" panose="020B0604020202020204"/>
            </a:endParaRPr>
          </a:p>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0" name="矩形 9"/>
          <p:cNvSpPr/>
          <p:nvPr/>
        </p:nvSpPr>
        <p:spPr>
          <a:xfrm>
            <a:off x="8604787" y="6390580"/>
            <a:ext cx="5361848" cy="288598"/>
          </a:xfrm>
          <a:prstGeom prst="rect">
            <a:avLst/>
          </a:prstGeom>
          <a:solidFill>
            <a:srgbClr val="FFFFFF"/>
          </a:solidFill>
        </p:spPr>
        <p:txBody>
          <a:bodyPr lIns="0" tIns="0" rIns="0" bIns="0">
            <a:noAutofit/>
          </a:bodyPr>
          <a:p>
            <a:pPr indent="0">
              <a:lnSpc>
                <a:spcPts val="1150"/>
              </a:lnSpc>
            </a:pPr>
            <a:r>
              <a:rPr lang="en-US" sz="900" b="1">
                <a:solidFill>
                  <a:srgbClr val="77787B"/>
                </a:solidFill>
                <a:latin typeface="微软雅黑" panose="020B0503020204020204" charset="-122"/>
              </a:rPr>
              <a:t>Цельная портальная рама, сверхжесткая основная конструкция.Он может сочетаться с высокоскоростным шпинделем с прямым соединением, который широко используется в прецизионных пресс-формах, аэрокосмической промышленности, электроэнергетике, строительной технике и других областях.</a:t>
            </a:r>
            <a:endParaRPr lang="en-US" sz="900" b="1">
              <a:solidFill>
                <a:srgbClr val="77787B"/>
              </a:solidFill>
              <a:latin typeface="微软雅黑" panose="020B0503020204020204" charset="-122"/>
            </a:endParaRPr>
          </a:p>
        </p:txBody>
      </p:sp>
      <p:sp>
        <p:nvSpPr>
          <p:cNvPr id="11" name="矩形 10"/>
          <p:cNvSpPr/>
          <p:nvPr/>
        </p:nvSpPr>
        <p:spPr>
          <a:xfrm>
            <a:off x="14284082" y="9842710"/>
            <a:ext cx="701749" cy="182273"/>
          </a:xfrm>
          <a:prstGeom prst="rect">
            <a:avLst/>
          </a:prstGeom>
          <a:solidFill>
            <a:srgbClr val="FFFFFF"/>
          </a:solidFill>
        </p:spPr>
        <p:txBody>
          <a:bodyPr wrap="none" lIns="0" tIns="0" rIns="0" bIns="0">
            <a:noAutofit/>
          </a:bodyPr>
          <a:p>
            <a:pPr indent="0"/>
            <a:r>
              <a:rPr lang="en-US" sz="1200">
                <a:solidFill>
                  <a:srgbClr val="FFFFFF"/>
                </a:solidFill>
                <a:latin typeface="Arial" panose="020B0604020202020204"/>
              </a:rPr>
              <a:t>62</a:t>
            </a:r>
            <a:endParaRPr lang="en-US" sz="1200">
              <a:solidFill>
                <a:srgbClr val="FFFFFF"/>
              </a:solidFill>
              <a:latin typeface="Arial" panose="020B0604020202020204"/>
            </a:endParaRP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862584" y="5632704"/>
            <a:ext cx="5711952" cy="1295400"/>
          </a:xfrm>
          <a:prstGeom prst="rect">
            <a:avLst/>
          </a:prstGeom>
        </p:spPr>
      </p:pic>
      <p:pic>
        <p:nvPicPr>
          <p:cNvPr id="3" name="图片 2"/>
          <p:cNvPicPr>
            <a:picLocks noChangeAspect="1"/>
          </p:cNvPicPr>
          <p:nvPr/>
        </p:nvPicPr>
        <p:blipFill>
          <a:blip r:embed="rId2"/>
          <a:stretch>
            <a:fillRect/>
          </a:stretch>
        </p:blipFill>
        <p:spPr>
          <a:xfrm>
            <a:off x="862584" y="7110984"/>
            <a:ext cx="5711952" cy="1295400"/>
          </a:xfrm>
          <a:prstGeom prst="rect">
            <a:avLst/>
          </a:prstGeom>
        </p:spPr>
      </p:pic>
      <p:pic>
        <p:nvPicPr>
          <p:cNvPr id="4" name="图片 3"/>
          <p:cNvPicPr>
            <a:picLocks noChangeAspect="1"/>
          </p:cNvPicPr>
          <p:nvPr/>
        </p:nvPicPr>
        <p:blipFill>
          <a:blip r:embed="rId3"/>
          <a:stretch>
            <a:fillRect/>
          </a:stretch>
        </p:blipFill>
        <p:spPr>
          <a:xfrm>
            <a:off x="9006840" y="2913888"/>
            <a:ext cx="2109216" cy="1112520"/>
          </a:xfrm>
          <a:prstGeom prst="rect">
            <a:avLst/>
          </a:prstGeom>
        </p:spPr>
      </p:pic>
      <p:pic>
        <p:nvPicPr>
          <p:cNvPr id="5" name="图片 4"/>
          <p:cNvPicPr>
            <a:picLocks noChangeAspect="1"/>
          </p:cNvPicPr>
          <p:nvPr/>
        </p:nvPicPr>
        <p:blipFill>
          <a:blip r:embed="rId4"/>
          <a:stretch>
            <a:fillRect/>
          </a:stretch>
        </p:blipFill>
        <p:spPr>
          <a:xfrm>
            <a:off x="11317224" y="2907792"/>
            <a:ext cx="542544" cy="1024128"/>
          </a:xfrm>
          <a:prstGeom prst="rect">
            <a:avLst/>
          </a:prstGeom>
        </p:spPr>
      </p:pic>
      <p:pic>
        <p:nvPicPr>
          <p:cNvPr id="6" name="图片 5"/>
          <p:cNvPicPr>
            <a:picLocks noChangeAspect="1"/>
          </p:cNvPicPr>
          <p:nvPr/>
        </p:nvPicPr>
        <p:blipFill>
          <a:blip r:embed="rId5"/>
          <a:stretch>
            <a:fillRect/>
          </a:stretch>
        </p:blipFill>
        <p:spPr>
          <a:xfrm>
            <a:off x="12207240" y="2907792"/>
            <a:ext cx="1776984" cy="984504"/>
          </a:xfrm>
          <a:prstGeom prst="rect">
            <a:avLst/>
          </a:prstGeom>
        </p:spPr>
      </p:pic>
      <p:pic>
        <p:nvPicPr>
          <p:cNvPr id="7" name="图片 6"/>
          <p:cNvPicPr>
            <a:picLocks noChangeAspect="1"/>
          </p:cNvPicPr>
          <p:nvPr/>
        </p:nvPicPr>
        <p:blipFill>
          <a:blip r:embed="rId6"/>
          <a:stretch>
            <a:fillRect/>
          </a:stretch>
        </p:blipFill>
        <p:spPr>
          <a:xfrm>
            <a:off x="9049512" y="6333744"/>
            <a:ext cx="5050536" cy="1578864"/>
          </a:xfrm>
          <a:prstGeom prst="rect">
            <a:avLst/>
          </a:prstGeom>
        </p:spPr>
      </p:pic>
      <p:pic>
        <p:nvPicPr>
          <p:cNvPr id="8" name="图片 7"/>
          <p:cNvPicPr>
            <a:picLocks noChangeAspect="1"/>
          </p:cNvPicPr>
          <p:nvPr/>
        </p:nvPicPr>
        <p:blipFill>
          <a:blip r:embed="rId7"/>
          <a:stretch>
            <a:fillRect/>
          </a:stretch>
        </p:blipFill>
        <p:spPr>
          <a:xfrm>
            <a:off x="9073896" y="6358128"/>
            <a:ext cx="3066288" cy="1295400"/>
          </a:xfrm>
          <a:prstGeom prst="rect">
            <a:avLst/>
          </a:prstGeom>
        </p:spPr>
      </p:pic>
      <p:sp>
        <p:nvSpPr>
          <p:cNvPr id="9" name="矩形 8"/>
          <p:cNvSpPr/>
          <p:nvPr/>
        </p:nvSpPr>
        <p:spPr>
          <a:xfrm>
            <a:off x="341376" y="219456"/>
            <a:ext cx="6995160" cy="438912"/>
          </a:xfrm>
          <a:prstGeom prst="rect">
            <a:avLst/>
          </a:prstGeom>
          <a:solidFill>
            <a:srgbClr val="FFFFFF"/>
          </a:solidFill>
        </p:spPr>
        <p:txBody>
          <a:bodyPr wrap="none" lIns="0" tIns="0" rIns="0" bIns="0">
            <a:noAutofit/>
          </a:bodyPr>
          <a:p>
            <a:pPr indent="0" algn="l"/>
            <a:r>
              <a:rPr lang="zh-TW" sz="1700" i="1">
                <a:solidFill>
                  <a:srgbClr val="EF4857"/>
                </a:solidFill>
                <a:latin typeface="Arial" panose="020B0604020202020204"/>
                <a:ea typeface="Arial" panose="020B0604020202020204"/>
              </a:rPr>
              <a:t>/ </a:t>
            </a:r>
            <a:r>
              <a:rPr lang="en-US" sz="1700" i="1">
                <a:solidFill>
                  <a:srgbClr val="EF4857"/>
                </a:solidFill>
                <a:latin typeface="Arial" panose="020B0604020202020204"/>
              </a:rPr>
              <a:t>Высокоскоростной портальный обрабатывающий центр HSD</a:t>
            </a:r>
            <a:r>
              <a:rPr lang="en-US" sz="1700" i="1">
                <a:solidFill>
                  <a:srgbClr val="EF4857"/>
                </a:solidFill>
                <a:latin typeface="Arial" panose="020B0604020202020204"/>
              </a:rPr>
              <a:t> </a:t>
            </a:r>
            <a:endParaRPr lang="zh-TW" sz="1700" i="1">
              <a:solidFill>
                <a:srgbClr val="EF4857"/>
              </a:solidFill>
              <a:latin typeface="Arial" panose="020B0604020202020204"/>
              <a:ea typeface="Arial" panose="020B0604020202020204"/>
            </a:endParaRPr>
          </a:p>
        </p:txBody>
      </p:sp>
      <p:sp>
        <p:nvSpPr>
          <p:cNvPr id="10" name="矩形 9"/>
          <p:cNvSpPr/>
          <p:nvPr/>
        </p:nvSpPr>
        <p:spPr>
          <a:xfrm>
            <a:off x="440055" y="2069465"/>
            <a:ext cx="7299325" cy="1515110"/>
          </a:xfrm>
          <a:prstGeom prst="rect">
            <a:avLst/>
          </a:prstGeom>
          <a:solidFill>
            <a:srgbClr val="FFFFFF"/>
          </a:solidFill>
        </p:spPr>
        <p:txBody>
          <a:bodyPr lIns="0" tIns="0" rIns="0" bIns="0">
            <a:noAutofit/>
          </a:bodyPr>
          <a:p>
            <a:pPr indent="609600"/>
            <a:r>
              <a:rPr lang="en-US" sz="2900" b="1">
                <a:solidFill>
                  <a:srgbClr val="77787B"/>
                </a:solidFill>
                <a:latin typeface="Arial" panose="020B0604020202020204"/>
              </a:rPr>
              <a:t>Характеристики</a:t>
            </a:r>
            <a:endParaRPr lang="en-US" sz="2900" b="1">
              <a:solidFill>
                <a:srgbClr val="77787B"/>
              </a:solidFill>
              <a:latin typeface="Arial" panose="020B0604020202020204"/>
            </a:endParaRPr>
          </a:p>
          <a:p>
            <a:pPr indent="609600">
              <a:spcAft>
                <a:spcPts val="280"/>
              </a:spcAft>
            </a:pPr>
            <a:r>
              <a:rPr lang="en-US" sz="1300">
                <a:solidFill>
                  <a:srgbClr val="EF4857"/>
                </a:solidFill>
                <a:latin typeface="Arial" panose="020B0604020202020204"/>
              </a:rPr>
              <a:t>&gt;&gt;&gt;&gt;&gt;</a:t>
            </a:r>
            <a:endParaRPr lang="en-US" sz="1300">
              <a:solidFill>
                <a:srgbClr val="EF4857"/>
              </a:solidFill>
              <a:latin typeface="Arial" panose="020B0604020202020204"/>
            </a:endParaRPr>
          </a:p>
          <a:p>
            <a:pPr indent="609600"/>
            <a:r>
              <a:rPr lang="en-US" sz="1100">
                <a:solidFill>
                  <a:srgbClr val="68686A"/>
                </a:solidFill>
                <a:latin typeface="Arial" panose="020B0604020202020204"/>
              </a:rPr>
              <a:t>■ Конструктивный дизайн новейшего стиля, обеспечивающий оптимальную жесткость машины</a:t>
            </a:r>
            <a:endParaRPr lang="en-US" sz="1100">
              <a:solidFill>
                <a:srgbClr val="68686A"/>
              </a:solidFill>
              <a:latin typeface="Arial" panose="020B0604020202020204"/>
            </a:endParaRPr>
          </a:p>
          <a:p>
            <a:pPr indent="609600"/>
            <a:r>
              <a:rPr lang="en-US" sz="1100">
                <a:solidFill>
                  <a:srgbClr val="68686A"/>
                </a:solidFill>
                <a:latin typeface="Arial" panose="020B0604020202020204"/>
              </a:rPr>
              <a:t>■ Цельное основание, цельная портальная рама, сверхжесткая основная конструкция</a:t>
            </a:r>
            <a:endParaRPr lang="en-US" sz="1100">
              <a:solidFill>
                <a:srgbClr val="68686A"/>
              </a:solidFill>
              <a:latin typeface="Arial" panose="020B0604020202020204"/>
            </a:endParaRPr>
          </a:p>
          <a:p>
            <a:pPr indent="609600"/>
            <a:r>
              <a:rPr lang="en-US" sz="1100">
                <a:solidFill>
                  <a:srgbClr val="68686A"/>
                </a:solidFill>
                <a:latin typeface="Arial" panose="020B0604020202020204"/>
              </a:rPr>
              <a:t>■ Дополнительный высокоскоростной шпиндель с прямым соединением для точной обработки пресс-форм</a:t>
            </a:r>
            <a:endParaRPr lang="en-US" sz="1100">
              <a:solidFill>
                <a:srgbClr val="68686A"/>
              </a:solidFill>
              <a:latin typeface="Arial" panose="020B0604020202020204"/>
            </a:endParaRPr>
          </a:p>
          <a:p>
            <a:pPr indent="609600"/>
            <a:r>
              <a:rPr lang="en-US" sz="1100">
                <a:solidFill>
                  <a:srgbClr val="68686A"/>
                </a:solidFill>
                <a:latin typeface="Arial" panose="020B0604020202020204"/>
              </a:rPr>
              <a:t>■ Высококоммерческие зрелые модели со стабильным качеством и быстрой доставкой</a:t>
            </a:r>
            <a:endParaRPr lang="en-US" sz="1100">
              <a:solidFill>
                <a:srgbClr val="68686A"/>
              </a:solidFill>
              <a:latin typeface="Arial" panose="020B0604020202020204"/>
            </a:endParaRPr>
          </a:p>
        </p:txBody>
      </p:sp>
      <p:sp>
        <p:nvSpPr>
          <p:cNvPr id="11" name="矩形 10"/>
          <p:cNvSpPr/>
          <p:nvPr/>
        </p:nvSpPr>
        <p:spPr>
          <a:xfrm>
            <a:off x="890270" y="4114800"/>
            <a:ext cx="6018530" cy="585470"/>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rPr>
              <a:t>Ассортимент продукции</a:t>
            </a:r>
            <a:endParaRPr lang="en-US" sz="2900" b="1">
              <a:solidFill>
                <a:srgbClr val="77787B"/>
              </a:solidFill>
              <a:latin typeface="Arial" panose="020B0604020202020204"/>
            </a:endParaRPr>
          </a:p>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2" name="矩形 11"/>
          <p:cNvSpPr/>
          <p:nvPr/>
        </p:nvSpPr>
        <p:spPr>
          <a:xfrm>
            <a:off x="862584" y="5020056"/>
            <a:ext cx="5724144" cy="435864"/>
          </a:xfrm>
          <a:prstGeom prst="rect">
            <a:avLst/>
          </a:prstGeom>
          <a:solidFill>
            <a:srgbClr val="FFFFFF"/>
          </a:solidFill>
        </p:spPr>
        <p:txBody>
          <a:bodyPr lIns="0" tIns="0" rIns="0" bIns="0">
            <a:noAutofit/>
          </a:bodyPr>
          <a:p>
            <a:pPr indent="0">
              <a:lnSpc>
                <a:spcPts val="1150"/>
              </a:lnSpc>
            </a:pPr>
            <a:r>
              <a:rPr lang="en-US" sz="900" b="1">
                <a:solidFill>
                  <a:srgbClr val="77787B"/>
                </a:solidFill>
                <a:latin typeface="微软雅黑" panose="020B0503020204020204" charset="-122"/>
              </a:rPr>
              <a:t>Характеризуется выдающейся точностью обработки. Он подходит для обработки пресс-форм с высокой чистотой поверхности и широко применяется во многих областях, таких как автомобильное, аэрокосмическое, электроэнергетическое, локомотивное, пластиковое оборудование и строительная техника.</a:t>
            </a:r>
            <a:endParaRPr lang="en-US" sz="900" b="1">
              <a:solidFill>
                <a:srgbClr val="77787B"/>
              </a:solidFill>
              <a:latin typeface="微软雅黑" panose="020B0503020204020204" charset="-122"/>
            </a:endParaRPr>
          </a:p>
        </p:txBody>
      </p:sp>
      <p:sp>
        <p:nvSpPr>
          <p:cNvPr id="13" name="矩形 12"/>
          <p:cNvSpPr/>
          <p:nvPr/>
        </p:nvSpPr>
        <p:spPr>
          <a:xfrm>
            <a:off x="353568" y="9912096"/>
            <a:ext cx="719328" cy="198120"/>
          </a:xfrm>
          <a:prstGeom prst="rect">
            <a:avLst/>
          </a:prstGeom>
          <a:solidFill>
            <a:srgbClr val="FFFFFF"/>
          </a:solidFill>
        </p:spPr>
        <p:txBody>
          <a:bodyPr wrap="none" lIns="0" tIns="0" rIns="0" bIns="0">
            <a:noAutofit/>
          </a:bodyPr>
          <a:p>
            <a:pPr indent="0"/>
            <a:r>
              <a:rPr lang="en-US" sz="1200">
                <a:solidFill>
                  <a:srgbClr val="FFFFFF"/>
                </a:solidFill>
                <a:latin typeface="微软雅黑" panose="020B0503020204020204" charset="-122"/>
              </a:rPr>
              <a:t>63 </a:t>
            </a:r>
            <a:endParaRPr lang="en-US" sz="1300">
              <a:solidFill>
                <a:srgbClr val="231A16"/>
              </a:solidFill>
              <a:latin typeface="Arial" panose="020B0604020202020204"/>
            </a:endParaRPr>
          </a:p>
        </p:txBody>
      </p:sp>
      <p:sp>
        <p:nvSpPr>
          <p:cNvPr id="14" name="矩形 13"/>
          <p:cNvSpPr/>
          <p:nvPr/>
        </p:nvSpPr>
        <p:spPr>
          <a:xfrm>
            <a:off x="8839200" y="2100072"/>
            <a:ext cx="1871472" cy="176784"/>
          </a:xfrm>
          <a:prstGeom prst="rect">
            <a:avLst/>
          </a:prstGeom>
          <a:solidFill>
            <a:srgbClr val="FFFFFF"/>
          </a:solidFill>
        </p:spPr>
        <p:txBody>
          <a:bodyPr wrap="none" lIns="0" tIns="0" rIns="0" bIns="0">
            <a:noAutofit/>
          </a:bodyPr>
          <a:p>
            <a:pPr indent="0" algn="l"/>
            <a:r>
              <a:rPr lang="en-US" sz="1400" b="1" i="1">
                <a:solidFill>
                  <a:srgbClr val="48484A"/>
                </a:solidFill>
                <a:latin typeface="Arial" panose="020B0604020202020204"/>
              </a:rPr>
              <a:t>Таблица размеров верстака</a:t>
            </a:r>
            <a:endParaRPr lang="en-US" sz="1400" b="1" i="1">
              <a:solidFill>
                <a:srgbClr val="48484A"/>
              </a:solidFill>
              <a:latin typeface="Arial" panose="020B0604020202020204"/>
            </a:endParaRPr>
          </a:p>
        </p:txBody>
      </p:sp>
      <p:graphicFrame>
        <p:nvGraphicFramePr>
          <p:cNvPr id="15" name="表格 14"/>
          <p:cNvGraphicFramePr>
            <a:graphicFrameLocks noGrp="1"/>
          </p:cNvGraphicFramePr>
          <p:nvPr/>
        </p:nvGraphicFramePr>
        <p:xfrm>
          <a:off x="8823960" y="4349496"/>
          <a:ext cx="5437632" cy="789432"/>
        </p:xfrm>
        <a:graphic>
          <a:graphicData uri="http://schemas.openxmlformats.org/drawingml/2006/table">
            <a:tbl>
              <a:tblPr/>
              <a:tblGrid>
                <a:gridCol w="905256"/>
                <a:gridCol w="908304"/>
                <a:gridCol w="905256"/>
                <a:gridCol w="905256"/>
                <a:gridCol w="905256"/>
                <a:gridCol w="908304"/>
              </a:tblGrid>
              <a:tr h="195072">
                <a:tc>
                  <a:txBody>
                    <a:bodyPr>
                      <a:spAutoFit/>
                    </a:bodyPr>
                    <a:p>
                      <a:pPr indent="139700"/>
                      <a:r>
                        <a:rPr lang="en-US" sz="800" b="1">
                          <a:solidFill>
                            <a:srgbClr val="040001"/>
                          </a:solidFill>
                          <a:latin typeface="微软雅黑" panose="020B0503020204020204" charset="-122"/>
                        </a:rPr>
                        <a:t>Model/Item</a:t>
                      </a:r>
                      <a:endParaRPr lang="en-US" sz="800" b="1">
                        <a:solidFill>
                          <a:srgbClr val="040001"/>
                        </a:solidFill>
                        <a:latin typeface="微软雅黑" panose="020B0503020204020204" charset="-122"/>
                      </a:endParaRPr>
                    </a:p>
                  </a:txBody>
                  <a:tcPr marL="0" marR="0" marT="0" marB="0" anchor="b">
                    <a:solidFill>
                      <a:srgbClr val="9A9B9F"/>
                    </a:solidFill>
                  </a:tcPr>
                </a:tc>
                <a:tc>
                  <a:txBody>
                    <a:bodyPr>
                      <a:spAutoFit/>
                    </a:bodyPr>
                    <a:p>
                      <a:pPr indent="0" algn="ctr"/>
                      <a:r>
                        <a:rPr lang="en-US" sz="800" b="1">
                          <a:solidFill>
                            <a:srgbClr val="FFFFFF"/>
                          </a:solidFill>
                          <a:latin typeface="微软雅黑" panose="020B0503020204020204" charset="-122"/>
                        </a:rPr>
                        <a:t>A</a:t>
                      </a:r>
                      <a:endParaRPr lang="en-US" sz="800" b="1">
                        <a:solidFill>
                          <a:srgbClr val="FFFFFF"/>
                        </a:solidFill>
                        <a:latin typeface="微软雅黑" panose="020B0503020204020204" charset="-122"/>
                      </a:endParaRPr>
                    </a:p>
                  </a:txBody>
                  <a:tcPr marL="0" marR="0" marT="0" marB="0" anchor="b">
                    <a:solidFill>
                      <a:srgbClr val="D04155"/>
                    </a:solidFill>
                  </a:tcPr>
                </a:tc>
                <a:tc>
                  <a:txBody>
                    <a:bodyPr>
                      <a:spAutoFit/>
                    </a:bodyPr>
                    <a:p>
                      <a:pPr indent="0" algn="ctr"/>
                      <a:r>
                        <a:rPr lang="en-US" sz="800" b="1">
                          <a:solidFill>
                            <a:srgbClr val="FFFFFF"/>
                          </a:solidFill>
                          <a:latin typeface="微软雅黑" panose="020B0503020204020204" charset="-122"/>
                        </a:rPr>
                        <a:t>B</a:t>
                      </a:r>
                      <a:endParaRPr lang="en-US" sz="800" b="1">
                        <a:solidFill>
                          <a:srgbClr val="FFFFFF"/>
                        </a:solidFill>
                        <a:latin typeface="微软雅黑" panose="020B0503020204020204" charset="-122"/>
                      </a:endParaRPr>
                    </a:p>
                  </a:txBody>
                  <a:tcPr marL="0" marR="0" marT="0" marB="0" anchor="b">
                    <a:solidFill>
                      <a:srgbClr val="D04155"/>
                    </a:solidFill>
                  </a:tcPr>
                </a:tc>
                <a:tc gridSpan="2">
                  <a:txBody>
                    <a:bodyPr>
                      <a:spAutoFit/>
                    </a:bodyPr>
                    <a:p>
                      <a:pPr indent="0" algn="ctr"/>
                      <a:r>
                        <a:rPr lang="en-US" sz="800" b="1">
                          <a:solidFill>
                            <a:srgbClr val="FFFFFF"/>
                          </a:solidFill>
                          <a:latin typeface="微软雅黑" panose="020B0503020204020204" charset="-122"/>
                        </a:rPr>
                        <a:t>C            D</a:t>
                      </a:r>
                      <a:endParaRPr lang="en-US" sz="800" b="1">
                        <a:solidFill>
                          <a:srgbClr val="FFFFFF"/>
                        </a:solidFill>
                        <a:latin typeface="微软雅黑" panose="020B0503020204020204" charset="-122"/>
                      </a:endParaRPr>
                    </a:p>
                  </a:txBody>
                  <a:tcPr marL="0" marR="0" marT="0" marB="0" anchor="b">
                    <a:solidFill>
                      <a:srgbClr val="D04155"/>
                    </a:solidFill>
                  </a:tcPr>
                </a:tc>
                <a:tc hMerge="1">
                  <a:tcPr marL="0" marR="0" marT="0" marB="0"/>
                </a:tc>
                <a:tc>
                  <a:txBody>
                    <a:bodyPr>
                      <a:spAutoFit/>
                    </a:bodyPr>
                    <a:p>
                      <a:pPr indent="0" algn="ctr"/>
                      <a:r>
                        <a:rPr lang="en-US" sz="800" b="1">
                          <a:solidFill>
                            <a:srgbClr val="FFFFFF"/>
                          </a:solidFill>
                          <a:latin typeface="微软雅黑" panose="020B0503020204020204" charset="-122"/>
                        </a:rPr>
                        <a:t>E</a:t>
                      </a:r>
                      <a:endParaRPr lang="en-US" sz="800" b="1">
                        <a:solidFill>
                          <a:srgbClr val="FFFFFF"/>
                        </a:solidFill>
                        <a:latin typeface="微软雅黑" panose="020B0503020204020204" charset="-122"/>
                      </a:endParaRPr>
                    </a:p>
                  </a:txBody>
                  <a:tcPr marL="0" marR="0" marT="0" marB="0" anchor="b">
                    <a:solidFill>
                      <a:srgbClr val="D04155"/>
                    </a:solidFill>
                  </a:tcPr>
                </a:tc>
              </a:tr>
              <a:tr h="201168">
                <a:tc>
                  <a:txBody>
                    <a:bodyPr>
                      <a:spAutoFit/>
                    </a:bodyPr>
                    <a:p>
                      <a:pPr indent="0" algn="ctr"/>
                      <a:r>
                        <a:rPr lang="en-US" sz="800">
                          <a:solidFill>
                            <a:srgbClr val="040001"/>
                          </a:solidFill>
                          <a:latin typeface="微软雅黑" panose="020B0503020204020204" charset="-122"/>
                        </a:rPr>
                        <a:t>HSD-128</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00">
                          <a:solidFill>
                            <a:srgbClr val="040001"/>
                          </a:solidFill>
                          <a:latin typeface="微软雅黑" panose="020B0503020204020204" charset="-122"/>
                        </a:rPr>
                        <a:t>1300</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en-US" sz="800">
                          <a:solidFill>
                            <a:srgbClr val="040001"/>
                          </a:solidFill>
                          <a:latin typeface="微软雅黑" panose="020B0503020204020204" charset="-122"/>
                        </a:rPr>
                        <a:t>850</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en-US" sz="800">
                          <a:solidFill>
                            <a:srgbClr val="040001"/>
                          </a:solidFill>
                          <a:latin typeface="微软雅黑" panose="020B0503020204020204" charset="-122"/>
                        </a:rPr>
                        <a:t>125</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en-US" sz="800">
                          <a:solidFill>
                            <a:srgbClr val="040001"/>
                          </a:solidFill>
                          <a:latin typeface="微软雅黑" panose="020B0503020204020204" charset="-122"/>
                        </a:rPr>
                        <a:t>4</a:t>
                      </a:r>
                      <a:endParaRPr lang="en-US" sz="800">
                        <a:solidFill>
                          <a:srgbClr val="040001"/>
                        </a:solidFill>
                        <a:latin typeface="微软雅黑" panose="020B0503020204020204" charset="-122"/>
                      </a:endParaRPr>
                    </a:p>
                  </a:txBody>
                  <a:tcPr marL="0" marR="0" marT="0" marB="0" anchor="b"/>
                </a:tc>
                <a:tc>
                  <a:txBody>
                    <a:bodyPr>
                      <a:spAutoFit/>
                    </a:bodyPr>
                    <a:p>
                      <a:pPr indent="0" algn="ctr"/>
                      <a:r>
                        <a:rPr lang="en-US" sz="800">
                          <a:solidFill>
                            <a:srgbClr val="040001"/>
                          </a:solidFill>
                          <a:latin typeface="微软雅黑" panose="020B0503020204020204" charset="-122"/>
                        </a:rPr>
                        <a:t>150</a:t>
                      </a:r>
                      <a:endParaRPr lang="en-US" sz="800">
                        <a:solidFill>
                          <a:srgbClr val="040001"/>
                        </a:solidFill>
                        <a:latin typeface="微软雅黑" panose="020B0503020204020204" charset="-122"/>
                      </a:endParaRPr>
                    </a:p>
                  </a:txBody>
                  <a:tcPr marL="0" marR="0" marT="0" marB="0" anchor="b"/>
                </a:tc>
              </a:tr>
              <a:tr h="195072">
                <a:tc>
                  <a:txBody>
                    <a:bodyPr>
                      <a:spAutoFit/>
                    </a:bodyPr>
                    <a:p>
                      <a:pPr indent="0" algn="ctr"/>
                      <a:r>
                        <a:rPr lang="en-US" sz="800">
                          <a:solidFill>
                            <a:srgbClr val="040001"/>
                          </a:solidFill>
                          <a:latin typeface="微软雅黑" panose="020B0503020204020204" charset="-122"/>
                        </a:rPr>
                        <a:t>HSD-1615</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00">
                          <a:solidFill>
                            <a:srgbClr val="040001"/>
                          </a:solidFill>
                          <a:latin typeface="微软雅黑" panose="020B0503020204020204" charset="-122"/>
                        </a:rPr>
                        <a:t>1600</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00">
                          <a:solidFill>
                            <a:srgbClr val="040001"/>
                          </a:solidFill>
                          <a:latin typeface="微软雅黑" panose="020B0503020204020204" charset="-122"/>
                        </a:rPr>
                        <a:t>1300</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00">
                          <a:solidFill>
                            <a:srgbClr val="040001"/>
                          </a:solidFill>
                          <a:latin typeface="微软雅黑" panose="020B0503020204020204" charset="-122"/>
                        </a:rPr>
                        <a:t>125</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00">
                          <a:solidFill>
                            <a:srgbClr val="040001"/>
                          </a:solidFill>
                          <a:latin typeface="微软雅黑" panose="020B0503020204020204" charset="-122"/>
                        </a:rPr>
                        <a:t>7</a:t>
                      </a:r>
                      <a:endParaRPr lang="en-US" sz="80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800">
                          <a:solidFill>
                            <a:srgbClr val="040001"/>
                          </a:solidFill>
                          <a:latin typeface="微软雅黑" panose="020B0503020204020204" charset="-122"/>
                        </a:rPr>
                        <a:t>150</a:t>
                      </a:r>
                      <a:endParaRPr lang="en-US" sz="800">
                        <a:solidFill>
                          <a:srgbClr val="040001"/>
                        </a:solidFill>
                        <a:latin typeface="微软雅黑" panose="020B0503020204020204" charset="-122"/>
                      </a:endParaRPr>
                    </a:p>
                  </a:txBody>
                  <a:tcPr marL="0" marR="0" marT="0" marB="0" anchor="b">
                    <a:solidFill>
                      <a:srgbClr val="D1D5D6"/>
                    </a:solidFill>
                  </a:tcPr>
                </a:tc>
              </a:tr>
              <a:tr h="198120">
                <a:tc>
                  <a:txBody>
                    <a:bodyPr>
                      <a:spAutoFit/>
                    </a:bodyPr>
                    <a:p>
                      <a:pPr indent="0" algn="ctr"/>
                      <a:r>
                        <a:rPr lang="en-US" sz="800">
                          <a:solidFill>
                            <a:srgbClr val="040001"/>
                          </a:solidFill>
                          <a:latin typeface="微软雅黑" panose="020B0503020204020204" charset="-122"/>
                        </a:rPr>
                        <a:t>HSD-2718</a:t>
                      </a:r>
                      <a:endParaRPr lang="en-US" sz="800">
                        <a:solidFill>
                          <a:srgbClr val="040001"/>
                        </a:solidFill>
                        <a:latin typeface="微软雅黑" panose="020B0503020204020204" charset="-122"/>
                      </a:endParaRPr>
                    </a:p>
                  </a:txBody>
                  <a:tcPr marL="0" marR="0" marT="0" marB="0">
                    <a:solidFill>
                      <a:srgbClr val="D1D5D6"/>
                    </a:solidFill>
                  </a:tcPr>
                </a:tc>
                <a:tc>
                  <a:txBody>
                    <a:bodyPr>
                      <a:spAutoFit/>
                    </a:bodyPr>
                    <a:p>
                      <a:pPr indent="0" algn="ctr"/>
                      <a:r>
                        <a:rPr lang="en-US" sz="800">
                          <a:solidFill>
                            <a:srgbClr val="040001"/>
                          </a:solidFill>
                          <a:latin typeface="微软雅黑" panose="020B0503020204020204" charset="-122"/>
                        </a:rPr>
                        <a:t>2500</a:t>
                      </a:r>
                      <a:endParaRPr lang="en-US" sz="800">
                        <a:solidFill>
                          <a:srgbClr val="040001"/>
                        </a:solidFill>
                        <a:latin typeface="微软雅黑" panose="020B0503020204020204" charset="-122"/>
                      </a:endParaRPr>
                    </a:p>
                  </a:txBody>
                  <a:tcPr marL="0" marR="0" marT="0" marB="0"/>
                </a:tc>
                <a:tc>
                  <a:txBody>
                    <a:bodyPr>
                      <a:spAutoFit/>
                    </a:bodyPr>
                    <a:p>
                      <a:pPr indent="0" algn="ctr"/>
                      <a:r>
                        <a:rPr lang="en-US" sz="800">
                          <a:solidFill>
                            <a:srgbClr val="040001"/>
                          </a:solidFill>
                          <a:latin typeface="微软雅黑" panose="020B0503020204020204" charset="-122"/>
                        </a:rPr>
                        <a:t>1500</a:t>
                      </a:r>
                      <a:endParaRPr lang="en-US" sz="800">
                        <a:solidFill>
                          <a:srgbClr val="040001"/>
                        </a:solidFill>
                        <a:latin typeface="微软雅黑" panose="020B0503020204020204" charset="-122"/>
                      </a:endParaRPr>
                    </a:p>
                  </a:txBody>
                  <a:tcPr marL="0" marR="0" marT="0" marB="0"/>
                </a:tc>
                <a:tc>
                  <a:txBody>
                    <a:bodyPr>
                      <a:spAutoFit/>
                    </a:bodyPr>
                    <a:p>
                      <a:pPr indent="0" algn="ctr"/>
                      <a:r>
                        <a:rPr lang="en-US" sz="800">
                          <a:solidFill>
                            <a:srgbClr val="040001"/>
                          </a:solidFill>
                          <a:latin typeface="微软雅黑" panose="020B0503020204020204" charset="-122"/>
                        </a:rPr>
                        <a:t>120</a:t>
                      </a:r>
                      <a:endParaRPr lang="en-US" sz="800">
                        <a:solidFill>
                          <a:srgbClr val="040001"/>
                        </a:solidFill>
                        <a:latin typeface="微软雅黑" panose="020B0503020204020204" charset="-122"/>
                      </a:endParaRPr>
                    </a:p>
                  </a:txBody>
                  <a:tcPr marL="0" marR="0" marT="0" marB="0"/>
                </a:tc>
                <a:tc>
                  <a:txBody>
                    <a:bodyPr>
                      <a:spAutoFit/>
                    </a:bodyPr>
                    <a:p>
                      <a:pPr indent="0" algn="ctr"/>
                      <a:r>
                        <a:rPr lang="en-US" sz="800">
                          <a:solidFill>
                            <a:srgbClr val="040001"/>
                          </a:solidFill>
                          <a:latin typeface="微软雅黑" panose="020B0503020204020204" charset="-122"/>
                        </a:rPr>
                        <a:t>7</a:t>
                      </a:r>
                      <a:endParaRPr lang="en-US" sz="800">
                        <a:solidFill>
                          <a:srgbClr val="040001"/>
                        </a:solidFill>
                        <a:latin typeface="微软雅黑" panose="020B0503020204020204" charset="-122"/>
                      </a:endParaRPr>
                    </a:p>
                  </a:txBody>
                  <a:tcPr marL="0" marR="0" marT="0" marB="0"/>
                </a:tc>
                <a:tc>
                  <a:txBody>
                    <a:bodyPr>
                      <a:spAutoFit/>
                    </a:bodyPr>
                    <a:p>
                      <a:pPr indent="0" algn="ctr"/>
                      <a:r>
                        <a:rPr lang="en-US" sz="800">
                          <a:solidFill>
                            <a:srgbClr val="040001"/>
                          </a:solidFill>
                          <a:latin typeface="微软雅黑" panose="020B0503020204020204" charset="-122"/>
                        </a:rPr>
                        <a:t>180</a:t>
                      </a:r>
                      <a:endParaRPr lang="en-US" sz="800">
                        <a:solidFill>
                          <a:srgbClr val="040001"/>
                        </a:solidFill>
                        <a:latin typeface="微软雅黑" panose="020B0503020204020204" charset="-122"/>
                      </a:endParaRPr>
                    </a:p>
                  </a:txBody>
                  <a:tcPr marL="0" marR="0" marT="0" marB="0"/>
                </a:tc>
              </a:tr>
            </a:tbl>
          </a:graphicData>
        </a:graphic>
      </p:graphicFrame>
      <p:sp>
        <p:nvSpPr>
          <p:cNvPr id="16" name="矩形 15"/>
          <p:cNvSpPr/>
          <p:nvPr/>
        </p:nvSpPr>
        <p:spPr>
          <a:xfrm>
            <a:off x="8790432" y="5617464"/>
            <a:ext cx="3505200" cy="213360"/>
          </a:xfrm>
          <a:prstGeom prst="rect">
            <a:avLst/>
          </a:prstGeom>
          <a:solidFill>
            <a:srgbClr val="FFFFFF"/>
          </a:solidFill>
        </p:spPr>
        <p:txBody>
          <a:bodyPr wrap="none" lIns="0" tIns="0" rIns="0" bIns="0">
            <a:noAutofit/>
          </a:bodyPr>
          <a:p>
            <a:pPr indent="0" algn="r"/>
            <a:r>
              <a:rPr lang="en-US" sz="1400" b="1" i="1">
                <a:solidFill>
                  <a:srgbClr val="48484A"/>
                </a:solidFill>
                <a:latin typeface="Arial" panose="020B0604020202020204"/>
              </a:rPr>
              <a:t>Габаритный чертеж внешнего вида машины</a:t>
            </a:r>
            <a:endParaRPr lang="en-US" sz="1400" b="1" i="1">
              <a:solidFill>
                <a:srgbClr val="48484A"/>
              </a:solidFill>
              <a:latin typeface="Arial" panose="020B0604020202020204"/>
            </a:endParaRPr>
          </a:p>
        </p:txBody>
      </p:sp>
      <p:graphicFrame>
        <p:nvGraphicFramePr>
          <p:cNvPr id="17" name="表格 16"/>
          <p:cNvGraphicFramePr>
            <a:graphicFrameLocks noGrp="1"/>
          </p:cNvGraphicFramePr>
          <p:nvPr/>
        </p:nvGraphicFramePr>
        <p:xfrm>
          <a:off x="8820912" y="7894320"/>
          <a:ext cx="5449824" cy="816864"/>
        </p:xfrm>
        <a:graphic>
          <a:graphicData uri="http://schemas.openxmlformats.org/drawingml/2006/table">
            <a:tbl>
              <a:tblPr/>
              <a:tblGrid>
                <a:gridCol w="749808"/>
                <a:gridCol w="432816"/>
                <a:gridCol w="423672"/>
                <a:gridCol w="426720"/>
                <a:gridCol w="426720"/>
                <a:gridCol w="426720"/>
                <a:gridCol w="426720"/>
                <a:gridCol w="426720"/>
                <a:gridCol w="426720"/>
                <a:gridCol w="423672"/>
                <a:gridCol w="426720"/>
                <a:gridCol w="432816"/>
              </a:tblGrid>
              <a:tr h="201168">
                <a:tc>
                  <a:txBody>
                    <a:bodyPr>
                      <a:spAutoFit/>
                    </a:bodyPr>
                    <a:p>
                      <a:pPr indent="0" algn="ctr"/>
                      <a:r>
                        <a:rPr lang="en-US" sz="700" b="1">
                          <a:solidFill>
                            <a:srgbClr val="040001"/>
                          </a:solidFill>
                          <a:latin typeface="微软雅黑" panose="020B0503020204020204" charset="-122"/>
                        </a:rPr>
                        <a:t>Model/Item</a:t>
                      </a:r>
                      <a:endParaRPr lang="en-US" sz="700" b="1">
                        <a:solidFill>
                          <a:srgbClr val="040001"/>
                        </a:solidFill>
                        <a:latin typeface="微软雅黑" panose="020B0503020204020204" charset="-122"/>
                      </a:endParaRPr>
                    </a:p>
                  </a:txBody>
                  <a:tcPr marL="0" marR="0" marT="0" marB="0" anchor="ctr">
                    <a:solidFill>
                      <a:srgbClr val="9A9B9F"/>
                    </a:solidFill>
                  </a:tcPr>
                </a:tc>
                <a:tc>
                  <a:txBody>
                    <a:bodyPr>
                      <a:spAutoFit/>
                    </a:bodyPr>
                    <a:p>
                      <a:pPr indent="0" algn="ctr"/>
                      <a:r>
                        <a:rPr lang="en-US" sz="600" b="1">
                          <a:solidFill>
                            <a:srgbClr val="FFFFFF"/>
                          </a:solidFill>
                          <a:latin typeface="微软雅黑" panose="020B0503020204020204" charset="-122"/>
                        </a:rPr>
                        <a:t>Z axis travel</a:t>
                      </a:r>
                      <a:endParaRPr lang="en-US" sz="600" b="1">
                        <a:solidFill>
                          <a:srgbClr val="FFFFFF"/>
                        </a:solidFill>
                        <a:latin typeface="微软雅黑" panose="020B0503020204020204" charset="-122"/>
                      </a:endParaRPr>
                    </a:p>
                  </a:txBody>
                  <a:tcPr marL="0" marR="0" marT="0" marB="0" anchor="ctr">
                    <a:solidFill>
                      <a:srgbClr val="D04155"/>
                    </a:solidFill>
                  </a:tcPr>
                </a:tc>
                <a:tc>
                  <a:txBody>
                    <a:bodyPr>
                      <a:spAutoFit/>
                    </a:bodyPr>
                    <a:p>
                      <a:pPr indent="0" algn="ctr"/>
                      <a:r>
                        <a:rPr lang="en-US" sz="700" b="1">
                          <a:solidFill>
                            <a:srgbClr val="FFFFFF"/>
                          </a:solidFill>
                          <a:latin typeface="微软雅黑" panose="020B0503020204020204" charset="-122"/>
                        </a:rPr>
                        <a:t>A</a:t>
                      </a:r>
                      <a:endParaRPr lang="en-US" sz="700" b="1">
                        <a:solidFill>
                          <a:srgbClr val="FFFFFF"/>
                        </a:solidFill>
                        <a:latin typeface="微软雅黑" panose="020B0503020204020204" charset="-122"/>
                      </a:endParaRPr>
                    </a:p>
                  </a:txBody>
                  <a:tcPr marL="0" marR="0" marT="0" marB="0" anchor="ctr">
                    <a:solidFill>
                      <a:srgbClr val="D04155"/>
                    </a:solidFill>
                  </a:tcPr>
                </a:tc>
                <a:tc>
                  <a:txBody>
                    <a:bodyPr>
                      <a:spAutoFit/>
                    </a:bodyPr>
                    <a:p>
                      <a:pPr indent="0" algn="ctr"/>
                      <a:r>
                        <a:rPr lang="en-US" sz="700" b="1">
                          <a:solidFill>
                            <a:srgbClr val="FFFFFF"/>
                          </a:solidFill>
                          <a:latin typeface="微软雅黑" panose="020B0503020204020204" charset="-122"/>
                        </a:rPr>
                        <a:t>B</a:t>
                      </a:r>
                      <a:endParaRPr lang="en-US" sz="700" b="1">
                        <a:solidFill>
                          <a:srgbClr val="FFFFFF"/>
                        </a:solidFill>
                        <a:latin typeface="微软雅黑" panose="020B0503020204020204" charset="-122"/>
                      </a:endParaRPr>
                    </a:p>
                  </a:txBody>
                  <a:tcPr marL="0" marR="0" marT="0" marB="0" anchor="ctr">
                    <a:solidFill>
                      <a:srgbClr val="D04155"/>
                    </a:solidFill>
                  </a:tcPr>
                </a:tc>
                <a:tc>
                  <a:txBody>
                    <a:bodyPr>
                      <a:spAutoFit/>
                    </a:bodyPr>
                    <a:p>
                      <a:pPr indent="0" algn="ctr"/>
                      <a:r>
                        <a:rPr lang="en-US" sz="700" b="1">
                          <a:solidFill>
                            <a:srgbClr val="FFFFFF"/>
                          </a:solidFill>
                          <a:latin typeface="微软雅黑" panose="020B0503020204020204" charset="-122"/>
                        </a:rPr>
                        <a:t>C</a:t>
                      </a:r>
                      <a:endParaRPr lang="en-US" sz="700" b="1">
                        <a:solidFill>
                          <a:srgbClr val="FFFFFF"/>
                        </a:solidFill>
                        <a:latin typeface="微软雅黑" panose="020B0503020204020204" charset="-122"/>
                      </a:endParaRPr>
                    </a:p>
                  </a:txBody>
                  <a:tcPr marL="0" marR="0" marT="0" marB="0" anchor="ctr">
                    <a:solidFill>
                      <a:srgbClr val="D04155"/>
                    </a:solidFill>
                  </a:tcPr>
                </a:tc>
                <a:tc>
                  <a:txBody>
                    <a:bodyPr>
                      <a:spAutoFit/>
                    </a:bodyPr>
                    <a:p>
                      <a:pPr indent="0" algn="ctr"/>
                      <a:r>
                        <a:rPr lang="en-US" sz="700" b="1">
                          <a:solidFill>
                            <a:srgbClr val="FFFFFF"/>
                          </a:solidFill>
                          <a:latin typeface="微软雅黑" panose="020B0503020204020204" charset="-122"/>
                        </a:rPr>
                        <a:t>D</a:t>
                      </a:r>
                      <a:endParaRPr lang="en-US" sz="700" b="1">
                        <a:solidFill>
                          <a:srgbClr val="FFFFFF"/>
                        </a:solidFill>
                        <a:latin typeface="微软雅黑" panose="020B0503020204020204" charset="-122"/>
                      </a:endParaRPr>
                    </a:p>
                  </a:txBody>
                  <a:tcPr marL="0" marR="0" marT="0" marB="0" anchor="ctr">
                    <a:solidFill>
                      <a:srgbClr val="D04155"/>
                    </a:solidFill>
                  </a:tcPr>
                </a:tc>
                <a:tc>
                  <a:txBody>
                    <a:bodyPr>
                      <a:spAutoFit/>
                    </a:bodyPr>
                    <a:p>
                      <a:pPr indent="0" algn="ctr"/>
                      <a:r>
                        <a:rPr lang="en-US" sz="700" b="1">
                          <a:solidFill>
                            <a:srgbClr val="FFFFFF"/>
                          </a:solidFill>
                          <a:latin typeface="微软雅黑" panose="020B0503020204020204" charset="-122"/>
                        </a:rPr>
                        <a:t>E</a:t>
                      </a:r>
                      <a:endParaRPr lang="en-US" sz="700" b="1">
                        <a:solidFill>
                          <a:srgbClr val="FFFFFF"/>
                        </a:solidFill>
                        <a:latin typeface="微软雅黑" panose="020B0503020204020204" charset="-122"/>
                      </a:endParaRPr>
                    </a:p>
                  </a:txBody>
                  <a:tcPr marL="0" marR="0" marT="0" marB="0" anchor="ctr">
                    <a:solidFill>
                      <a:srgbClr val="D04155"/>
                    </a:solidFill>
                  </a:tcPr>
                </a:tc>
                <a:tc>
                  <a:txBody>
                    <a:bodyPr>
                      <a:spAutoFit/>
                    </a:bodyPr>
                    <a:p>
                      <a:pPr indent="0" algn="ctr"/>
                      <a:r>
                        <a:rPr lang="en-US" sz="700" b="1">
                          <a:solidFill>
                            <a:srgbClr val="FFFFFF"/>
                          </a:solidFill>
                          <a:latin typeface="微软雅黑" panose="020B0503020204020204" charset="-122"/>
                        </a:rPr>
                        <a:t>F</a:t>
                      </a:r>
                      <a:endParaRPr lang="en-US" sz="700" b="1">
                        <a:solidFill>
                          <a:srgbClr val="FFFFFF"/>
                        </a:solidFill>
                        <a:latin typeface="微软雅黑" panose="020B0503020204020204" charset="-122"/>
                      </a:endParaRPr>
                    </a:p>
                  </a:txBody>
                  <a:tcPr marL="0" marR="0" marT="0" marB="0" anchor="ctr">
                    <a:solidFill>
                      <a:srgbClr val="D04155"/>
                    </a:solidFill>
                  </a:tcPr>
                </a:tc>
                <a:tc>
                  <a:txBody>
                    <a:bodyPr>
                      <a:spAutoFit/>
                    </a:bodyPr>
                    <a:p>
                      <a:pPr indent="0" algn="ctr"/>
                      <a:r>
                        <a:rPr lang="en-US" sz="700" b="1">
                          <a:solidFill>
                            <a:srgbClr val="FFFFFF"/>
                          </a:solidFill>
                          <a:latin typeface="微软雅黑" panose="020B0503020204020204" charset="-122"/>
                        </a:rPr>
                        <a:t>G</a:t>
                      </a:r>
                      <a:endParaRPr lang="en-US" sz="700" b="1">
                        <a:solidFill>
                          <a:srgbClr val="FFFFFF"/>
                        </a:solidFill>
                        <a:latin typeface="微软雅黑" panose="020B0503020204020204" charset="-122"/>
                      </a:endParaRPr>
                    </a:p>
                  </a:txBody>
                  <a:tcPr marL="0" marR="0" marT="0" marB="0" anchor="ctr">
                    <a:solidFill>
                      <a:srgbClr val="D04155"/>
                    </a:solidFill>
                  </a:tcPr>
                </a:tc>
                <a:tc>
                  <a:txBody>
                    <a:bodyPr>
                      <a:spAutoFit/>
                    </a:bodyPr>
                    <a:p>
                      <a:pPr indent="0" algn="ctr"/>
                      <a:r>
                        <a:rPr lang="en-US" sz="700" b="1">
                          <a:solidFill>
                            <a:srgbClr val="FFFFFF"/>
                          </a:solidFill>
                          <a:latin typeface="微软雅黑" panose="020B0503020204020204" charset="-122"/>
                        </a:rPr>
                        <a:t>H</a:t>
                      </a:r>
                      <a:endParaRPr lang="en-US" sz="700" b="1">
                        <a:solidFill>
                          <a:srgbClr val="FFFFFF"/>
                        </a:solidFill>
                        <a:latin typeface="微软雅黑" panose="020B0503020204020204" charset="-122"/>
                      </a:endParaRPr>
                    </a:p>
                  </a:txBody>
                  <a:tcPr marL="0" marR="0" marT="0" marB="0" anchor="ctr">
                    <a:solidFill>
                      <a:srgbClr val="D04155"/>
                    </a:solidFill>
                  </a:tcPr>
                </a:tc>
                <a:tc>
                  <a:txBody>
                    <a:bodyPr>
                      <a:spAutoFit/>
                    </a:bodyPr>
                    <a:p>
                      <a:pPr indent="0" algn="ctr"/>
                      <a:r>
                        <a:rPr lang="en-US" sz="700" b="1">
                          <a:solidFill>
                            <a:srgbClr val="FFFFFF"/>
                          </a:solidFill>
                          <a:latin typeface="微软雅黑" panose="020B0503020204020204" charset="-122"/>
                        </a:rPr>
                        <a:t>I</a:t>
                      </a:r>
                      <a:endParaRPr lang="en-US" sz="700" b="1">
                        <a:solidFill>
                          <a:srgbClr val="FFFFFF"/>
                        </a:solidFill>
                        <a:latin typeface="微软雅黑" panose="020B0503020204020204" charset="-122"/>
                      </a:endParaRPr>
                    </a:p>
                  </a:txBody>
                  <a:tcPr marL="0" marR="0" marT="0" marB="0" anchor="ctr">
                    <a:solidFill>
                      <a:srgbClr val="D04155"/>
                    </a:solidFill>
                  </a:tcPr>
                </a:tc>
                <a:tc>
                  <a:txBody>
                    <a:bodyPr>
                      <a:spAutoFit/>
                    </a:bodyPr>
                    <a:p>
                      <a:pPr indent="0" algn="ctr"/>
                      <a:r>
                        <a:rPr lang="en-US" sz="700" b="1">
                          <a:solidFill>
                            <a:srgbClr val="FFFFFF"/>
                          </a:solidFill>
                          <a:latin typeface="微软雅黑" panose="020B0503020204020204" charset="-122"/>
                        </a:rPr>
                        <a:t>J</a:t>
                      </a:r>
                      <a:endParaRPr lang="en-US" sz="700" b="1">
                        <a:solidFill>
                          <a:srgbClr val="FFFFFF"/>
                        </a:solidFill>
                        <a:latin typeface="微软雅黑" panose="020B0503020204020204" charset="-122"/>
                      </a:endParaRPr>
                    </a:p>
                  </a:txBody>
                  <a:tcPr marL="0" marR="0" marT="0" marB="0" anchor="ctr">
                    <a:solidFill>
                      <a:srgbClr val="D04155"/>
                    </a:solidFill>
                  </a:tcPr>
                </a:tc>
              </a:tr>
              <a:tr h="210312">
                <a:tc>
                  <a:txBody>
                    <a:bodyPr>
                      <a:spAutoFit/>
                    </a:bodyPr>
                    <a:p>
                      <a:pPr indent="0" algn="ctr"/>
                      <a:r>
                        <a:rPr lang="en-US" sz="700">
                          <a:solidFill>
                            <a:srgbClr val="040001"/>
                          </a:solidFill>
                          <a:latin typeface="微软雅黑" panose="020B0503020204020204" charset="-122"/>
                        </a:rPr>
                        <a:t>HSD-128</a:t>
                      </a:r>
                      <a:endParaRPr lang="en-US" sz="7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700">
                          <a:solidFill>
                            <a:srgbClr val="040001"/>
                          </a:solidFill>
                          <a:latin typeface="微软雅黑" panose="020B0503020204020204" charset="-122"/>
                        </a:rPr>
                        <a:t>500</a:t>
                      </a:r>
                      <a:endParaRPr lang="en-US" sz="700">
                        <a:solidFill>
                          <a:srgbClr val="040001"/>
                        </a:solidFill>
                        <a:latin typeface="微软雅黑" panose="020B0503020204020204" charset="-122"/>
                      </a:endParaRPr>
                    </a:p>
                  </a:txBody>
                  <a:tcPr marL="0" marR="0" marT="0" marB="0" anchor="ctr"/>
                </a:tc>
                <a:tc>
                  <a:txBody>
                    <a:bodyPr>
                      <a:spAutoFit/>
                    </a:bodyPr>
                    <a:p>
                      <a:pPr indent="0" algn="ctr"/>
                      <a:r>
                        <a:rPr lang="en-US" sz="700">
                          <a:solidFill>
                            <a:srgbClr val="040001"/>
                          </a:solidFill>
                          <a:latin typeface="微软雅黑" panose="020B0503020204020204" charset="-122"/>
                        </a:rPr>
                        <a:t>3100</a:t>
                      </a:r>
                      <a:endParaRPr lang="en-US" sz="700">
                        <a:solidFill>
                          <a:srgbClr val="040001"/>
                        </a:solidFill>
                        <a:latin typeface="微软雅黑" panose="020B0503020204020204" charset="-122"/>
                      </a:endParaRPr>
                    </a:p>
                  </a:txBody>
                  <a:tcPr marL="0" marR="0" marT="0" marB="0" anchor="ctr"/>
                </a:tc>
                <a:tc>
                  <a:txBody>
                    <a:bodyPr>
                      <a:spAutoFit/>
                    </a:bodyPr>
                    <a:p>
                      <a:pPr indent="101600"/>
                      <a:r>
                        <a:rPr lang="en-US" sz="700">
                          <a:solidFill>
                            <a:srgbClr val="040001"/>
                          </a:solidFill>
                          <a:latin typeface="微软雅黑" panose="020B0503020204020204" charset="-122"/>
                        </a:rPr>
                        <a:t>3348</a:t>
                      </a:r>
                      <a:endParaRPr lang="en-US" sz="700">
                        <a:solidFill>
                          <a:srgbClr val="040001"/>
                        </a:solidFill>
                        <a:latin typeface="微软雅黑" panose="020B0503020204020204" charset="-122"/>
                      </a:endParaRPr>
                    </a:p>
                  </a:txBody>
                  <a:tcPr marL="0" marR="0" marT="0" marB="0" anchor="ctr"/>
                </a:tc>
                <a:tc>
                  <a:txBody>
                    <a:bodyPr>
                      <a:spAutoFit/>
                    </a:bodyPr>
                    <a:p>
                      <a:pPr indent="0" algn="ctr"/>
                      <a:r>
                        <a:rPr lang="en-US" sz="700">
                          <a:solidFill>
                            <a:srgbClr val="040001"/>
                          </a:solidFill>
                          <a:latin typeface="微软雅黑" panose="020B0503020204020204" charset="-122"/>
                        </a:rPr>
                        <a:t>2462</a:t>
                      </a:r>
                      <a:endParaRPr lang="en-US" sz="700">
                        <a:solidFill>
                          <a:srgbClr val="040001"/>
                        </a:solidFill>
                        <a:latin typeface="微软雅黑" panose="020B0503020204020204" charset="-122"/>
                      </a:endParaRPr>
                    </a:p>
                  </a:txBody>
                  <a:tcPr marL="0" marR="0" marT="0" marB="0" anchor="ctr"/>
                </a:tc>
                <a:tc>
                  <a:txBody>
                    <a:bodyPr>
                      <a:spAutoFit/>
                    </a:bodyPr>
                    <a:p>
                      <a:pPr indent="0" algn="ctr"/>
                      <a:r>
                        <a:rPr lang="en-US" sz="700">
                          <a:solidFill>
                            <a:srgbClr val="040001"/>
                          </a:solidFill>
                          <a:latin typeface="微软雅黑" panose="020B0503020204020204" charset="-122"/>
                        </a:rPr>
                        <a:t>540</a:t>
                      </a:r>
                      <a:endParaRPr lang="en-US" sz="700">
                        <a:solidFill>
                          <a:srgbClr val="040001"/>
                        </a:solidFill>
                        <a:latin typeface="微软雅黑" panose="020B0503020204020204" charset="-122"/>
                      </a:endParaRPr>
                    </a:p>
                  </a:txBody>
                  <a:tcPr marL="0" marR="0" marT="0" marB="0" anchor="ctr"/>
                </a:tc>
                <a:tc>
                  <a:txBody>
                    <a:bodyPr>
                      <a:spAutoFit/>
                    </a:bodyPr>
                    <a:p>
                      <a:pPr indent="0" algn="ctr"/>
                      <a:r>
                        <a:rPr lang="en-US" sz="700">
                          <a:solidFill>
                            <a:srgbClr val="040001"/>
                          </a:solidFill>
                          <a:latin typeface="微软雅黑" panose="020B0503020204020204" charset="-122"/>
                        </a:rPr>
                        <a:t>3776</a:t>
                      </a:r>
                      <a:endParaRPr lang="en-US" sz="700">
                        <a:solidFill>
                          <a:srgbClr val="040001"/>
                        </a:solidFill>
                        <a:latin typeface="微软雅黑" panose="020B0503020204020204" charset="-122"/>
                      </a:endParaRPr>
                    </a:p>
                  </a:txBody>
                  <a:tcPr marL="0" marR="0" marT="0" marB="0" anchor="ctr"/>
                </a:tc>
                <a:tc>
                  <a:txBody>
                    <a:bodyPr>
                      <a:spAutoFit/>
                    </a:bodyPr>
                    <a:p>
                      <a:pPr indent="0" algn="ctr"/>
                      <a:r>
                        <a:rPr lang="en-US" sz="700">
                          <a:solidFill>
                            <a:srgbClr val="040001"/>
                          </a:solidFill>
                          <a:latin typeface="微软雅黑" panose="020B0503020204020204" charset="-122"/>
                        </a:rPr>
                        <a:t>2270</a:t>
                      </a:r>
                      <a:endParaRPr lang="en-US" sz="700">
                        <a:solidFill>
                          <a:srgbClr val="040001"/>
                        </a:solidFill>
                        <a:latin typeface="微软雅黑" panose="020B0503020204020204" charset="-122"/>
                      </a:endParaRPr>
                    </a:p>
                  </a:txBody>
                  <a:tcPr marL="0" marR="0" marT="0" marB="0" anchor="ctr"/>
                </a:tc>
                <a:tc>
                  <a:txBody>
                    <a:bodyPr>
                      <a:spAutoFit/>
                    </a:bodyPr>
                    <a:p>
                      <a:pPr indent="0" algn="ctr"/>
                      <a:r>
                        <a:rPr lang="en-US" sz="700">
                          <a:solidFill>
                            <a:srgbClr val="040001"/>
                          </a:solidFill>
                          <a:latin typeface="微软雅黑" panose="020B0503020204020204" charset="-122"/>
                        </a:rPr>
                        <a:t>3250</a:t>
                      </a:r>
                      <a:endParaRPr lang="en-US" sz="700">
                        <a:solidFill>
                          <a:srgbClr val="040001"/>
                        </a:solidFill>
                        <a:latin typeface="微软雅黑" panose="020B0503020204020204" charset="-122"/>
                      </a:endParaRPr>
                    </a:p>
                  </a:txBody>
                  <a:tcPr marL="0" marR="0" marT="0" marB="0" anchor="ctr"/>
                </a:tc>
                <a:tc>
                  <a:txBody>
                    <a:bodyPr>
                      <a:spAutoFit/>
                    </a:bodyPr>
                    <a:p>
                      <a:pPr indent="0" algn="ctr"/>
                      <a:r>
                        <a:rPr lang="en-US" sz="700">
                          <a:solidFill>
                            <a:srgbClr val="040001"/>
                          </a:solidFill>
                          <a:latin typeface="微软雅黑" panose="020B0503020204020204" charset="-122"/>
                        </a:rPr>
                        <a:t>3348</a:t>
                      </a:r>
                      <a:endParaRPr lang="en-US" sz="700">
                        <a:solidFill>
                          <a:srgbClr val="040001"/>
                        </a:solidFill>
                        <a:latin typeface="微软雅黑" panose="020B0503020204020204" charset="-122"/>
                      </a:endParaRPr>
                    </a:p>
                  </a:txBody>
                  <a:tcPr marL="0" marR="0" marT="0" marB="0" anchor="ctr"/>
                </a:tc>
                <a:tc>
                  <a:txBody>
                    <a:bodyPr>
                      <a:spAutoFit/>
                    </a:bodyPr>
                    <a:p>
                      <a:pPr indent="0" algn="ctr"/>
                      <a:r>
                        <a:rPr lang="zh-TW" sz="700">
                          <a:solidFill>
                            <a:srgbClr val="040001"/>
                          </a:solidFill>
                          <a:latin typeface="微软雅黑" panose="020B0503020204020204" charset="-122"/>
                          <a:ea typeface="微软雅黑" panose="020B0503020204020204" charset="-122"/>
                        </a:rPr>
                        <a:t>/</a:t>
                      </a:r>
                      <a:endParaRPr lang="zh-TW" sz="700">
                        <a:solidFill>
                          <a:srgbClr val="040001"/>
                        </a:solidFill>
                        <a:latin typeface="微软雅黑" panose="020B0503020204020204" charset="-122"/>
                        <a:ea typeface="微软雅黑" panose="020B0503020204020204" charset="-122"/>
                      </a:endParaRPr>
                    </a:p>
                  </a:txBody>
                  <a:tcPr marL="0" marR="0" marT="0" marB="0" anchor="ctr"/>
                </a:tc>
                <a:tc>
                  <a:txBody>
                    <a:bodyPr>
                      <a:spAutoFit/>
                    </a:bodyPr>
                    <a:p>
                      <a:pPr indent="0" algn="ctr"/>
                      <a:r>
                        <a:rPr lang="zh-TW" sz="700">
                          <a:solidFill>
                            <a:srgbClr val="040001"/>
                          </a:solidFill>
                          <a:latin typeface="微软雅黑" panose="020B0503020204020204" charset="-122"/>
                          <a:ea typeface="微软雅黑" panose="020B0503020204020204" charset="-122"/>
                        </a:rPr>
                        <a:t>/</a:t>
                      </a:r>
                      <a:endParaRPr lang="zh-TW" sz="700">
                        <a:solidFill>
                          <a:srgbClr val="040001"/>
                        </a:solidFill>
                        <a:latin typeface="微软雅黑" panose="020B0503020204020204" charset="-122"/>
                        <a:ea typeface="微软雅黑" panose="020B0503020204020204" charset="-122"/>
                      </a:endParaRPr>
                    </a:p>
                  </a:txBody>
                  <a:tcPr marL="0" marR="0" marT="0" marB="0" anchor="ctr"/>
                </a:tc>
              </a:tr>
              <a:tr h="201168">
                <a:tc>
                  <a:txBody>
                    <a:bodyPr>
                      <a:spAutoFit/>
                    </a:bodyPr>
                    <a:p>
                      <a:pPr indent="0" algn="ctr"/>
                      <a:r>
                        <a:rPr lang="en-US" sz="700">
                          <a:solidFill>
                            <a:srgbClr val="040001"/>
                          </a:solidFill>
                          <a:latin typeface="微软雅黑" panose="020B0503020204020204" charset="-122"/>
                        </a:rPr>
                        <a:t>HSD-1615</a:t>
                      </a:r>
                      <a:endParaRPr lang="en-US" sz="7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700">
                          <a:solidFill>
                            <a:srgbClr val="040001"/>
                          </a:solidFill>
                          <a:latin typeface="微软雅黑" panose="020B0503020204020204" charset="-122"/>
                        </a:rPr>
                        <a:t>800</a:t>
                      </a:r>
                      <a:endParaRPr lang="en-US" sz="7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700">
                          <a:solidFill>
                            <a:srgbClr val="040001"/>
                          </a:solidFill>
                          <a:latin typeface="微软雅黑" panose="020B0503020204020204" charset="-122"/>
                        </a:rPr>
                        <a:t>3130</a:t>
                      </a:r>
                      <a:endParaRPr lang="en-US" sz="700">
                        <a:solidFill>
                          <a:srgbClr val="040001"/>
                        </a:solidFill>
                        <a:latin typeface="微软雅黑" panose="020B0503020204020204" charset="-122"/>
                      </a:endParaRPr>
                    </a:p>
                  </a:txBody>
                  <a:tcPr marL="0" marR="0" marT="0" marB="0" anchor="ctr">
                    <a:solidFill>
                      <a:srgbClr val="D1D5D6"/>
                    </a:solidFill>
                  </a:tcPr>
                </a:tc>
                <a:tc>
                  <a:txBody>
                    <a:bodyPr>
                      <a:spAutoFit/>
                    </a:bodyPr>
                    <a:p>
                      <a:pPr indent="101600"/>
                      <a:r>
                        <a:rPr lang="en-US" sz="700">
                          <a:solidFill>
                            <a:srgbClr val="040001"/>
                          </a:solidFill>
                          <a:latin typeface="微软雅黑" panose="020B0503020204020204" charset="-122"/>
                        </a:rPr>
                        <a:t>5656</a:t>
                      </a:r>
                      <a:endParaRPr lang="en-US" sz="7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700">
                          <a:solidFill>
                            <a:srgbClr val="040001"/>
                          </a:solidFill>
                          <a:latin typeface="微软雅黑" panose="020B0503020204020204" charset="-122"/>
                        </a:rPr>
                        <a:t>4347</a:t>
                      </a:r>
                      <a:endParaRPr lang="en-US" sz="7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700">
                          <a:solidFill>
                            <a:srgbClr val="040001"/>
                          </a:solidFill>
                          <a:latin typeface="微软雅黑" panose="020B0503020204020204" charset="-122"/>
                        </a:rPr>
                        <a:t>1055</a:t>
                      </a:r>
                      <a:endParaRPr lang="en-US" sz="7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700">
                          <a:solidFill>
                            <a:srgbClr val="040001"/>
                          </a:solidFill>
                          <a:latin typeface="微软雅黑" panose="020B0503020204020204" charset="-122"/>
                        </a:rPr>
                        <a:t>5670</a:t>
                      </a:r>
                      <a:endParaRPr lang="en-US" sz="7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700">
                          <a:solidFill>
                            <a:srgbClr val="040001"/>
                          </a:solidFill>
                          <a:latin typeface="微软雅黑" panose="020B0503020204020204" charset="-122"/>
                        </a:rPr>
                        <a:t>2440</a:t>
                      </a:r>
                      <a:endParaRPr lang="en-US" sz="7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700">
                          <a:solidFill>
                            <a:srgbClr val="040001"/>
                          </a:solidFill>
                          <a:latin typeface="微软雅黑" panose="020B0503020204020204" charset="-122"/>
                        </a:rPr>
                        <a:t>4310</a:t>
                      </a:r>
                      <a:endParaRPr lang="en-US" sz="7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700">
                          <a:solidFill>
                            <a:srgbClr val="040001"/>
                          </a:solidFill>
                          <a:latin typeface="微软雅黑" panose="020B0503020204020204" charset="-122"/>
                        </a:rPr>
                        <a:t>2250</a:t>
                      </a:r>
                      <a:endParaRPr lang="en-US" sz="7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700">
                          <a:solidFill>
                            <a:srgbClr val="040001"/>
                          </a:solidFill>
                          <a:latin typeface="微软雅黑" panose="020B0503020204020204" charset="-122"/>
                        </a:rPr>
                        <a:t>1500</a:t>
                      </a:r>
                      <a:endParaRPr lang="en-US" sz="7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700">
                          <a:solidFill>
                            <a:srgbClr val="040001"/>
                          </a:solidFill>
                          <a:latin typeface="微软雅黑" panose="020B0503020204020204" charset="-122"/>
                        </a:rPr>
                        <a:t>4620</a:t>
                      </a:r>
                      <a:endParaRPr lang="en-US" sz="700">
                        <a:solidFill>
                          <a:srgbClr val="040001"/>
                        </a:solidFill>
                        <a:latin typeface="微软雅黑" panose="020B0503020204020204" charset="-122"/>
                      </a:endParaRPr>
                    </a:p>
                  </a:txBody>
                  <a:tcPr marL="0" marR="0" marT="0" marB="0" anchor="ctr">
                    <a:solidFill>
                      <a:srgbClr val="D1D5D6"/>
                    </a:solidFill>
                  </a:tcPr>
                </a:tc>
              </a:tr>
              <a:tr h="204216">
                <a:tc>
                  <a:txBody>
                    <a:bodyPr>
                      <a:spAutoFit/>
                    </a:bodyPr>
                    <a:p>
                      <a:pPr indent="0" algn="ctr"/>
                      <a:r>
                        <a:rPr lang="en-US" sz="700">
                          <a:solidFill>
                            <a:srgbClr val="040001"/>
                          </a:solidFill>
                          <a:latin typeface="微软雅黑" panose="020B0503020204020204" charset="-122"/>
                        </a:rPr>
                        <a:t>HSD-2718</a:t>
                      </a:r>
                      <a:endParaRPr lang="en-US" sz="7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700">
                          <a:solidFill>
                            <a:srgbClr val="040001"/>
                          </a:solidFill>
                          <a:latin typeface="微软雅黑" panose="020B0503020204020204" charset="-122"/>
                        </a:rPr>
                        <a:t>800</a:t>
                      </a:r>
                      <a:endParaRPr lang="en-US" sz="700">
                        <a:solidFill>
                          <a:srgbClr val="040001"/>
                        </a:solidFill>
                        <a:latin typeface="微软雅黑" panose="020B0503020204020204" charset="-122"/>
                      </a:endParaRPr>
                    </a:p>
                  </a:txBody>
                  <a:tcPr marL="0" marR="0" marT="0" marB="0" anchor="ctr"/>
                </a:tc>
                <a:tc>
                  <a:txBody>
                    <a:bodyPr>
                      <a:spAutoFit/>
                    </a:bodyPr>
                    <a:p>
                      <a:pPr indent="0" algn="ctr"/>
                      <a:r>
                        <a:rPr lang="en-US" sz="700">
                          <a:solidFill>
                            <a:srgbClr val="040001"/>
                          </a:solidFill>
                          <a:latin typeface="微软雅黑" panose="020B0503020204020204" charset="-122"/>
                        </a:rPr>
                        <a:t>3560</a:t>
                      </a:r>
                      <a:endParaRPr lang="en-US" sz="700">
                        <a:solidFill>
                          <a:srgbClr val="040001"/>
                        </a:solidFill>
                        <a:latin typeface="微软雅黑" panose="020B0503020204020204" charset="-122"/>
                      </a:endParaRPr>
                    </a:p>
                  </a:txBody>
                  <a:tcPr marL="0" marR="0" marT="0" marB="0" anchor="ctr"/>
                </a:tc>
                <a:tc>
                  <a:txBody>
                    <a:bodyPr>
                      <a:spAutoFit/>
                    </a:bodyPr>
                    <a:p>
                      <a:pPr indent="101600"/>
                      <a:r>
                        <a:rPr lang="en-US" sz="700">
                          <a:solidFill>
                            <a:srgbClr val="040001"/>
                          </a:solidFill>
                          <a:latin typeface="微软雅黑" panose="020B0503020204020204" charset="-122"/>
                        </a:rPr>
                        <a:t>5243</a:t>
                      </a:r>
                      <a:endParaRPr lang="en-US" sz="700">
                        <a:solidFill>
                          <a:srgbClr val="040001"/>
                        </a:solidFill>
                        <a:latin typeface="微软雅黑" panose="020B0503020204020204" charset="-122"/>
                      </a:endParaRPr>
                    </a:p>
                  </a:txBody>
                  <a:tcPr marL="0" marR="0" marT="0" marB="0" anchor="ctr"/>
                </a:tc>
                <a:tc>
                  <a:txBody>
                    <a:bodyPr>
                      <a:spAutoFit/>
                    </a:bodyPr>
                    <a:p>
                      <a:pPr indent="0" algn="ctr"/>
                      <a:r>
                        <a:rPr lang="en-US" sz="700">
                          <a:solidFill>
                            <a:srgbClr val="040001"/>
                          </a:solidFill>
                          <a:latin typeface="微软雅黑" panose="020B0503020204020204" charset="-122"/>
                        </a:rPr>
                        <a:t>6690</a:t>
                      </a:r>
                      <a:endParaRPr lang="en-US" sz="700">
                        <a:solidFill>
                          <a:srgbClr val="040001"/>
                        </a:solidFill>
                        <a:latin typeface="微软雅黑" panose="020B0503020204020204" charset="-122"/>
                      </a:endParaRPr>
                    </a:p>
                  </a:txBody>
                  <a:tcPr marL="0" marR="0" marT="0" marB="0" anchor="ctr"/>
                </a:tc>
                <a:tc>
                  <a:txBody>
                    <a:bodyPr>
                      <a:spAutoFit/>
                    </a:bodyPr>
                    <a:p>
                      <a:pPr indent="0" algn="ctr"/>
                      <a:r>
                        <a:rPr lang="en-US" sz="700">
                          <a:solidFill>
                            <a:srgbClr val="040001"/>
                          </a:solidFill>
                          <a:latin typeface="微软雅黑" panose="020B0503020204020204" charset="-122"/>
                        </a:rPr>
                        <a:t>1080</a:t>
                      </a:r>
                      <a:endParaRPr lang="en-US" sz="700">
                        <a:solidFill>
                          <a:srgbClr val="040001"/>
                        </a:solidFill>
                        <a:latin typeface="微软雅黑" panose="020B0503020204020204" charset="-122"/>
                      </a:endParaRPr>
                    </a:p>
                  </a:txBody>
                  <a:tcPr marL="0" marR="0" marT="0" marB="0" anchor="ctr"/>
                </a:tc>
                <a:tc>
                  <a:txBody>
                    <a:bodyPr>
                      <a:spAutoFit/>
                    </a:bodyPr>
                    <a:p>
                      <a:pPr indent="0" algn="ctr"/>
                      <a:r>
                        <a:rPr lang="en-US" sz="700">
                          <a:solidFill>
                            <a:srgbClr val="040001"/>
                          </a:solidFill>
                          <a:latin typeface="微软雅黑" panose="020B0503020204020204" charset="-122"/>
                        </a:rPr>
                        <a:t>8018</a:t>
                      </a:r>
                      <a:endParaRPr lang="en-US" sz="700">
                        <a:solidFill>
                          <a:srgbClr val="040001"/>
                        </a:solidFill>
                        <a:latin typeface="微软雅黑" panose="020B0503020204020204" charset="-122"/>
                      </a:endParaRPr>
                    </a:p>
                  </a:txBody>
                  <a:tcPr marL="0" marR="0" marT="0" marB="0" anchor="ctr"/>
                </a:tc>
                <a:tc>
                  <a:txBody>
                    <a:bodyPr>
                      <a:spAutoFit/>
                    </a:bodyPr>
                    <a:p>
                      <a:pPr indent="0" algn="ctr"/>
                      <a:r>
                        <a:rPr lang="en-US" sz="700">
                          <a:solidFill>
                            <a:srgbClr val="040001"/>
                          </a:solidFill>
                          <a:latin typeface="微软雅黑" panose="020B0503020204020204" charset="-122"/>
                        </a:rPr>
                        <a:t>2460</a:t>
                      </a:r>
                      <a:endParaRPr lang="en-US" sz="700">
                        <a:solidFill>
                          <a:srgbClr val="040001"/>
                        </a:solidFill>
                        <a:latin typeface="微软雅黑" panose="020B0503020204020204" charset="-122"/>
                      </a:endParaRPr>
                    </a:p>
                  </a:txBody>
                  <a:tcPr marL="0" marR="0" marT="0" marB="0" anchor="ctr"/>
                </a:tc>
                <a:tc>
                  <a:txBody>
                    <a:bodyPr>
                      <a:spAutoFit/>
                    </a:bodyPr>
                    <a:p>
                      <a:pPr indent="0" algn="ctr"/>
                      <a:r>
                        <a:rPr lang="en-US" sz="700">
                          <a:solidFill>
                            <a:srgbClr val="040001"/>
                          </a:solidFill>
                          <a:latin typeface="微软雅黑" panose="020B0503020204020204" charset="-122"/>
                        </a:rPr>
                        <a:t>4450</a:t>
                      </a:r>
                      <a:endParaRPr lang="en-US" sz="700">
                        <a:solidFill>
                          <a:srgbClr val="040001"/>
                        </a:solidFill>
                        <a:latin typeface="微软雅黑" panose="020B0503020204020204" charset="-122"/>
                      </a:endParaRPr>
                    </a:p>
                  </a:txBody>
                  <a:tcPr marL="0" marR="0" marT="0" marB="0" anchor="ctr"/>
                </a:tc>
                <a:tc>
                  <a:txBody>
                    <a:bodyPr>
                      <a:spAutoFit/>
                    </a:bodyPr>
                    <a:p>
                      <a:pPr indent="0" algn="ctr"/>
                      <a:r>
                        <a:rPr lang="en-US" sz="700">
                          <a:solidFill>
                            <a:srgbClr val="040001"/>
                          </a:solidFill>
                          <a:latin typeface="微软雅黑" panose="020B0503020204020204" charset="-122"/>
                        </a:rPr>
                        <a:t>2100</a:t>
                      </a:r>
                      <a:endParaRPr lang="en-US" sz="700">
                        <a:solidFill>
                          <a:srgbClr val="040001"/>
                        </a:solidFill>
                        <a:latin typeface="微软雅黑" panose="020B0503020204020204" charset="-122"/>
                      </a:endParaRPr>
                    </a:p>
                  </a:txBody>
                  <a:tcPr marL="0" marR="0" marT="0" marB="0" anchor="ctr"/>
                </a:tc>
                <a:tc>
                  <a:txBody>
                    <a:bodyPr>
                      <a:spAutoFit/>
                    </a:bodyPr>
                    <a:p>
                      <a:pPr indent="0" algn="ctr"/>
                      <a:r>
                        <a:rPr lang="en-US" sz="700">
                          <a:solidFill>
                            <a:srgbClr val="040001"/>
                          </a:solidFill>
                          <a:latin typeface="微软雅黑" panose="020B0503020204020204" charset="-122"/>
                        </a:rPr>
                        <a:t>1360</a:t>
                      </a:r>
                      <a:endParaRPr lang="en-US" sz="700">
                        <a:solidFill>
                          <a:srgbClr val="040001"/>
                        </a:solidFill>
                        <a:latin typeface="微软雅黑" panose="020B0503020204020204" charset="-122"/>
                      </a:endParaRPr>
                    </a:p>
                  </a:txBody>
                  <a:tcPr marL="0" marR="0" marT="0" marB="0" anchor="ctr"/>
                </a:tc>
                <a:tc>
                  <a:txBody>
                    <a:bodyPr>
                      <a:spAutoFit/>
                    </a:bodyPr>
                    <a:p>
                      <a:pPr indent="0" algn="ctr"/>
                      <a:r>
                        <a:rPr lang="en-US" sz="700">
                          <a:solidFill>
                            <a:srgbClr val="040001"/>
                          </a:solidFill>
                          <a:latin typeface="微软雅黑" panose="020B0503020204020204" charset="-122"/>
                        </a:rPr>
                        <a:t>4514</a:t>
                      </a:r>
                      <a:endParaRPr lang="en-US" sz="700">
                        <a:solidFill>
                          <a:srgbClr val="040001"/>
                        </a:solidFill>
                        <a:latin typeface="微软雅黑" panose="020B0503020204020204" charset="-122"/>
                      </a:endParaRPr>
                    </a:p>
                  </a:txBody>
                  <a:tcPr marL="0" marR="0" marT="0" marB="0" anchor="ctr"/>
                </a:tc>
              </a:tr>
            </a:tbl>
          </a:graphicData>
        </a:graphic>
      </p:graphicFrame>
      <p:sp>
        <p:nvSpPr>
          <p:cNvPr id="18" name="矩形 17"/>
          <p:cNvSpPr/>
          <p:nvPr/>
        </p:nvSpPr>
        <p:spPr>
          <a:xfrm>
            <a:off x="14437360" y="9846945"/>
            <a:ext cx="697992" cy="182880"/>
          </a:xfrm>
          <a:prstGeom prst="rect">
            <a:avLst/>
          </a:prstGeom>
          <a:solidFill>
            <a:srgbClr val="FFFFFF"/>
          </a:solidFill>
        </p:spPr>
        <p:txBody>
          <a:bodyPr wrap="none" lIns="0" tIns="0" rIns="0" bIns="0">
            <a:noAutofit/>
          </a:bodyPr>
          <a:p>
            <a:pPr indent="0"/>
            <a:r>
              <a:rPr lang="en-US" sz="1200">
                <a:solidFill>
                  <a:srgbClr val="FFFFFF"/>
                </a:solidFill>
                <a:latin typeface="Arial" panose="020B0604020202020204"/>
              </a:rPr>
              <a:t>64</a:t>
            </a:r>
            <a:endParaRPr lang="en-US" sz="1200">
              <a:solidFill>
                <a:srgbClr val="FFFFFF"/>
              </a:solidFill>
              <a:latin typeface="Arial" panose="020B0604020202020204"/>
            </a:endParaRP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789847" y="2484980"/>
            <a:ext cx="2120436" cy="1439952"/>
          </a:xfrm>
          <a:prstGeom prst="rect">
            <a:avLst/>
          </a:prstGeom>
        </p:spPr>
      </p:pic>
      <p:pic>
        <p:nvPicPr>
          <p:cNvPr id="3" name="图片 2"/>
          <p:cNvPicPr>
            <a:picLocks noChangeAspect="1"/>
          </p:cNvPicPr>
          <p:nvPr/>
        </p:nvPicPr>
        <p:blipFill>
          <a:blip r:embed="rId2"/>
          <a:stretch>
            <a:fillRect/>
          </a:stretch>
        </p:blipFill>
        <p:spPr>
          <a:xfrm>
            <a:off x="2741330" y="5064439"/>
            <a:ext cx="1658679" cy="1430838"/>
          </a:xfrm>
          <a:prstGeom prst="rect">
            <a:avLst/>
          </a:prstGeom>
        </p:spPr>
      </p:pic>
      <p:pic>
        <p:nvPicPr>
          <p:cNvPr id="4" name="图片 3"/>
          <p:cNvPicPr>
            <a:picLocks noChangeAspect="1"/>
          </p:cNvPicPr>
          <p:nvPr/>
        </p:nvPicPr>
        <p:blipFill>
          <a:blip r:embed="rId3"/>
          <a:stretch>
            <a:fillRect/>
          </a:stretch>
        </p:blipFill>
        <p:spPr>
          <a:xfrm>
            <a:off x="2628467" y="7254630"/>
            <a:ext cx="2014110" cy="1272869"/>
          </a:xfrm>
          <a:prstGeom prst="rect">
            <a:avLst/>
          </a:prstGeom>
        </p:spPr>
      </p:pic>
      <p:pic>
        <p:nvPicPr>
          <p:cNvPr id="5" name="图片 4"/>
          <p:cNvPicPr>
            <a:picLocks noChangeAspect="1"/>
          </p:cNvPicPr>
          <p:nvPr/>
        </p:nvPicPr>
        <p:blipFill>
          <a:blip r:embed="rId4"/>
          <a:stretch>
            <a:fillRect/>
          </a:stretch>
        </p:blipFill>
        <p:spPr>
          <a:xfrm>
            <a:off x="4541621" y="2563965"/>
            <a:ext cx="6862557" cy="5650445"/>
          </a:xfrm>
          <a:prstGeom prst="rect">
            <a:avLst/>
          </a:prstGeom>
        </p:spPr>
      </p:pic>
      <p:pic>
        <p:nvPicPr>
          <p:cNvPr id="6" name="图片 5"/>
          <p:cNvPicPr>
            <a:picLocks noChangeAspect="1"/>
          </p:cNvPicPr>
          <p:nvPr/>
        </p:nvPicPr>
        <p:blipFill>
          <a:blip r:embed="rId5"/>
          <a:stretch>
            <a:fillRect/>
          </a:stretch>
        </p:blipFill>
        <p:spPr>
          <a:xfrm>
            <a:off x="11527754" y="1282470"/>
            <a:ext cx="1919936" cy="1285020"/>
          </a:xfrm>
          <a:prstGeom prst="rect">
            <a:avLst/>
          </a:prstGeom>
        </p:spPr>
      </p:pic>
      <p:pic>
        <p:nvPicPr>
          <p:cNvPr id="7" name="图片 6"/>
          <p:cNvPicPr>
            <a:picLocks noChangeAspect="1"/>
          </p:cNvPicPr>
          <p:nvPr/>
        </p:nvPicPr>
        <p:blipFill>
          <a:blip r:embed="rId6"/>
          <a:stretch>
            <a:fillRect/>
          </a:stretch>
        </p:blipFill>
        <p:spPr>
          <a:xfrm>
            <a:off x="11515602" y="3582402"/>
            <a:ext cx="2573079" cy="1725512"/>
          </a:xfrm>
          <a:prstGeom prst="rect">
            <a:avLst/>
          </a:prstGeom>
        </p:spPr>
      </p:pic>
      <p:pic>
        <p:nvPicPr>
          <p:cNvPr id="8" name="图片 7"/>
          <p:cNvPicPr>
            <a:picLocks noChangeAspect="1"/>
          </p:cNvPicPr>
          <p:nvPr/>
        </p:nvPicPr>
        <p:blipFill>
          <a:blip r:embed="rId7"/>
          <a:stretch>
            <a:fillRect/>
          </a:stretch>
        </p:blipFill>
        <p:spPr>
          <a:xfrm>
            <a:off x="11557050" y="6246813"/>
            <a:ext cx="2035376" cy="1294134"/>
          </a:xfrm>
          <a:prstGeom prst="rect">
            <a:avLst/>
          </a:prstGeom>
        </p:spPr>
      </p:pic>
      <p:sp>
        <p:nvSpPr>
          <p:cNvPr id="9" name="矩形 8"/>
          <p:cNvSpPr/>
          <p:nvPr/>
        </p:nvSpPr>
        <p:spPr>
          <a:xfrm>
            <a:off x="340241" y="218726"/>
            <a:ext cx="4107206" cy="276447"/>
          </a:xfrm>
          <a:prstGeom prst="rect">
            <a:avLst/>
          </a:prstGeom>
          <a:solidFill>
            <a:srgbClr val="FFFFFF"/>
          </a:solidFill>
        </p:spPr>
        <p:txBody>
          <a:bodyPr wrap="none" lIns="0" tIns="0" rIns="0" bIns="0">
            <a:noAutofit/>
          </a:bodyPr>
          <a:p>
            <a:pPr indent="0" algn="l"/>
            <a:r>
              <a:rPr lang="zh-TW" sz="1700" i="1">
                <a:solidFill>
                  <a:srgbClr val="EF4857"/>
                </a:solidFill>
                <a:latin typeface="Arial" panose="020B0604020202020204"/>
                <a:ea typeface="Arial" panose="020B0604020202020204"/>
              </a:rPr>
              <a:t>/ </a:t>
            </a:r>
            <a:r>
              <a:rPr lang="en-US" sz="1700" i="1">
                <a:solidFill>
                  <a:srgbClr val="EF4857"/>
                </a:solidFill>
                <a:latin typeface="Arial" panose="020B0604020202020204"/>
                <a:sym typeface="+mn-ea"/>
              </a:rPr>
              <a:t>Высокоскоростной портальный обрабатывающий центр HSD </a:t>
            </a:r>
            <a:endParaRPr lang="en-US" sz="1700" i="1">
              <a:solidFill>
                <a:srgbClr val="EF4857"/>
              </a:solidFill>
              <a:latin typeface="Arial" panose="020B0604020202020204"/>
            </a:endParaRPr>
          </a:p>
        </p:txBody>
      </p:sp>
      <p:sp>
        <p:nvSpPr>
          <p:cNvPr id="10" name="矩形 9"/>
          <p:cNvSpPr/>
          <p:nvPr/>
        </p:nvSpPr>
        <p:spPr>
          <a:xfrm>
            <a:off x="853621" y="846480"/>
            <a:ext cx="941741" cy="191386"/>
          </a:xfrm>
          <a:prstGeom prst="rect">
            <a:avLst/>
          </a:prstGeom>
          <a:solidFill>
            <a:srgbClr val="FFFFFF"/>
          </a:solidFill>
        </p:spPr>
        <p:txBody>
          <a:bodyPr wrap="none" lIns="0" tIns="0" rIns="0" bIns="0">
            <a:noAutofit/>
          </a:bodyPr>
          <a:p>
            <a:pPr indent="0" algn="just"/>
            <a:r>
              <a:rPr lang="en-US" sz="1500" b="1">
                <a:solidFill>
                  <a:srgbClr val="EF4857"/>
                </a:solidFill>
                <a:latin typeface="Tahoma" panose="020B0604030504040204"/>
              </a:rPr>
              <a:t>HSD-1615</a:t>
            </a:r>
            <a:endParaRPr lang="en-US" sz="1500" b="1">
              <a:solidFill>
                <a:srgbClr val="EF4857"/>
              </a:solidFill>
              <a:latin typeface="Tahoma" panose="020B0604030504040204"/>
            </a:endParaRPr>
          </a:p>
        </p:txBody>
      </p:sp>
      <p:sp>
        <p:nvSpPr>
          <p:cNvPr id="12" name="矩形 11"/>
          <p:cNvSpPr/>
          <p:nvPr/>
        </p:nvSpPr>
        <p:spPr>
          <a:xfrm>
            <a:off x="683895" y="1206500"/>
            <a:ext cx="4086225" cy="911225"/>
          </a:xfrm>
          <a:prstGeom prst="rect">
            <a:avLst/>
          </a:prstGeom>
          <a:solidFill>
            <a:srgbClr val="FFFFFF"/>
          </a:solidFill>
        </p:spPr>
        <p:txBody>
          <a:bodyPr lIns="0" tIns="0" rIns="0" bIns="0">
            <a:noAutofit/>
          </a:bodyPr>
          <a:p>
            <a:pPr indent="0" algn="just">
              <a:lnSpc>
                <a:spcPct val="128000"/>
              </a:lnSpc>
            </a:pPr>
            <a:r>
              <a:rPr lang="en-US" sz="800">
                <a:solidFill>
                  <a:srgbClr val="6C6D6F"/>
                </a:solidFill>
                <a:latin typeface="Arial" panose="020B0604020202020204" pitchFamily="34" charset="0"/>
                <a:cs typeface="Arial" panose="020B0604020202020204" pitchFamily="34" charset="0"/>
                <a:sym typeface="+mn-ea"/>
              </a:rPr>
              <a:t>Придерживаясь концепции создания первоклассного отечественного станкостроительного бренда, jirfine всегда настаивала на независимых исследованиях и разработках, инновационных технологиях исследований и разработок и оснащении зрелыми производственными мощностями Jirfine всегда отдавала приоритет высокой эффективности, высокой точности и высокая жесткость его высокоскоростного портального обрабатывающего центра серии HSD, которые характеризуются особенно выдающейся точностью обработки и широко используются во многих областях, таких как автомобилестроение, электроэнергетика, локомотив, пластиковое оборудование и строительная техника и другие</a:t>
            </a:r>
            <a:endParaRPr lang="en-US" sz="800">
              <a:solidFill>
                <a:srgbClr val="6C6D6F"/>
              </a:solidFill>
              <a:latin typeface="Arial" panose="020B0604020202020204" pitchFamily="34" charset="0"/>
              <a:cs typeface="Arial" panose="020B0604020202020204" pitchFamily="34" charset="0"/>
              <a:sym typeface="+mn-ea"/>
            </a:endParaRPr>
          </a:p>
        </p:txBody>
      </p:sp>
      <p:sp>
        <p:nvSpPr>
          <p:cNvPr id="13" name="矩形 12"/>
          <p:cNvSpPr/>
          <p:nvPr/>
        </p:nvSpPr>
        <p:spPr>
          <a:xfrm>
            <a:off x="445135" y="4030980"/>
            <a:ext cx="3624580" cy="674370"/>
          </a:xfrm>
          <a:prstGeom prst="rect">
            <a:avLst/>
          </a:prstGeom>
          <a:solidFill>
            <a:srgbClr val="FFFFFF"/>
          </a:solidFill>
        </p:spPr>
        <p:txBody>
          <a:bodyPr lIns="0" tIns="0" rIns="0" bIns="0">
            <a:noAutofit/>
          </a:bodyPr>
          <a:p>
            <a:pPr indent="0" algn="just">
              <a:lnSpc>
                <a:spcPct val="139000"/>
              </a:lnSpc>
            </a:pPr>
            <a:r>
              <a:rPr lang="en-US" sz="800">
                <a:solidFill>
                  <a:srgbClr val="6C6D6F"/>
                </a:solidFill>
                <a:latin typeface="Arial" panose="020B0604020202020204"/>
              </a:rPr>
              <a:t>Примите способ смазывания консистентной смазкой, точную периодичность и количество подачи, чтобы обеспечить достаточную смазку винтового стержня и направляющей станка, минимизировать износ, продлить срок службы и точность обработки станка, а также значительно сократить количество отходов. il восстановление консистентной смазки, что дает замечательные преимущества защиты.</a:t>
            </a:r>
            <a:endParaRPr lang="en-US" sz="800">
              <a:solidFill>
                <a:srgbClr val="6C6D6F"/>
              </a:solidFill>
              <a:latin typeface="Arial" panose="020B0604020202020204"/>
            </a:endParaRPr>
          </a:p>
        </p:txBody>
      </p:sp>
      <p:sp>
        <p:nvSpPr>
          <p:cNvPr id="14" name="矩形 13"/>
          <p:cNvSpPr/>
          <p:nvPr/>
        </p:nvSpPr>
        <p:spPr>
          <a:xfrm>
            <a:off x="447040" y="5415280"/>
            <a:ext cx="2075180" cy="1500505"/>
          </a:xfrm>
          <a:prstGeom prst="rect">
            <a:avLst/>
          </a:prstGeom>
          <a:solidFill>
            <a:srgbClr val="FFFFFF"/>
          </a:solidFill>
        </p:spPr>
        <p:txBody>
          <a:bodyPr lIns="0" tIns="0" rIns="0" bIns="0">
            <a:noAutofit/>
          </a:bodyPr>
          <a:p>
            <a:pPr indent="0" algn="just">
              <a:lnSpc>
                <a:spcPct val="133000"/>
              </a:lnSpc>
            </a:pPr>
            <a:r>
              <a:rPr lang="en-US" sz="900">
                <a:solidFill>
                  <a:srgbClr val="6C6D6F"/>
                </a:solidFill>
                <a:latin typeface="Arial" panose="020B0604020202020204" pitchFamily="34" charset="0"/>
                <a:cs typeface="Arial" panose="020B0604020202020204" pitchFamily="34" charset="0"/>
              </a:rPr>
              <a:t>Полностью закрытая защитная крышка предназначена для предотвращения влияния различных внешних нестабильных факторов на точность обработки и в то же время защищает безопасность оператора.</a:t>
            </a:r>
            <a:endParaRPr lang="en-US" sz="900">
              <a:solidFill>
                <a:srgbClr val="6C6D6F"/>
              </a:solidFill>
              <a:latin typeface="Arial" panose="020B0604020202020204" pitchFamily="34" charset="0"/>
              <a:cs typeface="Arial" panose="020B0604020202020204" pitchFamily="34" charset="0"/>
            </a:endParaRPr>
          </a:p>
        </p:txBody>
      </p:sp>
      <p:sp>
        <p:nvSpPr>
          <p:cNvPr id="15" name="矩形 14"/>
          <p:cNvSpPr/>
          <p:nvPr/>
        </p:nvSpPr>
        <p:spPr>
          <a:xfrm>
            <a:off x="11629527" y="2646734"/>
            <a:ext cx="2038413" cy="340242"/>
          </a:xfrm>
          <a:prstGeom prst="rect">
            <a:avLst/>
          </a:prstGeom>
          <a:solidFill>
            <a:srgbClr val="FFFFFF"/>
          </a:solidFill>
        </p:spPr>
        <p:txBody>
          <a:bodyPr lIns="0" tIns="0" rIns="0" bIns="0">
            <a:noAutofit/>
          </a:bodyPr>
          <a:p>
            <a:pPr indent="0" algn="just">
              <a:lnSpc>
                <a:spcPct val="133000"/>
              </a:lnSpc>
            </a:pPr>
            <a:r>
              <a:rPr lang="en-US" sz="900">
                <a:solidFill>
                  <a:srgbClr val="6C6D6F"/>
                </a:solidFill>
                <a:latin typeface="Tahoma" panose="020B0604030504040204"/>
              </a:rPr>
              <a:t>Интегрированная конструкция балки и колонны, балка имеет конструкцию с параллельными сегментами, а жесткость крутящего момента выше, чтобы обеспечить ее высокую жесткость и высокую стабильность.</a:t>
            </a:r>
            <a:endParaRPr lang="en-US" sz="900">
              <a:solidFill>
                <a:srgbClr val="6C6D6F"/>
              </a:solidFill>
              <a:latin typeface="Tahoma" panose="020B0604030504040204"/>
            </a:endParaRPr>
          </a:p>
        </p:txBody>
      </p:sp>
      <p:sp>
        <p:nvSpPr>
          <p:cNvPr id="16" name="矩形 15"/>
          <p:cNvSpPr/>
          <p:nvPr/>
        </p:nvSpPr>
        <p:spPr>
          <a:xfrm>
            <a:off x="11629613" y="5454844"/>
            <a:ext cx="2029300" cy="340241"/>
          </a:xfrm>
          <a:prstGeom prst="rect">
            <a:avLst/>
          </a:prstGeom>
          <a:solidFill>
            <a:srgbClr val="FFFFFF"/>
          </a:solidFill>
        </p:spPr>
        <p:txBody>
          <a:bodyPr lIns="0" tIns="0" rIns="0" bIns="0">
            <a:noAutofit/>
          </a:bodyPr>
          <a:p>
            <a:pPr indent="0" algn="just">
              <a:lnSpc>
                <a:spcPct val="133000"/>
              </a:lnSpc>
            </a:pPr>
            <a:r>
              <a:rPr lang="en-US" sz="900">
                <a:solidFill>
                  <a:srgbClr val="6C6D6F"/>
                </a:solidFill>
                <a:latin typeface="Tahoma" panose="020B0604030504040204"/>
              </a:rPr>
              <a:t>Оснащен блоком управления бокового типа, требуется меньше места в направлении оси Z, с быстрой, гибкой и удобной операцией.</a:t>
            </a:r>
            <a:endParaRPr lang="en-US" sz="900">
              <a:solidFill>
                <a:srgbClr val="6C6D6F"/>
              </a:solidFill>
              <a:latin typeface="Tahoma" panose="020B0604030504040204"/>
            </a:endParaRPr>
          </a:p>
        </p:txBody>
      </p:sp>
      <p:sp>
        <p:nvSpPr>
          <p:cNvPr id="17" name="矩形 16"/>
          <p:cNvSpPr/>
          <p:nvPr/>
        </p:nvSpPr>
        <p:spPr>
          <a:xfrm>
            <a:off x="395605" y="7327265"/>
            <a:ext cx="2068830" cy="1617345"/>
          </a:xfrm>
          <a:prstGeom prst="rect">
            <a:avLst/>
          </a:prstGeom>
          <a:solidFill>
            <a:srgbClr val="FFFFFF"/>
          </a:solidFill>
        </p:spPr>
        <p:txBody>
          <a:bodyPr lIns="0" tIns="0" rIns="0" bIns="0">
            <a:noAutofit/>
          </a:bodyPr>
          <a:p>
            <a:pPr indent="0" algn="just">
              <a:lnSpc>
                <a:spcPct val="133000"/>
              </a:lnSpc>
            </a:pPr>
            <a:r>
              <a:rPr lang="en-US" sz="900">
                <a:solidFill>
                  <a:srgbClr val="6C6D6F"/>
                </a:solidFill>
                <a:latin typeface="Arial" panose="020B0604020202020204" pitchFamily="34" charset="0"/>
                <a:cs typeface="Arial" panose="020B0604020202020204" pitchFamily="34" charset="0"/>
              </a:rPr>
              <a:t>Серия HSD оснащена лазерным измерением длины инструмента, чтобы решить проблему отклонения точности обработки, вызванного изменением положения кончика инструмента, вызванного термической деформацией, и предоставить клиентам хорошую гарантию точности.</a:t>
            </a:r>
            <a:endParaRPr lang="en-US" sz="900">
              <a:solidFill>
                <a:srgbClr val="6C6D6F"/>
              </a:solidFill>
              <a:latin typeface="Arial" panose="020B0604020202020204" pitchFamily="34" charset="0"/>
              <a:cs typeface="Arial" panose="020B0604020202020204" pitchFamily="34" charset="0"/>
            </a:endParaRPr>
          </a:p>
        </p:txBody>
      </p:sp>
      <p:sp>
        <p:nvSpPr>
          <p:cNvPr id="18" name="矩形 17"/>
          <p:cNvSpPr/>
          <p:nvPr/>
        </p:nvSpPr>
        <p:spPr>
          <a:xfrm>
            <a:off x="4532507" y="9150075"/>
            <a:ext cx="6993186" cy="492136"/>
          </a:xfrm>
          <a:prstGeom prst="rect">
            <a:avLst/>
          </a:prstGeom>
          <a:solidFill>
            <a:srgbClr val="FFFFFF"/>
          </a:solidFill>
        </p:spPr>
        <p:txBody>
          <a:bodyPr wrap="none" lIns="0" tIns="0" rIns="0" bIns="0">
            <a:noAutofit/>
          </a:bodyPr>
          <a:p>
            <a:pPr indent="0"/>
            <a:r>
              <a:rPr lang="en-US" sz="5500" i="1">
                <a:solidFill>
                  <a:srgbClr val="EF4857"/>
                </a:solidFill>
                <a:latin typeface="Courier New" panose="02070309020205020404"/>
              </a:rPr>
              <a:t>HSD- 1E15</a:t>
            </a:r>
            <a:r>
              <a:rPr lang="en-US" sz="3000">
                <a:solidFill>
                  <a:srgbClr val="EF4857"/>
                </a:solidFill>
                <a:latin typeface="Tahoma" panose="020B0604030504040204"/>
              </a:rPr>
              <a:t> </a:t>
            </a:r>
            <a:r>
              <a:rPr lang="en-US" sz="3000">
                <a:solidFill>
                  <a:srgbClr val="231F20"/>
                </a:solidFill>
                <a:latin typeface="Tahoma" panose="020B0604030504040204"/>
              </a:rPr>
              <a:t>Model details display</a:t>
            </a:r>
            <a:endParaRPr lang="en-US" sz="3000">
              <a:solidFill>
                <a:srgbClr val="231F20"/>
              </a:solidFill>
              <a:latin typeface="Tahoma" panose="020B0604030504040204"/>
            </a:endParaRPr>
          </a:p>
        </p:txBody>
      </p:sp>
      <p:sp>
        <p:nvSpPr>
          <p:cNvPr id="19" name="矩形 18"/>
          <p:cNvSpPr/>
          <p:nvPr/>
        </p:nvSpPr>
        <p:spPr>
          <a:xfrm>
            <a:off x="11613515" y="7686369"/>
            <a:ext cx="2068792" cy="437453"/>
          </a:xfrm>
          <a:prstGeom prst="rect">
            <a:avLst/>
          </a:prstGeom>
          <a:solidFill>
            <a:srgbClr val="FFFFFF"/>
          </a:solidFill>
        </p:spPr>
        <p:txBody>
          <a:bodyPr lIns="0" tIns="0" rIns="0" bIns="0">
            <a:noAutofit/>
          </a:bodyPr>
          <a:p>
            <a:pPr indent="0" algn="just">
              <a:lnSpc>
                <a:spcPts val="875"/>
              </a:lnSpc>
            </a:pPr>
            <a:r>
              <a:rPr lang="en-US" sz="900">
                <a:solidFill>
                  <a:srgbClr val="6C6D6F"/>
                </a:solidFill>
                <a:latin typeface="Arial" panose="020B0604020202020204" pitchFamily="34" charset="0"/>
                <a:cs typeface="Arial" panose="020B0604020202020204" pitchFamily="34" charset="0"/>
              </a:rPr>
              <a:t>Компания придерживается стандарта согласования для открытых плоских кабелей электрической коробки с ее строгим отношением к работе.Пыленепроницаемые герметичные детали установлены на периферии, чтобы предотвратить попадание пыли и железной пыли в электрическую коробку и привести к короткому замыканию. и другие неисправности.</a:t>
            </a:r>
            <a:endParaRPr lang="en-US" sz="900">
              <a:solidFill>
                <a:srgbClr val="6C6D6F"/>
              </a:solidFill>
              <a:latin typeface="Arial" panose="020B0604020202020204" pitchFamily="34" charset="0"/>
              <a:cs typeface="Arial" panose="020B0604020202020204" pitchFamily="34" charset="0"/>
            </a:endParaRPr>
          </a:p>
        </p:txBody>
      </p:sp>
      <p:sp>
        <p:nvSpPr>
          <p:cNvPr id="20" name="矩形 19"/>
          <p:cNvSpPr/>
          <p:nvPr/>
        </p:nvSpPr>
        <p:spPr>
          <a:xfrm>
            <a:off x="355431" y="9912582"/>
            <a:ext cx="716938" cy="197461"/>
          </a:xfrm>
          <a:prstGeom prst="rect">
            <a:avLst/>
          </a:prstGeom>
          <a:solidFill>
            <a:srgbClr val="FFFFFF"/>
          </a:solidFill>
        </p:spPr>
        <p:txBody>
          <a:bodyPr wrap="none" lIns="0" tIns="0" rIns="0" bIns="0">
            <a:noAutofit/>
          </a:bodyPr>
          <a:p>
            <a:pPr indent="0"/>
            <a:endParaRPr lang="en-US" sz="1300">
              <a:solidFill>
                <a:srgbClr val="231A16"/>
              </a:solidFill>
              <a:latin typeface="Arial" panose="020B0604020202020204"/>
            </a:endParaRPr>
          </a:p>
        </p:txBody>
      </p:sp>
      <p:sp>
        <p:nvSpPr>
          <p:cNvPr id="21" name="矩形 20"/>
          <p:cNvSpPr/>
          <p:nvPr/>
        </p:nvSpPr>
        <p:spPr>
          <a:xfrm>
            <a:off x="14293196" y="9815370"/>
            <a:ext cx="701748" cy="182272"/>
          </a:xfrm>
          <a:prstGeom prst="rect">
            <a:avLst/>
          </a:prstGeom>
          <a:solidFill>
            <a:srgbClr val="FFFFFF"/>
          </a:solidFill>
        </p:spPr>
        <p:txBody>
          <a:bodyPr wrap="none" lIns="0" tIns="0" rIns="0" bIns="0">
            <a:noAutofit/>
          </a:bodyPr>
          <a:p>
            <a:pPr indent="0"/>
            <a:endParaRPr lang="zh-TW" sz="1300">
              <a:solidFill>
                <a:srgbClr val="DBB1B4"/>
              </a:solidFill>
              <a:latin typeface="MingLiU"/>
              <a:ea typeface="MingLiU"/>
            </a:endParaRP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9756648" y="1036320"/>
            <a:ext cx="4764024" cy="420624"/>
          </a:xfrm>
          <a:prstGeom prst="rect">
            <a:avLst/>
          </a:prstGeom>
        </p:spPr>
      </p:pic>
      <p:sp>
        <p:nvSpPr>
          <p:cNvPr id="3" name="矩形 2"/>
          <p:cNvSpPr/>
          <p:nvPr/>
        </p:nvSpPr>
        <p:spPr>
          <a:xfrm>
            <a:off x="341376" y="219456"/>
            <a:ext cx="4108704" cy="277368"/>
          </a:xfrm>
          <a:prstGeom prst="rect">
            <a:avLst/>
          </a:prstGeom>
          <a:solidFill>
            <a:srgbClr val="FFFFFF"/>
          </a:solidFill>
        </p:spPr>
        <p:txBody>
          <a:bodyPr wrap="none" lIns="0" tIns="0" rIns="0" bIns="0">
            <a:noAutofit/>
          </a:bodyPr>
          <a:p>
            <a:pPr indent="0" algn="l"/>
            <a:r>
              <a:rPr lang="zh-TW" sz="1700" i="1">
                <a:solidFill>
                  <a:srgbClr val="EF4857"/>
                </a:solidFill>
                <a:latin typeface="Arial" panose="020B0604020202020204"/>
                <a:ea typeface="Arial" panose="020B0604020202020204"/>
              </a:rPr>
              <a:t>/ </a:t>
            </a:r>
            <a:r>
              <a:rPr lang="en-US" sz="1700" i="1">
                <a:solidFill>
                  <a:srgbClr val="EF4857"/>
                </a:solidFill>
                <a:latin typeface="Arial" panose="020B0604020202020204"/>
                <a:sym typeface="+mn-ea"/>
              </a:rPr>
              <a:t>Высокоскоростной портальный обрабатывающий центр HSD </a:t>
            </a:r>
            <a:endParaRPr lang="en-US" sz="1700" i="1">
              <a:solidFill>
                <a:srgbClr val="EF4857"/>
              </a:solidFill>
              <a:latin typeface="Arial" panose="020B0604020202020204"/>
            </a:endParaRPr>
          </a:p>
        </p:txBody>
      </p:sp>
      <p:sp>
        <p:nvSpPr>
          <p:cNvPr id="4" name="矩形 3"/>
          <p:cNvSpPr/>
          <p:nvPr/>
        </p:nvSpPr>
        <p:spPr>
          <a:xfrm>
            <a:off x="886968" y="1417320"/>
            <a:ext cx="3621024" cy="329184"/>
          </a:xfrm>
          <a:prstGeom prst="rect">
            <a:avLst/>
          </a:prstGeom>
          <a:solidFill>
            <a:srgbClr val="FFFFFF"/>
          </a:solidFill>
        </p:spPr>
        <p:txBody>
          <a:bodyPr wrap="none" lIns="0" tIns="0" rIns="0" bIns="0">
            <a:noAutofit/>
          </a:bodyPr>
          <a:p>
            <a:pPr indent="101600" algn="l"/>
            <a:r>
              <a:rPr lang="en-US" sz="2200" b="1">
                <a:solidFill>
                  <a:srgbClr val="EF4857"/>
                </a:solidFill>
                <a:latin typeface="Tahoma" panose="020B0604030504040204"/>
              </a:rPr>
              <a:t>Механические характеристики</a:t>
            </a:r>
            <a:endParaRPr lang="en-US" sz="2200" b="1">
              <a:solidFill>
                <a:srgbClr val="EF4857"/>
              </a:solidFill>
              <a:latin typeface="Tahoma" panose="020B0604030504040204"/>
            </a:endParaRPr>
          </a:p>
        </p:txBody>
      </p:sp>
      <p:sp>
        <p:nvSpPr>
          <p:cNvPr id="5" name="矩形 4"/>
          <p:cNvSpPr/>
          <p:nvPr/>
        </p:nvSpPr>
        <p:spPr>
          <a:xfrm>
            <a:off x="926592" y="9137904"/>
            <a:ext cx="4791456" cy="146304"/>
          </a:xfrm>
          <a:prstGeom prst="rect">
            <a:avLst/>
          </a:prstGeom>
          <a:solidFill>
            <a:srgbClr val="FFFFFF"/>
          </a:solidFill>
        </p:spPr>
        <p:txBody>
          <a:bodyPr wrap="none" lIns="0" tIns="0" rIns="0" bIns="0">
            <a:noAutofit/>
          </a:bodyPr>
          <a:p>
            <a:pPr indent="0"/>
            <a:r>
              <a:rPr lang="en-US" sz="850">
                <a:solidFill>
                  <a:srgbClr val="040001"/>
                </a:solidFill>
                <a:latin typeface="Tahoma" panose="020B0604030504040204"/>
              </a:rPr>
              <a:t>^The mechanical specifications are subject to change due to quality improvement without notice.</a:t>
            </a:r>
            <a:endParaRPr lang="en-US" sz="850">
              <a:solidFill>
                <a:srgbClr val="040001"/>
              </a:solidFill>
              <a:latin typeface="Tahoma" panose="020B0604030504040204"/>
            </a:endParaRPr>
          </a:p>
        </p:txBody>
      </p:sp>
      <p:graphicFrame>
        <p:nvGraphicFramePr>
          <p:cNvPr id="6" name="表格 5"/>
          <p:cNvGraphicFramePr>
            <a:graphicFrameLocks noGrp="1"/>
          </p:cNvGraphicFramePr>
          <p:nvPr/>
        </p:nvGraphicFramePr>
        <p:xfrm>
          <a:off x="905256" y="2069592"/>
          <a:ext cx="6147816" cy="7031736"/>
        </p:xfrm>
        <a:graphic>
          <a:graphicData uri="http://schemas.openxmlformats.org/drawingml/2006/table">
            <a:tbl>
              <a:tblPr/>
              <a:tblGrid>
                <a:gridCol w="1389888"/>
                <a:gridCol w="225552"/>
                <a:gridCol w="1508760"/>
                <a:gridCol w="1508760"/>
                <a:gridCol w="1514856"/>
              </a:tblGrid>
              <a:tr h="219456">
                <a:tc gridSpan="2">
                  <a:txBody>
                    <a:bodyPr>
                      <a:spAutoFit/>
                    </a:bodyPr>
                    <a:p>
                      <a:pPr indent="508000"/>
                      <a:r>
                        <a:rPr lang="en-US" sz="750">
                          <a:solidFill>
                            <a:srgbClr val="040001"/>
                          </a:solidFill>
                          <a:latin typeface="Tahoma" panose="020B0604030504040204"/>
                        </a:rPr>
                        <a:t>ITEM</a:t>
                      </a:r>
                      <a:endParaRPr lang="en-US" sz="750">
                        <a:solidFill>
                          <a:srgbClr val="040001"/>
                        </a:solidFill>
                        <a:latin typeface="Tahoma" panose="020B0604030504040204"/>
                      </a:endParaRPr>
                    </a:p>
                  </a:txBody>
                  <a:tcPr marL="0" marR="0" marT="0" marB="0" anchor="ctr">
                    <a:solidFill>
                      <a:srgbClr val="D1D5D6"/>
                    </a:solidFill>
                  </a:tcPr>
                </a:tc>
                <a:tc hMerge="1">
                  <a:tcPr marL="0" marR="0" marT="0" marB="0"/>
                </a:tc>
                <a:tc>
                  <a:txBody>
                    <a:bodyPr>
                      <a:spAutoFit/>
                    </a:bodyPr>
                    <a:p>
                      <a:pPr indent="0" algn="ctr"/>
                      <a:r>
                        <a:rPr lang="en-US" sz="750">
                          <a:solidFill>
                            <a:srgbClr val="EE2E29"/>
                          </a:solidFill>
                          <a:latin typeface="Tahoma" panose="020B0604030504040204"/>
                        </a:rPr>
                        <a:t>HSD-128</a:t>
                      </a:r>
                      <a:endParaRPr lang="en-US" sz="750">
                        <a:solidFill>
                          <a:srgbClr val="EE2E29"/>
                        </a:solidFill>
                        <a:latin typeface="Tahoma" panose="020B0604030504040204"/>
                      </a:endParaRPr>
                    </a:p>
                  </a:txBody>
                  <a:tcPr marL="0" marR="0" marT="0" marB="0" anchor="ctr"/>
                </a:tc>
                <a:tc>
                  <a:txBody>
                    <a:bodyPr>
                      <a:spAutoFit/>
                    </a:bodyPr>
                    <a:p>
                      <a:pPr indent="0" algn="ctr"/>
                      <a:r>
                        <a:rPr lang="en-US" sz="750">
                          <a:solidFill>
                            <a:srgbClr val="EE2E29"/>
                          </a:solidFill>
                          <a:latin typeface="Tahoma" panose="020B0604030504040204"/>
                        </a:rPr>
                        <a:t>HSD-1615</a:t>
                      </a:r>
                      <a:endParaRPr lang="en-US" sz="750">
                        <a:solidFill>
                          <a:srgbClr val="EE2E29"/>
                        </a:solidFill>
                        <a:latin typeface="Tahoma" panose="020B0604030504040204"/>
                      </a:endParaRPr>
                    </a:p>
                  </a:txBody>
                  <a:tcPr marL="0" marR="0" marT="0" marB="0" anchor="ctr"/>
                </a:tc>
                <a:tc>
                  <a:txBody>
                    <a:bodyPr>
                      <a:spAutoFit/>
                    </a:bodyPr>
                    <a:p>
                      <a:pPr indent="0" algn="ctr"/>
                      <a:r>
                        <a:rPr lang="en-US" sz="750">
                          <a:solidFill>
                            <a:srgbClr val="EE2E29"/>
                          </a:solidFill>
                          <a:latin typeface="Tahoma" panose="020B0604030504040204"/>
                        </a:rPr>
                        <a:t>HSD-2718</a:t>
                      </a:r>
                      <a:endParaRPr lang="en-US" sz="750">
                        <a:solidFill>
                          <a:srgbClr val="EE2E29"/>
                        </a:solidFill>
                        <a:latin typeface="Tahoma" panose="020B0604030504040204"/>
                      </a:endParaRPr>
                    </a:p>
                  </a:txBody>
                  <a:tcPr marL="0" marR="0" marT="0" marB="0" anchor="ctr"/>
                </a:tc>
              </a:tr>
              <a:tr h="225552">
                <a:tc gridSpan="5">
                  <a:txBody>
                    <a:bodyPr>
                      <a:spAutoFit/>
                    </a:bodyPr>
                    <a:p>
                      <a:pPr indent="0"/>
                      <a:r>
                        <a:rPr lang="en-US" sz="800">
                          <a:solidFill>
                            <a:srgbClr val="040001"/>
                          </a:solidFill>
                          <a:latin typeface="Tahoma" panose="020B0604030504040204"/>
                        </a:rPr>
                        <a:t>Travel</a:t>
                      </a:r>
                      <a:endParaRPr lang="en-US" sz="800">
                        <a:solidFill>
                          <a:srgbClr val="040001"/>
                        </a:solidFill>
                        <a:latin typeface="Tahoma" panose="020B0604030504040204"/>
                      </a:endParaRPr>
                    </a:p>
                  </a:txBody>
                  <a:tcPr marL="0" marR="0" marT="0" marB="0" anchor="ctr">
                    <a:solidFill>
                      <a:srgbClr val="D1D5D6"/>
                    </a:solidFill>
                  </a:tcPr>
                </a:tc>
                <a:tc hMerge="1">
                  <a:tcPr marL="0" marR="0" marT="0" marB="0"/>
                </a:tc>
                <a:tc hMerge="1">
                  <a:tcPr marL="0" marR="0" marT="0" marB="0"/>
                </a:tc>
                <a:tc hMerge="1">
                  <a:tcPr marL="0" marR="0" marT="0" marB="0"/>
                </a:tc>
                <a:tc hMerge="1">
                  <a:tcPr marL="0" marR="0" marT="0" marB="0"/>
                </a:tc>
              </a:tr>
              <a:tr h="216408">
                <a:tc>
                  <a:txBody>
                    <a:bodyPr>
                      <a:spAutoFit/>
                    </a:bodyPr>
                    <a:p>
                      <a:pPr indent="0"/>
                      <a:r>
                        <a:rPr lang="en-US" sz="750">
                          <a:solidFill>
                            <a:srgbClr val="040001"/>
                          </a:solidFill>
                          <a:latin typeface="Tahoma" panose="020B0604030504040204"/>
                        </a:rPr>
                        <a:t>X axis travel</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just"/>
                      <a:r>
                        <a:rPr lang="en-US" sz="750">
                          <a:solidFill>
                            <a:srgbClr val="040001"/>
                          </a:solidFill>
                          <a:latin typeface="Tahoma" panose="020B0604030504040204"/>
                        </a:rPr>
                        <a:t>mm</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50">
                          <a:solidFill>
                            <a:srgbClr val="040001"/>
                          </a:solidFill>
                          <a:latin typeface="Tahoma" panose="020B0604030504040204"/>
                        </a:rPr>
                        <a:t>1200</a:t>
                      </a:r>
                      <a:endParaRPr lang="en-US" sz="750">
                        <a:solidFill>
                          <a:srgbClr val="040001"/>
                        </a:solidFill>
                        <a:latin typeface="Tahoma" panose="020B0604030504040204"/>
                      </a:endParaRPr>
                    </a:p>
                  </a:txBody>
                  <a:tcPr marL="0" marR="0" marT="0" marB="0" anchor="ctr"/>
                </a:tc>
                <a:tc>
                  <a:txBody>
                    <a:bodyPr>
                      <a:spAutoFit/>
                    </a:bodyPr>
                    <a:p>
                      <a:pPr indent="596900" algn="just"/>
                      <a:r>
                        <a:rPr lang="en-US" sz="750">
                          <a:solidFill>
                            <a:srgbClr val="040001"/>
                          </a:solidFill>
                          <a:latin typeface="Tahoma" panose="020B0604030504040204"/>
                        </a:rPr>
                        <a:t>1600</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2700</a:t>
                      </a:r>
                      <a:endParaRPr lang="en-US" sz="750">
                        <a:solidFill>
                          <a:srgbClr val="040001"/>
                        </a:solidFill>
                        <a:latin typeface="Tahoma" panose="020B0604030504040204"/>
                      </a:endParaRPr>
                    </a:p>
                  </a:txBody>
                  <a:tcPr marL="0" marR="0" marT="0" marB="0" anchor="ctr"/>
                </a:tc>
              </a:tr>
              <a:tr h="219456">
                <a:tc>
                  <a:txBody>
                    <a:bodyPr>
                      <a:spAutoFit/>
                    </a:bodyPr>
                    <a:p>
                      <a:pPr indent="0"/>
                      <a:r>
                        <a:rPr lang="en-US" sz="750">
                          <a:solidFill>
                            <a:srgbClr val="040001"/>
                          </a:solidFill>
                          <a:latin typeface="Tahoma" panose="020B0604030504040204"/>
                        </a:rPr>
                        <a:t>Y axis travel</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just"/>
                      <a:r>
                        <a:rPr lang="en-US" sz="750">
                          <a:solidFill>
                            <a:srgbClr val="040001"/>
                          </a:solidFill>
                          <a:latin typeface="Tahoma" panose="020B0604030504040204"/>
                        </a:rPr>
                        <a:t>mm</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50">
                          <a:solidFill>
                            <a:srgbClr val="040001"/>
                          </a:solidFill>
                          <a:latin typeface="Tahoma" panose="020B0604030504040204"/>
                        </a:rPr>
                        <a:t>800</a:t>
                      </a:r>
                      <a:endParaRPr lang="en-US" sz="750">
                        <a:solidFill>
                          <a:srgbClr val="040001"/>
                        </a:solidFill>
                        <a:latin typeface="Tahoma" panose="020B0604030504040204"/>
                      </a:endParaRPr>
                    </a:p>
                  </a:txBody>
                  <a:tcPr marL="0" marR="0" marT="0" marB="0" anchor="ctr"/>
                </a:tc>
                <a:tc>
                  <a:txBody>
                    <a:bodyPr>
                      <a:spAutoFit/>
                    </a:bodyPr>
                    <a:p>
                      <a:pPr indent="596900" algn="just"/>
                      <a:r>
                        <a:rPr lang="en-US" sz="750">
                          <a:solidFill>
                            <a:srgbClr val="040001"/>
                          </a:solidFill>
                          <a:latin typeface="Tahoma" panose="020B0604030504040204"/>
                        </a:rPr>
                        <a:t>1500</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1800</a:t>
                      </a:r>
                      <a:endParaRPr lang="en-US" sz="750">
                        <a:solidFill>
                          <a:srgbClr val="040001"/>
                        </a:solidFill>
                        <a:latin typeface="Tahoma" panose="020B0604030504040204"/>
                      </a:endParaRPr>
                    </a:p>
                  </a:txBody>
                  <a:tcPr marL="0" marR="0" marT="0" marB="0" anchor="ctr"/>
                </a:tc>
              </a:tr>
              <a:tr h="219456">
                <a:tc>
                  <a:txBody>
                    <a:bodyPr>
                      <a:spAutoFit/>
                    </a:bodyPr>
                    <a:p>
                      <a:pPr indent="0"/>
                      <a:r>
                        <a:rPr lang="en-US" sz="750">
                          <a:solidFill>
                            <a:srgbClr val="040001"/>
                          </a:solidFill>
                          <a:latin typeface="Tahoma" panose="020B0604030504040204"/>
                        </a:rPr>
                        <a:t>Z axis travel</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just"/>
                      <a:r>
                        <a:rPr lang="en-US" sz="750">
                          <a:solidFill>
                            <a:srgbClr val="040001"/>
                          </a:solidFill>
                          <a:latin typeface="Tahoma" panose="020B0604030504040204"/>
                        </a:rPr>
                        <a:t>mm</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50">
                          <a:solidFill>
                            <a:srgbClr val="040001"/>
                          </a:solidFill>
                          <a:latin typeface="Tahoma" panose="020B0604030504040204"/>
                        </a:rPr>
                        <a:t>500</a:t>
                      </a:r>
                      <a:endParaRPr lang="en-US" sz="750">
                        <a:solidFill>
                          <a:srgbClr val="040001"/>
                        </a:solidFill>
                        <a:latin typeface="Tahoma" panose="020B0604030504040204"/>
                      </a:endParaRPr>
                    </a:p>
                  </a:txBody>
                  <a:tcPr marL="0" marR="0" marT="0" marB="0" anchor="ctr"/>
                </a:tc>
                <a:tc>
                  <a:txBody>
                    <a:bodyPr>
                      <a:spAutoFit/>
                    </a:bodyPr>
                    <a:p>
                      <a:pPr indent="596900" algn="just"/>
                      <a:r>
                        <a:rPr lang="en-US" sz="750">
                          <a:solidFill>
                            <a:srgbClr val="040001"/>
                          </a:solidFill>
                          <a:latin typeface="Tahoma" panose="020B0604030504040204"/>
                        </a:rPr>
                        <a:t>800</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800</a:t>
                      </a:r>
                      <a:endParaRPr lang="en-US" sz="750">
                        <a:solidFill>
                          <a:srgbClr val="040001"/>
                        </a:solidFill>
                        <a:latin typeface="Tahoma" panose="020B0604030504040204"/>
                      </a:endParaRPr>
                    </a:p>
                  </a:txBody>
                  <a:tcPr marL="0" marR="0" marT="0" marB="0" anchor="ctr"/>
                </a:tc>
              </a:tr>
              <a:tr h="219456">
                <a:tc gridSpan="2">
                  <a:txBody>
                    <a:bodyPr>
                      <a:spAutoFit/>
                    </a:bodyPr>
                    <a:p>
                      <a:pPr indent="0"/>
                      <a:r>
                        <a:rPr lang="en-US" sz="550">
                          <a:solidFill>
                            <a:srgbClr val="040001"/>
                          </a:solidFill>
                          <a:latin typeface="Tahoma" panose="020B0604030504040204"/>
                        </a:rPr>
                        <a:t>Double column spacing(gantry width) </a:t>
                      </a:r>
                      <a:r>
                        <a:rPr lang="en-US" sz="750">
                          <a:solidFill>
                            <a:srgbClr val="040001"/>
                          </a:solidFill>
                          <a:latin typeface="Tahoma" panose="020B0604030504040204"/>
                        </a:rPr>
                        <a:t>mm</a:t>
                      </a:r>
                      <a:endParaRPr lang="en-US" sz="750">
                        <a:solidFill>
                          <a:srgbClr val="040001"/>
                        </a:solidFill>
                        <a:latin typeface="Tahoma" panose="020B0604030504040204"/>
                      </a:endParaRPr>
                    </a:p>
                  </a:txBody>
                  <a:tcPr marL="0" marR="0" marT="0" marB="0" anchor="ctr">
                    <a:solidFill>
                      <a:srgbClr val="D1D5D6"/>
                    </a:solidFill>
                  </a:tcPr>
                </a:tc>
                <a:tc hMerge="1">
                  <a:tcPr marL="0" marR="0" marT="0" marB="0"/>
                </a:tc>
                <a:tc>
                  <a:txBody>
                    <a:bodyPr>
                      <a:spAutoFit/>
                    </a:bodyPr>
                    <a:p>
                      <a:pPr indent="0" algn="ctr"/>
                      <a:r>
                        <a:rPr lang="en-US" sz="750">
                          <a:solidFill>
                            <a:srgbClr val="040001"/>
                          </a:solidFill>
                          <a:latin typeface="Tahoma" panose="020B0604030504040204"/>
                        </a:rPr>
                        <a:t>1400</a:t>
                      </a:r>
                      <a:endParaRPr lang="en-US" sz="750">
                        <a:solidFill>
                          <a:srgbClr val="040001"/>
                        </a:solidFill>
                        <a:latin typeface="Tahoma" panose="020B0604030504040204"/>
                      </a:endParaRPr>
                    </a:p>
                  </a:txBody>
                  <a:tcPr marL="0" marR="0" marT="0" marB="0" anchor="ctr"/>
                </a:tc>
                <a:tc>
                  <a:txBody>
                    <a:bodyPr>
                      <a:spAutoFit/>
                    </a:bodyPr>
                    <a:p>
                      <a:pPr indent="596900" algn="just"/>
                      <a:r>
                        <a:rPr lang="en-US" sz="750">
                          <a:solidFill>
                            <a:srgbClr val="040001"/>
                          </a:solidFill>
                          <a:latin typeface="Tahoma" panose="020B0604030504040204"/>
                        </a:rPr>
                        <a:t>1500</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1800</a:t>
                      </a:r>
                      <a:endParaRPr lang="en-US" sz="750">
                        <a:solidFill>
                          <a:srgbClr val="040001"/>
                        </a:solidFill>
                        <a:latin typeface="Tahoma" panose="020B0604030504040204"/>
                      </a:endParaRPr>
                    </a:p>
                  </a:txBody>
                  <a:tcPr marL="0" marR="0" marT="0" marB="0" anchor="ctr"/>
                </a:tc>
              </a:tr>
              <a:tr h="216408">
                <a:tc>
                  <a:txBody>
                    <a:bodyPr>
                      <a:spAutoFit/>
                    </a:bodyPr>
                    <a:p>
                      <a:pPr indent="0">
                        <a:lnSpc>
                          <a:spcPct val="109000"/>
                        </a:lnSpc>
                      </a:pPr>
                      <a:r>
                        <a:rPr lang="en-US" sz="550">
                          <a:solidFill>
                            <a:srgbClr val="040001"/>
                          </a:solidFill>
                          <a:latin typeface="Tahoma" panose="020B0604030504040204"/>
                        </a:rPr>
                        <a:t>Distance from spindle nose to worktable surface</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0" algn="just"/>
                      <a:r>
                        <a:rPr lang="en-US" sz="750">
                          <a:solidFill>
                            <a:srgbClr val="040001"/>
                          </a:solidFill>
                          <a:latin typeface="Tahoma" panose="020B0604030504040204"/>
                        </a:rPr>
                        <a:t>mm</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114300"/>
                      <a:r>
                        <a:rPr lang="en-US" sz="550">
                          <a:solidFill>
                            <a:srgbClr val="040001"/>
                          </a:solidFill>
                          <a:latin typeface="Tahoma" panose="020B0604030504040204"/>
                        </a:rPr>
                        <a:t>200-700 (Max H of the workpiece&lt;500)</a:t>
                      </a:r>
                      <a:endParaRPr lang="en-US" sz="5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300-1100</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435-1235</a:t>
                      </a:r>
                      <a:endParaRPr lang="en-US" sz="750">
                        <a:solidFill>
                          <a:srgbClr val="040001"/>
                        </a:solidFill>
                        <a:latin typeface="Tahoma" panose="020B0604030504040204"/>
                      </a:endParaRPr>
                    </a:p>
                  </a:txBody>
                  <a:tcPr marL="0" marR="0" marT="0" marB="0" anchor="ctr"/>
                </a:tc>
              </a:tr>
              <a:tr h="225552">
                <a:tc gridSpan="5">
                  <a:txBody>
                    <a:bodyPr>
                      <a:spAutoFit/>
                    </a:bodyPr>
                    <a:p>
                      <a:pPr indent="0"/>
                      <a:r>
                        <a:rPr lang="en-US" sz="800">
                          <a:solidFill>
                            <a:srgbClr val="040001"/>
                          </a:solidFill>
                          <a:latin typeface="Tahoma" panose="020B0604030504040204"/>
                        </a:rPr>
                        <a:t>Workbench</a:t>
                      </a:r>
                      <a:endParaRPr lang="en-US" sz="800">
                        <a:solidFill>
                          <a:srgbClr val="040001"/>
                        </a:solidFill>
                        <a:latin typeface="Tahoma" panose="020B0604030504040204"/>
                      </a:endParaRPr>
                    </a:p>
                  </a:txBody>
                  <a:tcPr marL="0" marR="0" marT="0" marB="0" anchor="ctr">
                    <a:solidFill>
                      <a:srgbClr val="D1D5D6"/>
                    </a:solidFill>
                  </a:tcPr>
                </a:tc>
                <a:tc hMerge="1">
                  <a:tcPr marL="0" marR="0" marT="0" marB="0"/>
                </a:tc>
                <a:tc hMerge="1">
                  <a:tcPr marL="0" marR="0" marT="0" marB="0"/>
                </a:tc>
                <a:tc hMerge="1">
                  <a:tcPr marL="0" marR="0" marT="0" marB="0"/>
                </a:tc>
                <a:tc hMerge="1">
                  <a:tcPr marL="0" marR="0" marT="0" marB="0"/>
                </a:tc>
              </a:tr>
              <a:tr h="216408">
                <a:tc>
                  <a:txBody>
                    <a:bodyPr>
                      <a:spAutoFit/>
                    </a:bodyPr>
                    <a:p>
                      <a:pPr indent="0"/>
                      <a:r>
                        <a:rPr lang="en-US" sz="750">
                          <a:solidFill>
                            <a:srgbClr val="040001"/>
                          </a:solidFill>
                          <a:latin typeface="Tahoma" panose="020B0604030504040204"/>
                        </a:rPr>
                        <a:t>Workbench size(X direction)</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just"/>
                      <a:r>
                        <a:rPr lang="en-US" sz="750">
                          <a:solidFill>
                            <a:srgbClr val="040001"/>
                          </a:solidFill>
                          <a:latin typeface="Tahoma" panose="020B0604030504040204"/>
                        </a:rPr>
                        <a:t>mm</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50">
                          <a:solidFill>
                            <a:srgbClr val="040001"/>
                          </a:solidFill>
                          <a:latin typeface="Tahoma" panose="020B0604030504040204"/>
                        </a:rPr>
                        <a:t>1300</a:t>
                      </a:r>
                      <a:endParaRPr lang="en-US" sz="750">
                        <a:solidFill>
                          <a:srgbClr val="040001"/>
                        </a:solidFill>
                        <a:latin typeface="Tahoma" panose="020B0604030504040204"/>
                      </a:endParaRPr>
                    </a:p>
                  </a:txBody>
                  <a:tcPr marL="0" marR="0" marT="0" marB="0" anchor="ctr"/>
                </a:tc>
                <a:tc>
                  <a:txBody>
                    <a:bodyPr>
                      <a:spAutoFit/>
                    </a:bodyPr>
                    <a:p>
                      <a:pPr indent="596900" algn="just"/>
                      <a:r>
                        <a:rPr lang="en-US" sz="750">
                          <a:solidFill>
                            <a:srgbClr val="040001"/>
                          </a:solidFill>
                          <a:latin typeface="Tahoma" panose="020B0604030504040204"/>
                        </a:rPr>
                        <a:t>1600</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2500</a:t>
                      </a:r>
                      <a:endParaRPr lang="en-US" sz="750">
                        <a:solidFill>
                          <a:srgbClr val="040001"/>
                        </a:solidFill>
                        <a:latin typeface="Tahoma" panose="020B0604030504040204"/>
                      </a:endParaRPr>
                    </a:p>
                  </a:txBody>
                  <a:tcPr marL="0" marR="0" marT="0" marB="0" anchor="ctr"/>
                </a:tc>
              </a:tr>
              <a:tr h="219456">
                <a:tc>
                  <a:txBody>
                    <a:bodyPr>
                      <a:spAutoFit/>
                    </a:bodyPr>
                    <a:p>
                      <a:pPr indent="0"/>
                      <a:r>
                        <a:rPr lang="en-US" sz="750">
                          <a:solidFill>
                            <a:srgbClr val="040001"/>
                          </a:solidFill>
                          <a:latin typeface="Tahoma" panose="020B0604030504040204"/>
                        </a:rPr>
                        <a:t>Workbench size(Y direction)</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just"/>
                      <a:r>
                        <a:rPr lang="en-US" sz="750">
                          <a:solidFill>
                            <a:srgbClr val="040001"/>
                          </a:solidFill>
                          <a:latin typeface="Tahoma" panose="020B0604030504040204"/>
                        </a:rPr>
                        <a:t>mm</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50">
                          <a:solidFill>
                            <a:srgbClr val="040001"/>
                          </a:solidFill>
                          <a:latin typeface="Tahoma" panose="020B0604030504040204"/>
                        </a:rPr>
                        <a:t>850</a:t>
                      </a:r>
                      <a:endParaRPr lang="en-US" sz="750">
                        <a:solidFill>
                          <a:srgbClr val="040001"/>
                        </a:solidFill>
                        <a:latin typeface="Tahoma" panose="020B0604030504040204"/>
                      </a:endParaRPr>
                    </a:p>
                  </a:txBody>
                  <a:tcPr marL="0" marR="0" marT="0" marB="0" anchor="ctr"/>
                </a:tc>
                <a:tc>
                  <a:txBody>
                    <a:bodyPr>
                      <a:spAutoFit/>
                    </a:bodyPr>
                    <a:p>
                      <a:pPr indent="596900" algn="just"/>
                      <a:r>
                        <a:rPr lang="en-US" sz="750">
                          <a:solidFill>
                            <a:srgbClr val="040001"/>
                          </a:solidFill>
                          <a:latin typeface="Tahoma" panose="020B0604030504040204"/>
                        </a:rPr>
                        <a:t>1300</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1500</a:t>
                      </a:r>
                      <a:endParaRPr lang="en-US" sz="750">
                        <a:solidFill>
                          <a:srgbClr val="040001"/>
                        </a:solidFill>
                        <a:latin typeface="Tahoma" panose="020B0604030504040204"/>
                      </a:endParaRPr>
                    </a:p>
                  </a:txBody>
                  <a:tcPr marL="0" marR="0" marT="0" marB="0" anchor="ctr"/>
                </a:tc>
              </a:tr>
              <a:tr h="216408">
                <a:tc>
                  <a:txBody>
                    <a:bodyPr>
                      <a:spAutoFit/>
                    </a:bodyPr>
                    <a:p>
                      <a:pPr indent="0"/>
                      <a:r>
                        <a:rPr lang="en-US" sz="750">
                          <a:solidFill>
                            <a:srgbClr val="040001"/>
                          </a:solidFill>
                          <a:latin typeface="Tahoma" panose="020B0604030504040204"/>
                        </a:rPr>
                        <a:t>Maximum load of workbench</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152400" algn="just"/>
                      <a:r>
                        <a:rPr lang="en-US" sz="750">
                          <a:solidFill>
                            <a:srgbClr val="040001"/>
                          </a:solidFill>
                          <a:latin typeface="Tahoma" panose="020B0604030504040204"/>
                        </a:rPr>
                        <a:t>T</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50">
                          <a:solidFill>
                            <a:srgbClr val="040001"/>
                          </a:solidFill>
                          <a:latin typeface="Tahoma" panose="020B0604030504040204"/>
                        </a:rPr>
                        <a:t>1.5</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4</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7</a:t>
                      </a:r>
                      <a:endParaRPr lang="en-US" sz="750">
                        <a:solidFill>
                          <a:srgbClr val="040001"/>
                        </a:solidFill>
                        <a:latin typeface="Tahoma" panose="020B0604030504040204"/>
                      </a:endParaRPr>
                    </a:p>
                  </a:txBody>
                  <a:tcPr marL="0" marR="0" marT="0" marB="0" anchor="ctr"/>
                </a:tc>
              </a:tr>
              <a:tr h="225552">
                <a:tc gridSpan="5">
                  <a:txBody>
                    <a:bodyPr>
                      <a:spAutoFit/>
                    </a:bodyPr>
                    <a:p>
                      <a:pPr indent="0"/>
                      <a:r>
                        <a:rPr lang="en-US" sz="800">
                          <a:solidFill>
                            <a:srgbClr val="040001"/>
                          </a:solidFill>
                          <a:latin typeface="Tahoma" panose="020B0604030504040204"/>
                        </a:rPr>
                        <a:t>Spindle</a:t>
                      </a:r>
                      <a:endParaRPr lang="en-US" sz="800">
                        <a:solidFill>
                          <a:srgbClr val="040001"/>
                        </a:solidFill>
                        <a:latin typeface="Tahoma" panose="020B0604030504040204"/>
                      </a:endParaRPr>
                    </a:p>
                  </a:txBody>
                  <a:tcPr marL="0" marR="0" marT="0" marB="0" anchor="ctr">
                    <a:solidFill>
                      <a:srgbClr val="D1D5D6"/>
                    </a:solidFill>
                  </a:tcPr>
                </a:tc>
                <a:tc hMerge="1">
                  <a:tcPr marL="0" marR="0" marT="0" marB="0"/>
                </a:tc>
                <a:tc hMerge="1">
                  <a:tcPr marL="0" marR="0" marT="0" marB="0"/>
                </a:tc>
                <a:tc hMerge="1">
                  <a:tcPr marL="0" marR="0" marT="0" marB="0"/>
                </a:tc>
                <a:tc hMerge="1">
                  <a:tcPr marL="0" marR="0" marT="0" marB="0"/>
                </a:tc>
              </a:tr>
              <a:tr h="216408">
                <a:tc gridSpan="2">
                  <a:txBody>
                    <a:bodyPr>
                      <a:spAutoFit/>
                    </a:bodyPr>
                    <a:p>
                      <a:pPr indent="0"/>
                      <a:r>
                        <a:rPr lang="en-US" sz="750">
                          <a:solidFill>
                            <a:srgbClr val="040001"/>
                          </a:solidFill>
                          <a:latin typeface="Tahoma" panose="020B0604030504040204"/>
                        </a:rPr>
                        <a:t>Transfer method</a:t>
                      </a:r>
                      <a:endParaRPr lang="en-US" sz="750">
                        <a:solidFill>
                          <a:srgbClr val="040001"/>
                        </a:solidFill>
                        <a:latin typeface="Tahoma" panose="020B0604030504040204"/>
                      </a:endParaRPr>
                    </a:p>
                  </a:txBody>
                  <a:tcPr marL="0" marR="0" marT="0" marB="0" anchor="ctr">
                    <a:solidFill>
                      <a:srgbClr val="D1D5D6"/>
                    </a:solidFill>
                  </a:tcPr>
                </a:tc>
                <a:tc hMerge="1">
                  <a:tcPr marL="0" marR="0" marT="0" marB="0"/>
                </a:tc>
                <a:tc>
                  <a:txBody>
                    <a:bodyPr>
                      <a:spAutoFit/>
                    </a:bodyPr>
                    <a:p>
                      <a:pPr indent="0" algn="ctr"/>
                      <a:r>
                        <a:rPr lang="en-US" sz="750">
                          <a:solidFill>
                            <a:srgbClr val="040001"/>
                          </a:solidFill>
                          <a:latin typeface="Tahoma" panose="020B0604030504040204"/>
                        </a:rPr>
                        <a:t>Built-in spindle</a:t>
                      </a:r>
                      <a:endParaRPr lang="en-US" sz="750">
                        <a:solidFill>
                          <a:srgbClr val="040001"/>
                        </a:solidFill>
                        <a:latin typeface="Tahoma" panose="020B0604030504040204"/>
                      </a:endParaRPr>
                    </a:p>
                  </a:txBody>
                  <a:tcPr marL="0" marR="0" marT="0" marB="0" anchor="ctr"/>
                </a:tc>
                <a:tc>
                  <a:txBody>
                    <a:bodyPr>
                      <a:spAutoFit/>
                    </a:bodyPr>
                    <a:p>
                      <a:pPr indent="0" algn="ctr"/>
                      <a:r>
                        <a:rPr lang="en-US" sz="700" cap="small">
                          <a:solidFill>
                            <a:srgbClr val="040001"/>
                          </a:solidFill>
                          <a:latin typeface="Tahoma" panose="020B0604030504040204"/>
                        </a:rPr>
                        <a:t>Built-in spindle</a:t>
                      </a:r>
                      <a:endParaRPr lang="en-US" sz="700" cap="small">
                        <a:solidFill>
                          <a:srgbClr val="040001"/>
                        </a:solidFill>
                        <a:latin typeface="Tahoma" panose="020B0604030504040204"/>
                      </a:endParaRPr>
                    </a:p>
                  </a:txBody>
                  <a:tcPr marL="0" marR="0" marT="0" marB="0" anchor="ctr"/>
                </a:tc>
                <a:tc>
                  <a:txBody>
                    <a:bodyPr>
                      <a:spAutoFit/>
                    </a:bodyPr>
                    <a:p>
                      <a:pPr indent="0" algn="ctr"/>
                      <a:r>
                        <a:rPr lang="en-US" sz="700" cap="small">
                          <a:solidFill>
                            <a:srgbClr val="040001"/>
                          </a:solidFill>
                          <a:latin typeface="Tahoma" panose="020B0604030504040204"/>
                        </a:rPr>
                        <a:t>Built-in spindle</a:t>
                      </a:r>
                      <a:endParaRPr lang="en-US" sz="700" cap="small">
                        <a:solidFill>
                          <a:srgbClr val="040001"/>
                        </a:solidFill>
                        <a:latin typeface="Tahoma" panose="020B0604030504040204"/>
                      </a:endParaRPr>
                    </a:p>
                  </a:txBody>
                  <a:tcPr marL="0" marR="0" marT="0" marB="0" anchor="ctr"/>
                </a:tc>
              </a:tr>
              <a:tr h="219456">
                <a:tc gridSpan="2">
                  <a:txBody>
                    <a:bodyPr>
                      <a:spAutoFit/>
                    </a:bodyPr>
                    <a:p>
                      <a:pPr indent="0"/>
                      <a:r>
                        <a:rPr lang="en-US" sz="750">
                          <a:solidFill>
                            <a:srgbClr val="040001"/>
                          </a:solidFill>
                          <a:latin typeface="Tahoma" panose="020B0604030504040204"/>
                        </a:rPr>
                        <a:t>Spindle taper</a:t>
                      </a:r>
                      <a:endParaRPr lang="en-US" sz="750">
                        <a:solidFill>
                          <a:srgbClr val="040001"/>
                        </a:solidFill>
                        <a:latin typeface="Tahoma" panose="020B0604030504040204"/>
                      </a:endParaRPr>
                    </a:p>
                  </a:txBody>
                  <a:tcPr marL="0" marR="0" marT="0" marB="0" anchor="ctr">
                    <a:solidFill>
                      <a:srgbClr val="D1D5D6"/>
                    </a:solidFill>
                  </a:tcPr>
                </a:tc>
                <a:tc hMerge="1">
                  <a:tcPr marL="0" marR="0" marT="0" marB="0"/>
                </a:tc>
                <a:tc>
                  <a:txBody>
                    <a:bodyPr>
                      <a:spAutoFit/>
                    </a:bodyPr>
                    <a:p>
                      <a:pPr indent="0" algn="ctr"/>
                      <a:r>
                        <a:rPr lang="en-US" sz="750">
                          <a:solidFill>
                            <a:srgbClr val="040001"/>
                          </a:solidFill>
                          <a:latin typeface="Tahoma" panose="020B0604030504040204"/>
                        </a:rPr>
                        <a:t>HSK A63</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HSK A63</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HSK A63</a:t>
                      </a:r>
                      <a:endParaRPr lang="en-US" sz="750">
                        <a:solidFill>
                          <a:srgbClr val="040001"/>
                        </a:solidFill>
                        <a:latin typeface="Tahoma" panose="020B0604030504040204"/>
                      </a:endParaRPr>
                    </a:p>
                  </a:txBody>
                  <a:tcPr marL="0" marR="0" marT="0" marB="0" anchor="ctr"/>
                </a:tc>
              </a:tr>
              <a:tr h="219456">
                <a:tc>
                  <a:txBody>
                    <a:bodyPr>
                      <a:spAutoFit/>
                    </a:bodyPr>
                    <a:p>
                      <a:pPr indent="0"/>
                      <a:r>
                        <a:rPr lang="en-US" sz="750">
                          <a:solidFill>
                            <a:srgbClr val="040001"/>
                          </a:solidFill>
                          <a:latin typeface="Tahoma" panose="020B0604030504040204"/>
                        </a:rPr>
                        <a:t>Spindle speed</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just"/>
                      <a:r>
                        <a:rPr lang="en-US" sz="750">
                          <a:solidFill>
                            <a:srgbClr val="040001"/>
                          </a:solidFill>
                          <a:latin typeface="Tahoma" panose="020B0604030504040204"/>
                        </a:rPr>
                        <a:t>rpm</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50">
                          <a:solidFill>
                            <a:srgbClr val="040001"/>
                          </a:solidFill>
                          <a:latin typeface="Tahoma" panose="020B0604030504040204"/>
                        </a:rPr>
                        <a:t>20000</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20000</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20000</a:t>
                      </a:r>
                      <a:endParaRPr lang="en-US" sz="750">
                        <a:solidFill>
                          <a:srgbClr val="040001"/>
                        </a:solidFill>
                        <a:latin typeface="Tahoma" panose="020B0604030504040204"/>
                      </a:endParaRPr>
                    </a:p>
                  </a:txBody>
                  <a:tcPr marL="0" marR="0" marT="0" marB="0" anchor="ctr"/>
                </a:tc>
              </a:tr>
              <a:tr h="219456">
                <a:tc>
                  <a:txBody>
                    <a:bodyPr>
                      <a:spAutoFit/>
                    </a:bodyPr>
                    <a:p>
                      <a:pPr indent="0"/>
                      <a:r>
                        <a:rPr lang="en-US" sz="500">
                          <a:solidFill>
                            <a:srgbClr val="040001"/>
                          </a:solidFill>
                          <a:latin typeface="Tahoma" panose="020B0604030504040204"/>
                        </a:rPr>
                        <a:t>The maximum output torque of the spindle</a:t>
                      </a:r>
                      <a:endParaRPr lang="en-US" sz="500">
                        <a:solidFill>
                          <a:srgbClr val="040001"/>
                        </a:solidFill>
                        <a:latin typeface="Tahoma" panose="020B0604030504040204"/>
                      </a:endParaRPr>
                    </a:p>
                  </a:txBody>
                  <a:tcPr marL="0" marR="0" marT="0" marB="0" anchor="ctr">
                    <a:solidFill>
                      <a:srgbClr val="D1D5D6"/>
                    </a:solidFill>
                  </a:tcPr>
                </a:tc>
                <a:tc>
                  <a:txBody>
                    <a:bodyPr>
                      <a:spAutoFit/>
                    </a:bodyPr>
                    <a:p>
                      <a:pPr indent="0" algn="just"/>
                      <a:r>
                        <a:rPr lang="en-US" sz="750">
                          <a:solidFill>
                            <a:srgbClr val="040001"/>
                          </a:solidFill>
                          <a:latin typeface="Tahoma" panose="020B0604030504040204"/>
                        </a:rPr>
                        <a:t>N.m</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50">
                          <a:solidFill>
                            <a:srgbClr val="040001"/>
                          </a:solidFill>
                          <a:latin typeface="Tahoma" panose="020B0604030504040204"/>
                        </a:rPr>
                        <a:t>33.3</a:t>
                      </a:r>
                      <a:endParaRPr lang="en-US" sz="750">
                        <a:solidFill>
                          <a:srgbClr val="040001"/>
                        </a:solidFill>
                        <a:latin typeface="Tahoma" panose="020B0604030504040204"/>
                      </a:endParaRPr>
                    </a:p>
                  </a:txBody>
                  <a:tcPr marL="0" marR="0" marT="0" marB="0" anchor="ctr"/>
                </a:tc>
                <a:tc>
                  <a:txBody>
                    <a:bodyPr>
                      <a:spAutoFit/>
                    </a:bodyPr>
                    <a:p>
                      <a:pPr indent="596900" algn="just"/>
                      <a:r>
                        <a:rPr lang="en-US" sz="750">
                          <a:solidFill>
                            <a:srgbClr val="040001"/>
                          </a:solidFill>
                          <a:latin typeface="Tahoma" panose="020B0604030504040204"/>
                        </a:rPr>
                        <a:t>56.4</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56.4</a:t>
                      </a:r>
                      <a:endParaRPr lang="en-US" sz="750">
                        <a:solidFill>
                          <a:srgbClr val="040001"/>
                        </a:solidFill>
                        <a:latin typeface="Tahoma" panose="020B0604030504040204"/>
                      </a:endParaRPr>
                    </a:p>
                  </a:txBody>
                  <a:tcPr marL="0" marR="0" marT="0" marB="0" anchor="ctr"/>
                </a:tc>
              </a:tr>
              <a:tr h="216408">
                <a:tc>
                  <a:txBody>
                    <a:bodyPr>
                      <a:spAutoFit/>
                    </a:bodyPr>
                    <a:p>
                      <a:pPr indent="0"/>
                      <a:r>
                        <a:rPr lang="en-US" sz="750">
                          <a:solidFill>
                            <a:srgbClr val="040001"/>
                          </a:solidFill>
                          <a:latin typeface="Tahoma" panose="020B0604030504040204"/>
                        </a:rPr>
                        <a:t>Spindle power</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just"/>
                      <a:r>
                        <a:rPr lang="en-US" sz="750">
                          <a:solidFill>
                            <a:srgbClr val="040001"/>
                          </a:solidFill>
                          <a:latin typeface="Tahoma" panose="020B0604030504040204"/>
                        </a:rPr>
                        <a:t>Kw</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50">
                          <a:solidFill>
                            <a:srgbClr val="040001"/>
                          </a:solidFill>
                          <a:latin typeface="Tahoma" panose="020B0604030504040204"/>
                        </a:rPr>
                        <a:t>20.5/69</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17/47</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17/47</a:t>
                      </a:r>
                      <a:endParaRPr lang="en-US" sz="750">
                        <a:solidFill>
                          <a:srgbClr val="040001"/>
                        </a:solidFill>
                        <a:latin typeface="Tahoma" panose="020B0604030504040204"/>
                      </a:endParaRPr>
                    </a:p>
                  </a:txBody>
                  <a:tcPr marL="0" marR="0" marT="0" marB="0" anchor="ctr"/>
                </a:tc>
              </a:tr>
              <a:tr h="225552">
                <a:tc gridSpan="5">
                  <a:txBody>
                    <a:bodyPr>
                      <a:spAutoFit/>
                    </a:bodyPr>
                    <a:p>
                      <a:pPr indent="0"/>
                      <a:r>
                        <a:rPr lang="en-US" sz="800">
                          <a:solidFill>
                            <a:srgbClr val="040001"/>
                          </a:solidFill>
                          <a:latin typeface="Tahoma" panose="020B0604030504040204"/>
                        </a:rPr>
                        <a:t>Motor</a:t>
                      </a:r>
                      <a:endParaRPr lang="en-US" sz="800">
                        <a:solidFill>
                          <a:srgbClr val="040001"/>
                        </a:solidFill>
                        <a:latin typeface="Tahoma" panose="020B0604030504040204"/>
                      </a:endParaRPr>
                    </a:p>
                  </a:txBody>
                  <a:tcPr marL="0" marR="0" marT="0" marB="0" anchor="ctr">
                    <a:solidFill>
                      <a:srgbClr val="D1D5D6"/>
                    </a:solidFill>
                  </a:tcPr>
                </a:tc>
                <a:tc hMerge="1">
                  <a:tcPr marL="0" marR="0" marT="0" marB="0"/>
                </a:tc>
                <a:tc hMerge="1">
                  <a:tcPr marL="0" marR="0" marT="0" marB="0"/>
                </a:tc>
                <a:tc hMerge="1">
                  <a:tcPr marL="0" marR="0" marT="0" marB="0"/>
                </a:tc>
                <a:tc hMerge="1">
                  <a:tcPr marL="0" marR="0" marT="0" marB="0"/>
                </a:tc>
              </a:tr>
              <a:tr h="216408">
                <a:tc gridSpan="2">
                  <a:txBody>
                    <a:bodyPr>
                      <a:spAutoFit/>
                    </a:bodyPr>
                    <a:p>
                      <a:pPr indent="0"/>
                      <a:r>
                        <a:rPr lang="en-US" sz="750">
                          <a:solidFill>
                            <a:srgbClr val="040001"/>
                          </a:solidFill>
                          <a:latin typeface="Tahoma" panose="020B0604030504040204"/>
                        </a:rPr>
                        <a:t>Rapid feed rate X/Y/Z       m/min</a:t>
                      </a:r>
                      <a:endParaRPr lang="en-US" sz="750">
                        <a:solidFill>
                          <a:srgbClr val="040001"/>
                        </a:solidFill>
                        <a:latin typeface="Tahoma" panose="020B0604030504040204"/>
                      </a:endParaRPr>
                    </a:p>
                  </a:txBody>
                  <a:tcPr marL="0" marR="0" marT="0" marB="0" anchor="ctr">
                    <a:solidFill>
                      <a:srgbClr val="D1D5D6"/>
                    </a:solidFill>
                  </a:tcPr>
                </a:tc>
                <a:tc hMerge="1">
                  <a:tcPr marL="0" marR="0" marT="0" marB="0"/>
                </a:tc>
                <a:tc>
                  <a:txBody>
                    <a:bodyPr>
                      <a:spAutoFit/>
                    </a:bodyPr>
                    <a:p>
                      <a:pPr indent="0" algn="ctr"/>
                      <a:r>
                        <a:rPr lang="en-US" sz="750">
                          <a:solidFill>
                            <a:srgbClr val="040001"/>
                          </a:solidFill>
                          <a:latin typeface="Tahoma" panose="020B0604030504040204"/>
                        </a:rPr>
                        <a:t>20/20/20</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20/20/20</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12/20/20</a:t>
                      </a:r>
                      <a:endParaRPr lang="en-US" sz="750">
                        <a:solidFill>
                          <a:srgbClr val="040001"/>
                        </a:solidFill>
                        <a:latin typeface="Tahoma" panose="020B0604030504040204"/>
                      </a:endParaRPr>
                    </a:p>
                  </a:txBody>
                  <a:tcPr marL="0" marR="0" marT="0" marB="0" anchor="ctr"/>
                </a:tc>
              </a:tr>
              <a:tr h="219456">
                <a:tc gridSpan="2">
                  <a:txBody>
                    <a:bodyPr>
                      <a:spAutoFit/>
                    </a:bodyPr>
                    <a:p>
                      <a:pPr indent="0"/>
                      <a:r>
                        <a:rPr lang="en-US" sz="750">
                          <a:solidFill>
                            <a:srgbClr val="040001"/>
                          </a:solidFill>
                          <a:latin typeface="Tahoma" panose="020B0604030504040204"/>
                        </a:rPr>
                        <a:t>Cutting feed rate X/Y/Z mm/min</a:t>
                      </a:r>
                      <a:endParaRPr lang="en-US" sz="750">
                        <a:solidFill>
                          <a:srgbClr val="040001"/>
                        </a:solidFill>
                        <a:latin typeface="Tahoma" panose="020B0604030504040204"/>
                      </a:endParaRPr>
                    </a:p>
                  </a:txBody>
                  <a:tcPr marL="0" marR="0" marT="0" marB="0" anchor="ctr">
                    <a:solidFill>
                      <a:srgbClr val="D1D5D6"/>
                    </a:solidFill>
                  </a:tcPr>
                </a:tc>
                <a:tc hMerge="1">
                  <a:tcPr marL="0" marR="0" marT="0" marB="0"/>
                </a:tc>
                <a:tc>
                  <a:txBody>
                    <a:bodyPr>
                      <a:spAutoFit/>
                    </a:bodyPr>
                    <a:p>
                      <a:pPr indent="0" algn="ctr"/>
                      <a:r>
                        <a:rPr lang="en-US" sz="750">
                          <a:solidFill>
                            <a:srgbClr val="040001"/>
                          </a:solidFill>
                          <a:latin typeface="Tahoma" panose="020B0604030504040204"/>
                        </a:rPr>
                        <a:t>1-8000</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1-8000</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1-8000</a:t>
                      </a:r>
                      <a:endParaRPr lang="en-US" sz="750">
                        <a:solidFill>
                          <a:srgbClr val="040001"/>
                        </a:solidFill>
                        <a:latin typeface="Tahoma" panose="020B0604030504040204"/>
                      </a:endParaRPr>
                    </a:p>
                  </a:txBody>
                  <a:tcPr marL="0" marR="0" marT="0" marB="0" anchor="ctr"/>
                </a:tc>
              </a:tr>
              <a:tr h="216408">
                <a:tc>
                  <a:txBody>
                    <a:bodyPr>
                      <a:spAutoFit/>
                    </a:bodyPr>
                    <a:p>
                      <a:pPr indent="0"/>
                      <a:r>
                        <a:rPr lang="en-US" sz="750">
                          <a:solidFill>
                            <a:srgbClr val="040001"/>
                          </a:solidFill>
                          <a:latin typeface="Tahoma" panose="020B0604030504040204"/>
                        </a:rPr>
                        <a:t>X/Y/Z Motor power</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just"/>
                      <a:r>
                        <a:rPr lang="en-US" sz="750">
                          <a:solidFill>
                            <a:srgbClr val="040001"/>
                          </a:solidFill>
                          <a:latin typeface="Tahoma" panose="020B0604030504040204"/>
                        </a:rPr>
                        <a:t>Kw</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50">
                          <a:solidFill>
                            <a:srgbClr val="040001"/>
                          </a:solidFill>
                          <a:latin typeface="Tahoma" panose="020B0604030504040204"/>
                        </a:rPr>
                        <a:t>4/7/4</a:t>
                      </a:r>
                      <a:endParaRPr lang="en-US" sz="750">
                        <a:solidFill>
                          <a:srgbClr val="040001"/>
                        </a:solidFill>
                        <a:latin typeface="Tahoma" panose="020B0604030504040204"/>
                      </a:endParaRPr>
                    </a:p>
                  </a:txBody>
                  <a:tcPr marL="0" marR="0" marT="0" marB="0" anchor="ctr"/>
                </a:tc>
                <a:tc>
                  <a:txBody>
                    <a:bodyPr>
                      <a:spAutoFit/>
                    </a:bodyPr>
                    <a:p>
                      <a:pPr indent="596900" algn="just"/>
                      <a:r>
                        <a:rPr lang="en-US" sz="750">
                          <a:solidFill>
                            <a:srgbClr val="040001"/>
                          </a:solidFill>
                          <a:latin typeface="Tahoma" panose="020B0604030504040204"/>
                        </a:rPr>
                        <a:t>9/6/6</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9/6/6</a:t>
                      </a:r>
                      <a:endParaRPr lang="en-US" sz="750">
                        <a:solidFill>
                          <a:srgbClr val="040001"/>
                        </a:solidFill>
                        <a:latin typeface="Tahoma" panose="020B0604030504040204"/>
                      </a:endParaRPr>
                    </a:p>
                  </a:txBody>
                  <a:tcPr marL="0" marR="0" marT="0" marB="0" anchor="ctr"/>
                </a:tc>
              </a:tr>
              <a:tr h="222504">
                <a:tc>
                  <a:txBody>
                    <a:bodyPr>
                      <a:spAutoFit/>
                    </a:bodyPr>
                    <a:p>
                      <a:pPr indent="0"/>
                      <a:r>
                        <a:rPr lang="en-US" sz="800">
                          <a:solidFill>
                            <a:srgbClr val="040001"/>
                          </a:solidFill>
                          <a:latin typeface="Tahoma" panose="020B0604030504040204"/>
                        </a:rPr>
                        <a:t>Precision</a:t>
                      </a:r>
                      <a:endParaRPr lang="en-US" sz="800">
                        <a:solidFill>
                          <a:srgbClr val="040001"/>
                        </a:solidFill>
                        <a:latin typeface="Tahoma" panose="020B0604030504040204"/>
                      </a:endParaRPr>
                    </a:p>
                  </a:txBody>
                  <a:tcPr marL="0" marR="0" marT="0" marB="0" anchor="ctr">
                    <a:solidFill>
                      <a:srgbClr val="D1D5D6"/>
                    </a:solidFill>
                  </a:tcPr>
                </a:tc>
                <a:tc>
                  <a:txBody>
                    <a:bodyPr>
                      <a:spAutoFit/>
                    </a:bodyPr>
                    <a:p>
                      <a:endParaRPr sz="1100"/>
                    </a:p>
                  </a:txBody>
                  <a:tcPr marL="0" marR="0" marT="0" marB="0">
                    <a:solidFill>
                      <a:srgbClr val="D1D5D6"/>
                    </a:solidFill>
                  </a:tcPr>
                </a:tc>
                <a:tc>
                  <a:txBody>
                    <a:bodyPr>
                      <a:spAutoFit/>
                    </a:bodyPr>
                    <a:p>
                      <a:endParaRPr sz="1100"/>
                    </a:p>
                  </a:txBody>
                  <a:tcPr marL="0" marR="0" marT="0" marB="0">
                    <a:solidFill>
                      <a:srgbClr val="D1D5D6"/>
                    </a:solidFill>
                  </a:tcPr>
                </a:tc>
                <a:tc>
                  <a:txBody>
                    <a:bodyPr>
                      <a:spAutoFit/>
                    </a:bodyPr>
                    <a:p>
                      <a:pPr indent="0" algn="ctr"/>
                      <a:r>
                        <a:rPr lang="en-US" sz="700" cap="small">
                          <a:solidFill>
                            <a:srgbClr val="040001"/>
                          </a:solidFill>
                          <a:latin typeface="Tahoma" panose="020B0604030504040204"/>
                        </a:rPr>
                        <a:t>Standard grating ruler</a:t>
                      </a:r>
                      <a:endParaRPr lang="en-US" sz="700" cap="small">
                        <a:solidFill>
                          <a:srgbClr val="040001"/>
                        </a:solidFill>
                        <a:latin typeface="Tahoma" panose="020B0604030504040204"/>
                      </a:endParaRPr>
                    </a:p>
                  </a:txBody>
                  <a:tcPr marL="0" marR="0" marT="0" marB="0" anchor="ctr">
                    <a:solidFill>
                      <a:srgbClr val="D1D5D6"/>
                    </a:solidFill>
                  </a:tcPr>
                </a:tc>
                <a:tc>
                  <a:txBody>
                    <a:bodyPr>
                      <a:spAutoFit/>
                    </a:bodyPr>
                    <a:p>
                      <a:endParaRPr sz="1100"/>
                    </a:p>
                  </a:txBody>
                  <a:tcPr marL="0" marR="0" marT="0" marB="0">
                    <a:solidFill>
                      <a:srgbClr val="D1D5D6"/>
                    </a:solidFill>
                  </a:tcPr>
                </a:tc>
              </a:tr>
              <a:tr h="219456">
                <a:tc>
                  <a:txBody>
                    <a:bodyPr>
                      <a:spAutoFit/>
                    </a:bodyPr>
                    <a:p>
                      <a:pPr indent="0"/>
                      <a:r>
                        <a:rPr lang="en-US" sz="550">
                          <a:solidFill>
                            <a:srgbClr val="040001"/>
                          </a:solidFill>
                          <a:latin typeface="Tahoma" panose="020B0604030504040204"/>
                        </a:rPr>
                        <a:t>X axis positioning precision(Full travel)</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0" algn="just"/>
                      <a:r>
                        <a:rPr lang="en-US" sz="750">
                          <a:solidFill>
                            <a:srgbClr val="040001"/>
                          </a:solidFill>
                          <a:latin typeface="Tahoma" panose="020B0604030504040204"/>
                        </a:rPr>
                        <a:t>mm</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50">
                          <a:solidFill>
                            <a:srgbClr val="040001"/>
                          </a:solidFill>
                          <a:latin typeface="Tahoma" panose="020B0604030504040204"/>
                        </a:rPr>
                        <a:t>0.015</a:t>
                      </a:r>
                      <a:endParaRPr lang="en-US" sz="750">
                        <a:solidFill>
                          <a:srgbClr val="040001"/>
                        </a:solidFill>
                        <a:latin typeface="Tahoma" panose="020B0604030504040204"/>
                      </a:endParaRPr>
                    </a:p>
                  </a:txBody>
                  <a:tcPr marL="0" marR="0" marT="0" marB="0" anchor="ctr"/>
                </a:tc>
                <a:tc>
                  <a:txBody>
                    <a:bodyPr>
                      <a:spAutoFit/>
                    </a:bodyPr>
                    <a:p>
                      <a:pPr indent="596900" algn="just"/>
                      <a:r>
                        <a:rPr lang="en-US" sz="750">
                          <a:solidFill>
                            <a:srgbClr val="040001"/>
                          </a:solidFill>
                          <a:latin typeface="Tahoma" panose="020B0604030504040204"/>
                        </a:rPr>
                        <a:t>0.01</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0.015</a:t>
                      </a:r>
                      <a:endParaRPr lang="en-US" sz="750">
                        <a:solidFill>
                          <a:srgbClr val="040001"/>
                        </a:solidFill>
                        <a:latin typeface="Tahoma" panose="020B0604030504040204"/>
                      </a:endParaRPr>
                    </a:p>
                  </a:txBody>
                  <a:tcPr marL="0" marR="0" marT="0" marB="0" anchor="ctr"/>
                </a:tc>
              </a:tr>
              <a:tr h="219456">
                <a:tc>
                  <a:txBody>
                    <a:bodyPr>
                      <a:spAutoFit/>
                    </a:bodyPr>
                    <a:p>
                      <a:pPr indent="0"/>
                      <a:r>
                        <a:rPr lang="en-US" sz="550">
                          <a:solidFill>
                            <a:srgbClr val="040001"/>
                          </a:solidFill>
                          <a:latin typeface="Tahoma" panose="020B0604030504040204"/>
                        </a:rPr>
                        <a:t>Y axis positioning precision(Full travel)</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0" algn="just"/>
                      <a:r>
                        <a:rPr lang="en-US" sz="750">
                          <a:solidFill>
                            <a:srgbClr val="040001"/>
                          </a:solidFill>
                          <a:latin typeface="Tahoma" panose="020B0604030504040204"/>
                        </a:rPr>
                        <a:t>mm</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50">
                          <a:solidFill>
                            <a:srgbClr val="040001"/>
                          </a:solidFill>
                          <a:latin typeface="Tahoma" panose="020B0604030504040204"/>
                        </a:rPr>
                        <a:t>0.01</a:t>
                      </a:r>
                      <a:endParaRPr lang="en-US" sz="750">
                        <a:solidFill>
                          <a:srgbClr val="040001"/>
                        </a:solidFill>
                        <a:latin typeface="Tahoma" panose="020B0604030504040204"/>
                      </a:endParaRPr>
                    </a:p>
                  </a:txBody>
                  <a:tcPr marL="0" marR="0" marT="0" marB="0" anchor="ctr"/>
                </a:tc>
                <a:tc>
                  <a:txBody>
                    <a:bodyPr>
                      <a:spAutoFit/>
                    </a:bodyPr>
                    <a:p>
                      <a:pPr indent="596900" algn="just"/>
                      <a:r>
                        <a:rPr lang="en-US" sz="750">
                          <a:solidFill>
                            <a:srgbClr val="040001"/>
                          </a:solidFill>
                          <a:latin typeface="Tahoma" panose="020B0604030504040204"/>
                        </a:rPr>
                        <a:t>0.01</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0.015</a:t>
                      </a:r>
                      <a:endParaRPr lang="en-US" sz="750">
                        <a:solidFill>
                          <a:srgbClr val="040001"/>
                        </a:solidFill>
                        <a:latin typeface="Tahoma" panose="020B0604030504040204"/>
                      </a:endParaRPr>
                    </a:p>
                  </a:txBody>
                  <a:tcPr marL="0" marR="0" marT="0" marB="0" anchor="ctr"/>
                </a:tc>
              </a:tr>
              <a:tr h="219456">
                <a:tc>
                  <a:txBody>
                    <a:bodyPr>
                      <a:spAutoFit/>
                    </a:bodyPr>
                    <a:p>
                      <a:pPr indent="0"/>
                      <a:r>
                        <a:rPr lang="en-US" sz="550">
                          <a:solidFill>
                            <a:srgbClr val="040001"/>
                          </a:solidFill>
                          <a:latin typeface="Tahoma" panose="020B0604030504040204"/>
                        </a:rPr>
                        <a:t>Z axis positioning precision(Full travel)</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0" algn="just"/>
                      <a:r>
                        <a:rPr lang="en-US" sz="750">
                          <a:solidFill>
                            <a:srgbClr val="040001"/>
                          </a:solidFill>
                          <a:latin typeface="Tahoma" panose="020B0604030504040204"/>
                        </a:rPr>
                        <a:t>mm</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50">
                          <a:solidFill>
                            <a:srgbClr val="040001"/>
                          </a:solidFill>
                          <a:latin typeface="Tahoma" panose="020B0604030504040204"/>
                        </a:rPr>
                        <a:t>0.01</a:t>
                      </a:r>
                      <a:endParaRPr lang="en-US" sz="750">
                        <a:solidFill>
                          <a:srgbClr val="040001"/>
                        </a:solidFill>
                        <a:latin typeface="Tahoma" panose="020B0604030504040204"/>
                      </a:endParaRPr>
                    </a:p>
                  </a:txBody>
                  <a:tcPr marL="0" marR="0" marT="0" marB="0" anchor="ctr"/>
                </a:tc>
                <a:tc>
                  <a:txBody>
                    <a:bodyPr>
                      <a:spAutoFit/>
                    </a:bodyPr>
                    <a:p>
                      <a:pPr indent="596900" algn="just"/>
                      <a:r>
                        <a:rPr lang="en-US" sz="750">
                          <a:solidFill>
                            <a:srgbClr val="040001"/>
                          </a:solidFill>
                          <a:latin typeface="Tahoma" panose="020B0604030504040204"/>
                        </a:rPr>
                        <a:t>0.01</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0.01</a:t>
                      </a:r>
                      <a:endParaRPr lang="en-US" sz="750">
                        <a:solidFill>
                          <a:srgbClr val="040001"/>
                        </a:solidFill>
                        <a:latin typeface="Tahoma" panose="020B0604030504040204"/>
                      </a:endParaRPr>
                    </a:p>
                  </a:txBody>
                  <a:tcPr marL="0" marR="0" marT="0" marB="0" anchor="ctr"/>
                </a:tc>
              </a:tr>
              <a:tr h="219456">
                <a:tc>
                  <a:txBody>
                    <a:bodyPr>
                      <a:spAutoFit/>
                    </a:bodyPr>
                    <a:p>
                      <a:pPr indent="0"/>
                      <a:r>
                        <a:rPr lang="en-US" sz="550">
                          <a:solidFill>
                            <a:srgbClr val="040001"/>
                          </a:solidFill>
                          <a:latin typeface="Tahoma" panose="020B0604030504040204"/>
                        </a:rPr>
                        <a:t>X axis Repeat Positioning precision</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0" algn="just"/>
                      <a:r>
                        <a:rPr lang="en-US" sz="750">
                          <a:solidFill>
                            <a:srgbClr val="040001"/>
                          </a:solidFill>
                          <a:latin typeface="Tahoma" panose="020B0604030504040204"/>
                        </a:rPr>
                        <a:t>mm</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50">
                          <a:solidFill>
                            <a:srgbClr val="040001"/>
                          </a:solidFill>
                          <a:latin typeface="Tahoma" panose="020B0604030504040204"/>
                        </a:rPr>
                        <a:t>0.01</a:t>
                      </a:r>
                      <a:endParaRPr lang="en-US" sz="750">
                        <a:solidFill>
                          <a:srgbClr val="040001"/>
                        </a:solidFill>
                        <a:latin typeface="Tahoma" panose="020B0604030504040204"/>
                      </a:endParaRPr>
                    </a:p>
                  </a:txBody>
                  <a:tcPr marL="0" marR="0" marT="0" marB="0" anchor="ctr"/>
                </a:tc>
                <a:tc>
                  <a:txBody>
                    <a:bodyPr>
                      <a:spAutoFit/>
                    </a:bodyPr>
                    <a:p>
                      <a:pPr indent="596900" algn="just"/>
                      <a:r>
                        <a:rPr lang="en-US" sz="750">
                          <a:solidFill>
                            <a:srgbClr val="040001"/>
                          </a:solidFill>
                          <a:latin typeface="Tahoma" panose="020B0604030504040204"/>
                        </a:rPr>
                        <a:t>0.01</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0.015</a:t>
                      </a:r>
                      <a:endParaRPr lang="en-US" sz="750">
                        <a:solidFill>
                          <a:srgbClr val="040001"/>
                        </a:solidFill>
                        <a:latin typeface="Tahoma" panose="020B0604030504040204"/>
                      </a:endParaRPr>
                    </a:p>
                  </a:txBody>
                  <a:tcPr marL="0" marR="0" marT="0" marB="0" anchor="ctr"/>
                </a:tc>
              </a:tr>
              <a:tr h="219456">
                <a:tc>
                  <a:txBody>
                    <a:bodyPr>
                      <a:spAutoFit/>
                    </a:bodyPr>
                    <a:p>
                      <a:pPr indent="0"/>
                      <a:r>
                        <a:rPr lang="en-US" sz="550">
                          <a:solidFill>
                            <a:srgbClr val="040001"/>
                          </a:solidFill>
                          <a:latin typeface="Tahoma" panose="020B0604030504040204"/>
                        </a:rPr>
                        <a:t>Y axis Repeat Positioning precision</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0" algn="just"/>
                      <a:r>
                        <a:rPr lang="en-US" sz="750">
                          <a:solidFill>
                            <a:srgbClr val="040001"/>
                          </a:solidFill>
                          <a:latin typeface="Tahoma" panose="020B0604030504040204"/>
                        </a:rPr>
                        <a:t>mm</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50">
                          <a:solidFill>
                            <a:srgbClr val="040001"/>
                          </a:solidFill>
                          <a:latin typeface="Tahoma" panose="020B0604030504040204"/>
                        </a:rPr>
                        <a:t>0.01</a:t>
                      </a:r>
                      <a:endParaRPr lang="en-US" sz="750">
                        <a:solidFill>
                          <a:srgbClr val="040001"/>
                        </a:solidFill>
                        <a:latin typeface="Tahoma" panose="020B0604030504040204"/>
                      </a:endParaRPr>
                    </a:p>
                  </a:txBody>
                  <a:tcPr marL="0" marR="0" marT="0" marB="0" anchor="ctr"/>
                </a:tc>
                <a:tc>
                  <a:txBody>
                    <a:bodyPr>
                      <a:spAutoFit/>
                    </a:bodyPr>
                    <a:p>
                      <a:pPr indent="596900" algn="just"/>
                      <a:r>
                        <a:rPr lang="en-US" sz="750">
                          <a:solidFill>
                            <a:srgbClr val="040001"/>
                          </a:solidFill>
                          <a:latin typeface="Tahoma" panose="020B0604030504040204"/>
                        </a:rPr>
                        <a:t>0.01</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0.01</a:t>
                      </a:r>
                      <a:endParaRPr lang="en-US" sz="750">
                        <a:solidFill>
                          <a:srgbClr val="040001"/>
                        </a:solidFill>
                        <a:latin typeface="Tahoma" panose="020B0604030504040204"/>
                      </a:endParaRPr>
                    </a:p>
                  </a:txBody>
                  <a:tcPr marL="0" marR="0" marT="0" marB="0" anchor="ctr"/>
                </a:tc>
              </a:tr>
              <a:tr h="219456">
                <a:tc>
                  <a:txBody>
                    <a:bodyPr>
                      <a:spAutoFit/>
                    </a:bodyPr>
                    <a:p>
                      <a:pPr indent="0"/>
                      <a:r>
                        <a:rPr lang="en-US" sz="550">
                          <a:solidFill>
                            <a:srgbClr val="040001"/>
                          </a:solidFill>
                          <a:latin typeface="Tahoma" panose="020B0604030504040204"/>
                        </a:rPr>
                        <a:t>Z axis Repeat Positioning precision</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0" algn="just"/>
                      <a:r>
                        <a:rPr lang="en-US" sz="750">
                          <a:solidFill>
                            <a:srgbClr val="040001"/>
                          </a:solidFill>
                          <a:latin typeface="Tahoma" panose="020B0604030504040204"/>
                        </a:rPr>
                        <a:t>mm</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50">
                          <a:solidFill>
                            <a:srgbClr val="040001"/>
                          </a:solidFill>
                          <a:latin typeface="Tahoma" panose="020B0604030504040204"/>
                        </a:rPr>
                        <a:t>0.01</a:t>
                      </a:r>
                      <a:endParaRPr lang="en-US" sz="750">
                        <a:solidFill>
                          <a:srgbClr val="040001"/>
                        </a:solidFill>
                        <a:latin typeface="Tahoma" panose="020B0604030504040204"/>
                      </a:endParaRPr>
                    </a:p>
                  </a:txBody>
                  <a:tcPr marL="0" marR="0" marT="0" marB="0" anchor="ctr"/>
                </a:tc>
                <a:tc>
                  <a:txBody>
                    <a:bodyPr>
                      <a:spAutoFit/>
                    </a:bodyPr>
                    <a:p>
                      <a:pPr indent="596900" algn="just"/>
                      <a:r>
                        <a:rPr lang="en-US" sz="750">
                          <a:solidFill>
                            <a:srgbClr val="040001"/>
                          </a:solidFill>
                          <a:latin typeface="Tahoma" panose="020B0604030504040204"/>
                        </a:rPr>
                        <a:t>0.01</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0.01</a:t>
                      </a:r>
                      <a:endParaRPr lang="en-US" sz="750">
                        <a:solidFill>
                          <a:srgbClr val="040001"/>
                        </a:solidFill>
                        <a:latin typeface="Tahoma" panose="020B0604030504040204"/>
                      </a:endParaRPr>
                    </a:p>
                  </a:txBody>
                  <a:tcPr marL="0" marR="0" marT="0" marB="0" anchor="ctr"/>
                </a:tc>
              </a:tr>
              <a:tr h="222504">
                <a:tc gridSpan="5">
                  <a:txBody>
                    <a:bodyPr>
                      <a:spAutoFit/>
                    </a:bodyPr>
                    <a:p>
                      <a:pPr indent="0"/>
                      <a:r>
                        <a:rPr lang="en-US" sz="800">
                          <a:solidFill>
                            <a:srgbClr val="040001"/>
                          </a:solidFill>
                          <a:latin typeface="Tahoma" panose="020B0604030504040204"/>
                        </a:rPr>
                        <a:t>Others</a:t>
                      </a:r>
                      <a:endParaRPr lang="en-US" sz="800">
                        <a:solidFill>
                          <a:srgbClr val="040001"/>
                        </a:solidFill>
                        <a:latin typeface="Tahoma" panose="020B0604030504040204"/>
                      </a:endParaRPr>
                    </a:p>
                  </a:txBody>
                  <a:tcPr marL="0" marR="0" marT="0" marB="0" anchor="ctr">
                    <a:solidFill>
                      <a:srgbClr val="D1D5D6"/>
                    </a:solidFill>
                  </a:tcPr>
                </a:tc>
                <a:tc hMerge="1">
                  <a:tcPr marL="0" marR="0" marT="0" marB="0"/>
                </a:tc>
                <a:tc hMerge="1">
                  <a:tcPr marL="0" marR="0" marT="0" marB="0"/>
                </a:tc>
                <a:tc hMerge="1">
                  <a:tcPr marL="0" marR="0" marT="0" marB="0"/>
                </a:tc>
                <a:tc hMerge="1">
                  <a:tcPr marL="0" marR="0" marT="0" marB="0"/>
                </a:tc>
              </a:tr>
              <a:tr h="216408">
                <a:tc>
                  <a:txBody>
                    <a:bodyPr>
                      <a:spAutoFit/>
                    </a:bodyPr>
                    <a:p>
                      <a:pPr indent="0"/>
                      <a:r>
                        <a:rPr lang="en-US" sz="750">
                          <a:solidFill>
                            <a:srgbClr val="040001"/>
                          </a:solidFill>
                          <a:latin typeface="Tahoma" panose="020B0604030504040204"/>
                        </a:rPr>
                        <a:t>Electricity demand</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just"/>
                      <a:r>
                        <a:rPr lang="en-US" sz="750">
                          <a:solidFill>
                            <a:srgbClr val="040001"/>
                          </a:solidFill>
                          <a:latin typeface="Tahoma" panose="020B0604030504040204"/>
                        </a:rPr>
                        <a:t>KVA</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50">
                          <a:solidFill>
                            <a:srgbClr val="040001"/>
                          </a:solidFill>
                          <a:latin typeface="Tahoma" panose="020B0604030504040204"/>
                        </a:rPr>
                        <a:t>45</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45</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45</a:t>
                      </a:r>
                      <a:endParaRPr lang="en-US" sz="750">
                        <a:solidFill>
                          <a:srgbClr val="040001"/>
                        </a:solidFill>
                        <a:latin typeface="Tahoma" panose="020B0604030504040204"/>
                      </a:endParaRPr>
                    </a:p>
                  </a:txBody>
                  <a:tcPr marL="0" marR="0" marT="0" marB="0" anchor="ctr"/>
                </a:tc>
              </a:tr>
              <a:tr h="219456">
                <a:tc>
                  <a:txBody>
                    <a:bodyPr>
                      <a:spAutoFit/>
                    </a:bodyPr>
                    <a:p>
                      <a:pPr indent="0"/>
                      <a:r>
                        <a:rPr lang="en-US" sz="750">
                          <a:solidFill>
                            <a:srgbClr val="040001"/>
                          </a:solidFill>
                          <a:latin typeface="Tahoma" panose="020B0604030504040204"/>
                        </a:rPr>
                        <a:t>Compressed air specifications</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just"/>
                      <a:r>
                        <a:rPr lang="en-US" sz="750">
                          <a:solidFill>
                            <a:srgbClr val="040001"/>
                          </a:solidFill>
                          <a:latin typeface="Tahoma" panose="020B0604030504040204"/>
                        </a:rPr>
                        <a:t>bar</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50">
                          <a:solidFill>
                            <a:srgbClr val="040001"/>
                          </a:solidFill>
                          <a:latin typeface="Tahoma" panose="020B0604030504040204"/>
                        </a:rPr>
                        <a:t>6.5</a:t>
                      </a:r>
                      <a:endParaRPr lang="en-US" sz="750">
                        <a:solidFill>
                          <a:srgbClr val="040001"/>
                        </a:solidFill>
                        <a:latin typeface="Tahoma" panose="020B0604030504040204"/>
                      </a:endParaRPr>
                    </a:p>
                  </a:txBody>
                  <a:tcPr marL="0" marR="0" marT="0" marB="0" anchor="ctr"/>
                </a:tc>
                <a:tc>
                  <a:txBody>
                    <a:bodyPr>
                      <a:spAutoFit/>
                    </a:bodyPr>
                    <a:p>
                      <a:pPr indent="596900" algn="just"/>
                      <a:r>
                        <a:rPr lang="en-US" sz="750">
                          <a:solidFill>
                            <a:srgbClr val="040001"/>
                          </a:solidFill>
                          <a:latin typeface="Tahoma" panose="020B0604030504040204"/>
                        </a:rPr>
                        <a:t>6.5</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6.5</a:t>
                      </a:r>
                      <a:endParaRPr lang="en-US" sz="750">
                        <a:solidFill>
                          <a:srgbClr val="040001"/>
                        </a:solidFill>
                        <a:latin typeface="Tahoma" panose="020B0604030504040204"/>
                      </a:endParaRPr>
                    </a:p>
                  </a:txBody>
                  <a:tcPr marL="0" marR="0" marT="0" marB="0" anchor="ctr"/>
                </a:tc>
              </a:tr>
              <a:tr h="225552">
                <a:tc>
                  <a:txBody>
                    <a:bodyPr>
                      <a:spAutoFit/>
                    </a:bodyPr>
                    <a:p>
                      <a:pPr indent="0"/>
                      <a:r>
                        <a:rPr lang="en-US" sz="750">
                          <a:solidFill>
                            <a:srgbClr val="040001"/>
                          </a:solidFill>
                          <a:latin typeface="Tahoma" panose="020B0604030504040204"/>
                        </a:rPr>
                        <a:t>Gross weight</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152400" algn="just"/>
                      <a:r>
                        <a:rPr lang="en-US" sz="750">
                          <a:solidFill>
                            <a:srgbClr val="040001"/>
                          </a:solidFill>
                          <a:latin typeface="Tahoma" panose="020B0604030504040204"/>
                        </a:rPr>
                        <a:t>T</a:t>
                      </a:r>
                      <a:endParaRPr lang="en-US" sz="7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50">
                          <a:solidFill>
                            <a:srgbClr val="040001"/>
                          </a:solidFill>
                          <a:latin typeface="Tahoma" panose="020B0604030504040204"/>
                        </a:rPr>
                        <a:t>10</a:t>
                      </a:r>
                      <a:endParaRPr lang="en-US" sz="750">
                        <a:solidFill>
                          <a:srgbClr val="040001"/>
                        </a:solidFill>
                        <a:latin typeface="Tahoma" panose="020B0604030504040204"/>
                      </a:endParaRPr>
                    </a:p>
                  </a:txBody>
                  <a:tcPr marL="0" marR="0" marT="0" marB="0" anchor="ctr"/>
                </a:tc>
                <a:tc>
                  <a:txBody>
                    <a:bodyPr>
                      <a:spAutoFit/>
                    </a:bodyPr>
                    <a:p>
                      <a:pPr indent="596900" algn="just"/>
                      <a:r>
                        <a:rPr lang="en-US" sz="750">
                          <a:solidFill>
                            <a:srgbClr val="040001"/>
                          </a:solidFill>
                          <a:latin typeface="Tahoma" panose="020B0604030504040204"/>
                        </a:rPr>
                        <a:t>17.5</a:t>
                      </a:r>
                      <a:endParaRPr lang="en-US" sz="750">
                        <a:solidFill>
                          <a:srgbClr val="040001"/>
                        </a:solidFill>
                        <a:latin typeface="Tahoma" panose="020B0604030504040204"/>
                      </a:endParaRPr>
                    </a:p>
                  </a:txBody>
                  <a:tcPr marL="0" marR="0" marT="0" marB="0" anchor="ctr"/>
                </a:tc>
                <a:tc>
                  <a:txBody>
                    <a:bodyPr>
                      <a:spAutoFit/>
                    </a:bodyPr>
                    <a:p>
                      <a:pPr indent="0" algn="ctr"/>
                      <a:r>
                        <a:rPr lang="en-US" sz="750">
                          <a:solidFill>
                            <a:srgbClr val="040001"/>
                          </a:solidFill>
                          <a:latin typeface="Tahoma" panose="020B0604030504040204"/>
                        </a:rPr>
                        <a:t>21</a:t>
                      </a:r>
                      <a:endParaRPr lang="en-US" sz="750">
                        <a:solidFill>
                          <a:srgbClr val="040001"/>
                        </a:solidFill>
                        <a:latin typeface="Tahoma" panose="020B0604030504040204"/>
                      </a:endParaRPr>
                    </a:p>
                  </a:txBody>
                  <a:tcPr marL="0" marR="0" marT="0" marB="0" anchor="ctr"/>
                </a:tc>
              </a:tr>
            </a:tbl>
          </a:graphicData>
        </a:graphic>
      </p:graphicFrame>
      <p:sp>
        <p:nvSpPr>
          <p:cNvPr id="7" name="矩形 6"/>
          <p:cNvSpPr/>
          <p:nvPr/>
        </p:nvSpPr>
        <p:spPr>
          <a:xfrm>
            <a:off x="353568" y="9912096"/>
            <a:ext cx="719328" cy="198120"/>
          </a:xfrm>
          <a:prstGeom prst="rect">
            <a:avLst/>
          </a:prstGeom>
          <a:solidFill>
            <a:srgbClr val="FFFFFF"/>
          </a:solidFill>
        </p:spPr>
        <p:txBody>
          <a:bodyPr wrap="none" lIns="0" tIns="0" rIns="0" bIns="0">
            <a:noAutofit/>
          </a:bodyPr>
          <a:p>
            <a:pPr indent="0"/>
            <a:endParaRPr lang="en-US" sz="1300">
              <a:solidFill>
                <a:srgbClr val="231A16"/>
              </a:solidFill>
              <a:latin typeface="Arial" panose="020B0604020202020204"/>
            </a:endParaRPr>
          </a:p>
        </p:txBody>
      </p:sp>
      <p:graphicFrame>
        <p:nvGraphicFramePr>
          <p:cNvPr id="8" name="表格 7"/>
          <p:cNvGraphicFramePr>
            <a:graphicFrameLocks noGrp="1"/>
          </p:cNvGraphicFramePr>
          <p:nvPr/>
        </p:nvGraphicFramePr>
        <p:xfrm>
          <a:off x="8375904" y="2011680"/>
          <a:ext cx="5815584" cy="7336536"/>
        </p:xfrm>
        <a:graphic>
          <a:graphicData uri="http://schemas.openxmlformats.org/drawingml/2006/table">
            <a:tbl>
              <a:tblPr/>
              <a:tblGrid>
                <a:gridCol w="1844040"/>
                <a:gridCol w="1319784"/>
                <a:gridCol w="1322832"/>
                <a:gridCol w="1328928"/>
              </a:tblGrid>
              <a:tr h="216408">
                <a:tc>
                  <a:txBody>
                    <a:bodyPr>
                      <a:spAutoFit/>
                    </a:bodyPr>
                    <a:p>
                      <a:pPr indent="0" algn="ctr"/>
                      <a:r>
                        <a:rPr lang="en-US" sz="700">
                          <a:solidFill>
                            <a:srgbClr val="040001"/>
                          </a:solidFill>
                          <a:latin typeface="Tahoma" panose="020B0604030504040204"/>
                        </a:rPr>
                        <a:t>ITEM</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EE2E29"/>
                          </a:solidFill>
                          <a:latin typeface="Tahoma" panose="020B0604030504040204"/>
                        </a:rPr>
                        <a:t>HSD-128</a:t>
                      </a:r>
                      <a:endParaRPr lang="en-US" sz="700">
                        <a:solidFill>
                          <a:srgbClr val="EE2E29"/>
                        </a:solidFill>
                        <a:latin typeface="Tahoma" panose="020B0604030504040204"/>
                      </a:endParaRPr>
                    </a:p>
                  </a:txBody>
                  <a:tcPr marL="0" marR="0" marT="0" marB="0" anchor="ctr"/>
                </a:tc>
                <a:tc>
                  <a:txBody>
                    <a:bodyPr>
                      <a:spAutoFit/>
                    </a:bodyPr>
                    <a:p>
                      <a:pPr indent="0" algn="ctr"/>
                      <a:r>
                        <a:rPr lang="en-US" sz="700">
                          <a:solidFill>
                            <a:srgbClr val="EE2E29"/>
                          </a:solidFill>
                          <a:latin typeface="Tahoma" panose="020B0604030504040204"/>
                        </a:rPr>
                        <a:t>HSD-1615</a:t>
                      </a:r>
                      <a:endParaRPr lang="en-US" sz="700">
                        <a:solidFill>
                          <a:srgbClr val="EE2E29"/>
                        </a:solidFill>
                        <a:latin typeface="Tahoma" panose="020B0604030504040204"/>
                      </a:endParaRPr>
                    </a:p>
                  </a:txBody>
                  <a:tcPr marL="0" marR="0" marT="0" marB="0" anchor="ctr"/>
                </a:tc>
                <a:tc>
                  <a:txBody>
                    <a:bodyPr>
                      <a:spAutoFit/>
                    </a:bodyPr>
                    <a:p>
                      <a:pPr indent="0" algn="ctr"/>
                      <a:r>
                        <a:rPr lang="en-US" sz="700">
                          <a:solidFill>
                            <a:srgbClr val="EE2E29"/>
                          </a:solidFill>
                          <a:latin typeface="Tahoma" panose="020B0604030504040204"/>
                        </a:rPr>
                        <a:t>HSD-2718</a:t>
                      </a:r>
                      <a:endParaRPr lang="en-US" sz="700">
                        <a:solidFill>
                          <a:srgbClr val="EE2E29"/>
                        </a:solidFill>
                        <a:latin typeface="Tahoma" panose="020B0604030504040204"/>
                      </a:endParaRPr>
                    </a:p>
                  </a:txBody>
                  <a:tcPr marL="0" marR="0" marT="0" marB="0" anchor="ctr"/>
                </a:tc>
              </a:tr>
              <a:tr h="222504">
                <a:tc gridSpan="4">
                  <a:txBody>
                    <a:bodyPr>
                      <a:spAutoFit/>
                    </a:bodyPr>
                    <a:p>
                      <a:pPr indent="0"/>
                      <a:r>
                        <a:rPr lang="en-US" sz="800">
                          <a:solidFill>
                            <a:srgbClr val="040001"/>
                          </a:solidFill>
                          <a:latin typeface="Tahoma" panose="020B0604030504040204"/>
                        </a:rPr>
                        <a:t>Controller</a:t>
                      </a:r>
                      <a:endParaRPr lang="en-US" sz="800">
                        <a:solidFill>
                          <a:srgbClr val="040001"/>
                        </a:solidFill>
                        <a:latin typeface="Tahoma" panose="020B0604030504040204"/>
                      </a:endParaRPr>
                    </a:p>
                  </a:txBody>
                  <a:tcPr marL="0" marR="0" marT="0" marB="0" anchor="ctr">
                    <a:solidFill>
                      <a:srgbClr val="D1D5D6"/>
                    </a:solidFill>
                  </a:tcPr>
                </a:tc>
                <a:tc hMerge="1">
                  <a:tcPr marL="0" marR="0" marT="0" marB="0"/>
                </a:tc>
                <a:tc hMerge="1">
                  <a:tcPr marL="0" marR="0" marT="0" marB="0"/>
                </a:tc>
                <a:tc hMerge="1">
                  <a:tcPr marL="0" marR="0" marT="0" marB="0"/>
                </a:tc>
              </a:tr>
              <a:tr h="213360">
                <a:tc>
                  <a:txBody>
                    <a:bodyPr>
                      <a:spAutoFit/>
                    </a:bodyPr>
                    <a:p>
                      <a:pPr indent="0"/>
                      <a:r>
                        <a:rPr lang="en-US" sz="650">
                          <a:solidFill>
                            <a:srgbClr val="040001"/>
                          </a:solidFill>
                          <a:latin typeface="Tahoma" panose="020B0604030504040204"/>
                        </a:rPr>
                        <a:t>FANUC 0iMF(3) Plus(10.4 full keyboard screen)</a:t>
                      </a:r>
                      <a:endParaRPr lang="en-US" sz="6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r>
              <a:tr h="216408">
                <a:tc>
                  <a:txBody>
                    <a:bodyPr>
                      <a:spAutoFit/>
                    </a:bodyPr>
                    <a:p>
                      <a:pPr indent="0"/>
                      <a:r>
                        <a:rPr lang="en-US" sz="650">
                          <a:solidFill>
                            <a:srgbClr val="040001"/>
                          </a:solidFill>
                          <a:latin typeface="Tahoma" panose="020B0604030504040204"/>
                        </a:rPr>
                        <a:t>FANUC 0iMF(1) Plus(10.4 full keyboard screen)</a:t>
                      </a:r>
                      <a:endParaRPr lang="en-US" sz="6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r>
              <a:tr h="213360">
                <a:tc>
                  <a:txBody>
                    <a:bodyPr>
                      <a:spAutoFit/>
                    </a:bodyPr>
                    <a:p>
                      <a:pPr indent="0"/>
                      <a:r>
                        <a:rPr lang="en-US" sz="700">
                          <a:solidFill>
                            <a:srgbClr val="040001"/>
                          </a:solidFill>
                          <a:latin typeface="Tahoma" panose="020B0604030504040204"/>
                        </a:rPr>
                        <a:t>SIEMENS 828D Controller</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r>
              <a:tr h="216408">
                <a:tc>
                  <a:txBody>
                    <a:bodyPr>
                      <a:spAutoFit/>
                    </a:bodyPr>
                    <a:p>
                      <a:pPr indent="0"/>
                      <a:r>
                        <a:rPr lang="en-US" sz="700">
                          <a:solidFill>
                            <a:srgbClr val="040001"/>
                          </a:solidFill>
                          <a:latin typeface="Tahoma" panose="020B0604030504040204"/>
                        </a:rPr>
                        <a:t>SIEMENS 840D Controller</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r>
              <a:tr h="210312">
                <a:tc>
                  <a:txBody>
                    <a:bodyPr>
                      <a:spAutoFit/>
                    </a:bodyPr>
                    <a:p>
                      <a:pPr indent="0"/>
                      <a:r>
                        <a:rPr lang="en-US" sz="700">
                          <a:solidFill>
                            <a:srgbClr val="040001"/>
                          </a:solidFill>
                          <a:latin typeface="Tahoma" panose="020B0604030504040204"/>
                        </a:rPr>
                        <a:t>Rigid tapping</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r>
              <a:tr h="222504">
                <a:tc gridSpan="4">
                  <a:txBody>
                    <a:bodyPr>
                      <a:spAutoFit/>
                    </a:bodyPr>
                    <a:p>
                      <a:pPr indent="0"/>
                      <a:r>
                        <a:rPr lang="en-US" sz="800">
                          <a:solidFill>
                            <a:srgbClr val="040001"/>
                          </a:solidFill>
                          <a:latin typeface="Tahoma" panose="020B0604030504040204"/>
                        </a:rPr>
                        <a:t>Spindle specification</a:t>
                      </a:r>
                      <a:endParaRPr lang="en-US" sz="800">
                        <a:solidFill>
                          <a:srgbClr val="040001"/>
                        </a:solidFill>
                        <a:latin typeface="Tahoma" panose="020B0604030504040204"/>
                      </a:endParaRPr>
                    </a:p>
                  </a:txBody>
                  <a:tcPr marL="0" marR="0" marT="0" marB="0" anchor="ctr">
                    <a:solidFill>
                      <a:srgbClr val="D1D5D6"/>
                    </a:solidFill>
                  </a:tcPr>
                </a:tc>
                <a:tc hMerge="1">
                  <a:tcPr marL="0" marR="0" marT="0" marB="0"/>
                </a:tc>
                <a:tc hMerge="1">
                  <a:tcPr marL="0" marR="0" marT="0" marB="0"/>
                </a:tc>
                <a:tc hMerge="1">
                  <a:tcPr marL="0" marR="0" marT="0" marB="0"/>
                </a:tc>
              </a:tr>
              <a:tr h="213360">
                <a:tc>
                  <a:txBody>
                    <a:bodyPr>
                      <a:spAutoFit/>
                    </a:bodyPr>
                    <a:p>
                      <a:pPr indent="0"/>
                      <a:r>
                        <a:rPr lang="en-US" sz="700">
                          <a:solidFill>
                            <a:srgbClr val="040001"/>
                          </a:solidFill>
                          <a:latin typeface="Tahoma" panose="020B0604030504040204"/>
                        </a:rPr>
                        <a:t>Built-in spindle 20000rpm</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r>
              <a:tr h="216408">
                <a:tc>
                  <a:txBody>
                    <a:bodyPr>
                      <a:spAutoFit/>
                    </a:bodyPr>
                    <a:p>
                      <a:pPr indent="0"/>
                      <a:r>
                        <a:rPr lang="en-US" sz="700">
                          <a:solidFill>
                            <a:srgbClr val="040001"/>
                          </a:solidFill>
                          <a:latin typeface="Tahoma" panose="020B0604030504040204"/>
                        </a:rPr>
                        <a:t>Direct Spindle 15000rpm</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r>
              <a:tr h="213360">
                <a:tc>
                  <a:txBody>
                    <a:bodyPr>
                      <a:spAutoFit/>
                    </a:bodyPr>
                    <a:p>
                      <a:pPr indent="0"/>
                      <a:r>
                        <a:rPr lang="en-US" sz="700">
                          <a:solidFill>
                            <a:srgbClr val="040001"/>
                          </a:solidFill>
                          <a:latin typeface="Tahoma" panose="020B0604030504040204"/>
                        </a:rPr>
                        <a:t>Spindle water cooling device</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r>
              <a:tr h="216408">
                <a:tc>
                  <a:txBody>
                    <a:bodyPr>
                      <a:spAutoFit/>
                    </a:bodyPr>
                    <a:p>
                      <a:pPr indent="0"/>
                      <a:r>
                        <a:rPr lang="en-US" sz="700">
                          <a:solidFill>
                            <a:srgbClr val="040001"/>
                          </a:solidFill>
                          <a:latin typeface="Tahoma" panose="020B0604030504040204"/>
                        </a:rPr>
                        <a:t>Coolant through spindle</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r>
              <a:tr h="216408">
                <a:tc>
                  <a:txBody>
                    <a:bodyPr>
                      <a:spAutoFit/>
                    </a:bodyPr>
                    <a:p>
                      <a:pPr indent="0"/>
                      <a:r>
                        <a:rPr lang="en-US" sz="700">
                          <a:solidFill>
                            <a:srgbClr val="040001"/>
                          </a:solidFill>
                          <a:latin typeface="Tahoma" panose="020B0604030504040204"/>
                        </a:rPr>
                        <a:t>Spindle processing air blowing device</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r>
              <a:tr h="213360">
                <a:tc>
                  <a:txBody>
                    <a:bodyPr>
                      <a:spAutoFit/>
                    </a:bodyPr>
                    <a:p>
                      <a:pPr indent="0"/>
                      <a:r>
                        <a:rPr lang="en-US" sz="700">
                          <a:solidFill>
                            <a:srgbClr val="040001"/>
                          </a:solidFill>
                          <a:latin typeface="Tahoma" panose="020B0604030504040204"/>
                        </a:rPr>
                        <a:t>Spindle ring sprinkler</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r>
              <a:tr h="216408">
                <a:tc>
                  <a:txBody>
                    <a:bodyPr>
                      <a:spAutoFit/>
                    </a:bodyPr>
                    <a:p>
                      <a:pPr indent="0"/>
                      <a:r>
                        <a:rPr lang="en-US" sz="700">
                          <a:solidFill>
                            <a:srgbClr val="040001"/>
                          </a:solidFill>
                          <a:latin typeface="Tahoma" panose="020B0604030504040204"/>
                        </a:rPr>
                        <a:t>Spindle oil mist cutting device</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r>
              <a:tr h="216408">
                <a:tc>
                  <a:txBody>
                    <a:bodyPr>
                      <a:spAutoFit/>
                    </a:bodyPr>
                    <a:p>
                      <a:pPr indent="0"/>
                      <a:r>
                        <a:rPr lang="en-US" sz="550">
                          <a:solidFill>
                            <a:srgbClr val="040001"/>
                          </a:solidFill>
                          <a:latin typeface="Tahoma" panose="020B0604030504040204"/>
                        </a:rPr>
                        <a:t>Petal type tool release switch of spindle</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r>
              <a:tr h="210312">
                <a:tc>
                  <a:txBody>
                    <a:bodyPr>
                      <a:spAutoFit/>
                    </a:bodyPr>
                    <a:p>
                      <a:pPr indent="0"/>
                      <a:r>
                        <a:rPr lang="en-US" sz="550">
                          <a:solidFill>
                            <a:srgbClr val="040001"/>
                          </a:solidFill>
                          <a:latin typeface="Tahoma" panose="020B0604030504040204"/>
                        </a:rPr>
                        <a:t>Manual tool release button on the spindle side</a:t>
                      </a:r>
                      <a:endParaRPr lang="en-US" sz="5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r>
              <a:tr h="219456">
                <a:tc gridSpan="4">
                  <a:txBody>
                    <a:bodyPr>
                      <a:spAutoFit/>
                    </a:bodyPr>
                    <a:p>
                      <a:pPr indent="0"/>
                      <a:r>
                        <a:rPr lang="en-US" sz="800">
                          <a:solidFill>
                            <a:srgbClr val="040001"/>
                          </a:solidFill>
                          <a:latin typeface="Tahoma" panose="020B0604030504040204"/>
                        </a:rPr>
                        <a:t>Additional features</a:t>
                      </a:r>
                      <a:endParaRPr lang="en-US" sz="800">
                        <a:solidFill>
                          <a:srgbClr val="040001"/>
                        </a:solidFill>
                        <a:latin typeface="Tahoma" panose="020B0604030504040204"/>
                      </a:endParaRPr>
                    </a:p>
                  </a:txBody>
                  <a:tcPr marL="0" marR="0" marT="0" marB="0" anchor="ctr">
                    <a:solidFill>
                      <a:srgbClr val="D1D5D6"/>
                    </a:solidFill>
                  </a:tcPr>
                </a:tc>
                <a:tc hMerge="1">
                  <a:tcPr marL="0" marR="0" marT="0" marB="0"/>
                </a:tc>
                <a:tc hMerge="1">
                  <a:tcPr marL="0" marR="0" marT="0" marB="0"/>
                </a:tc>
                <a:tc hMerge="1">
                  <a:tcPr marL="0" marR="0" marT="0" marB="0"/>
                </a:tc>
              </a:tr>
              <a:tr h="216408">
                <a:tc>
                  <a:txBody>
                    <a:bodyPr>
                      <a:spAutoFit/>
                    </a:bodyPr>
                    <a:p>
                      <a:pPr indent="0"/>
                      <a:r>
                        <a:rPr lang="en-US" sz="700">
                          <a:solidFill>
                            <a:srgbClr val="040001"/>
                          </a:solidFill>
                          <a:latin typeface="Tahoma" panose="020B0604030504040204"/>
                        </a:rPr>
                        <a:t>XYZ Three-axis grating ruler</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r>
              <a:tr h="213360">
                <a:tc>
                  <a:txBody>
                    <a:bodyPr>
                      <a:spAutoFit/>
                    </a:bodyPr>
                    <a:p>
                      <a:pPr indent="0"/>
                      <a:r>
                        <a:rPr lang="en-US" sz="700">
                          <a:solidFill>
                            <a:srgbClr val="040001"/>
                          </a:solidFill>
                          <a:latin typeface="Tahoma" panose="020B0604030504040204"/>
                        </a:rPr>
                        <a:t>Tool magazine</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r>
              <a:tr h="216408">
                <a:tc>
                  <a:txBody>
                    <a:bodyPr>
                      <a:spAutoFit/>
                    </a:bodyPr>
                    <a:p>
                      <a:pPr indent="0"/>
                      <a:r>
                        <a:rPr lang="en-US" sz="700">
                          <a:solidFill>
                            <a:srgbClr val="040001"/>
                          </a:solidFill>
                          <a:latin typeface="Tahoma" panose="020B0604030504040204"/>
                        </a:rPr>
                        <a:t>Fully enclosed protective cover</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r>
              <a:tr h="216408">
                <a:tc>
                  <a:txBody>
                    <a:bodyPr>
                      <a:spAutoFit/>
                    </a:bodyPr>
                    <a:p>
                      <a:pPr indent="0"/>
                      <a:r>
                        <a:rPr lang="en-US" sz="700">
                          <a:solidFill>
                            <a:srgbClr val="040001"/>
                          </a:solidFill>
                          <a:latin typeface="Tahoma" panose="020B0604030504040204"/>
                        </a:rPr>
                        <a:t>Automatic oil lubrication system</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r>
              <a:tr h="213360">
                <a:tc>
                  <a:txBody>
                    <a:bodyPr>
                      <a:spAutoFit/>
                    </a:bodyPr>
                    <a:p>
                      <a:pPr indent="0"/>
                      <a:r>
                        <a:rPr lang="en-US" sz="700">
                          <a:solidFill>
                            <a:srgbClr val="040001"/>
                          </a:solidFill>
                          <a:latin typeface="Tahoma" panose="020B0604030504040204"/>
                        </a:rPr>
                        <a:t>Automatic workpiece measuring system</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r>
              <a:tr h="216408">
                <a:tc>
                  <a:txBody>
                    <a:bodyPr>
                      <a:spAutoFit/>
                    </a:bodyPr>
                    <a:p>
                      <a:pPr indent="0"/>
                      <a:r>
                        <a:rPr lang="en-US" sz="700">
                          <a:solidFill>
                            <a:srgbClr val="040001"/>
                          </a:solidFill>
                          <a:latin typeface="Tahoma" panose="020B0604030504040204"/>
                        </a:rPr>
                        <a:t>Laser tool length measuring system</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r>
              <a:tr h="216408">
                <a:tc>
                  <a:txBody>
                    <a:bodyPr>
                      <a:spAutoFit/>
                    </a:bodyPr>
                    <a:p>
                      <a:pPr indent="0"/>
                      <a:r>
                        <a:rPr lang="en-US" sz="700">
                          <a:solidFill>
                            <a:srgbClr val="040001"/>
                          </a:solidFill>
                          <a:latin typeface="Tahoma" panose="020B0604030504040204"/>
                        </a:rPr>
                        <a:t>Electric box air conditioner</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r>
              <a:tr h="213360">
                <a:tc>
                  <a:txBody>
                    <a:bodyPr>
                      <a:spAutoFit/>
                    </a:bodyPr>
                    <a:p>
                      <a:pPr indent="0"/>
                      <a:r>
                        <a:rPr lang="en-US" sz="700">
                          <a:solidFill>
                            <a:srgbClr val="040001"/>
                          </a:solidFill>
                          <a:latin typeface="Tahoma" panose="020B0604030504040204"/>
                        </a:rPr>
                        <a:t>Cuttingfluid system</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r>
              <a:tr h="216408">
                <a:tc>
                  <a:txBody>
                    <a:bodyPr>
                      <a:spAutoFit/>
                    </a:bodyPr>
                    <a:p>
                      <a:pPr indent="0"/>
                      <a:r>
                        <a:rPr lang="en-US" sz="700">
                          <a:solidFill>
                            <a:srgbClr val="040001"/>
                          </a:solidFill>
                          <a:latin typeface="Tahoma" panose="020B0604030504040204"/>
                        </a:rPr>
                        <a:t>Pneumatic system</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r>
              <a:tr h="216408">
                <a:tc>
                  <a:txBody>
                    <a:bodyPr>
                      <a:spAutoFit/>
                    </a:bodyPr>
                    <a:p>
                      <a:pPr indent="0"/>
                      <a:r>
                        <a:rPr lang="en-US" sz="700">
                          <a:solidFill>
                            <a:srgbClr val="040001"/>
                          </a:solidFill>
                          <a:latin typeface="Tahoma" panose="020B0604030504040204"/>
                        </a:rPr>
                        <a:t>Cleaning water gun</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r>
              <a:tr h="213360">
                <a:tc>
                  <a:txBody>
                    <a:bodyPr>
                      <a:spAutoFit/>
                    </a:bodyPr>
                    <a:p>
                      <a:pPr indent="0"/>
                      <a:r>
                        <a:rPr lang="en-US" sz="700">
                          <a:solidFill>
                            <a:srgbClr val="040001"/>
                          </a:solidFill>
                          <a:latin typeface="Tahoma" panose="020B0604030504040204"/>
                        </a:rPr>
                        <a:t>Transformer</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r>
              <a:tr h="216408">
                <a:tc>
                  <a:txBody>
                    <a:bodyPr>
                      <a:spAutoFit/>
                    </a:bodyPr>
                    <a:p>
                      <a:pPr indent="0"/>
                      <a:r>
                        <a:rPr lang="en-US" sz="700">
                          <a:solidFill>
                            <a:srgbClr val="040001"/>
                          </a:solidFill>
                          <a:latin typeface="Tahoma" panose="020B0604030504040204"/>
                        </a:rPr>
                        <a:t>Working lamp</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r>
              <a:tr h="216408">
                <a:tc>
                  <a:txBody>
                    <a:bodyPr>
                      <a:spAutoFit/>
                    </a:bodyPr>
                    <a:p>
                      <a:pPr indent="0"/>
                      <a:r>
                        <a:rPr lang="en-US" sz="650">
                          <a:solidFill>
                            <a:srgbClr val="040001"/>
                          </a:solidFill>
                          <a:latin typeface="Tahoma" panose="020B0604030504040204"/>
                        </a:rPr>
                        <a:t>Level adjustment screw and foundation bolt</a:t>
                      </a:r>
                      <a:endParaRPr lang="en-US" sz="65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r>
              <a:tr h="213360">
                <a:tc>
                  <a:txBody>
                    <a:bodyPr>
                      <a:spAutoFit/>
                    </a:bodyPr>
                    <a:p>
                      <a:pPr indent="0"/>
                      <a:r>
                        <a:rPr lang="en-US" sz="700">
                          <a:solidFill>
                            <a:srgbClr val="040001"/>
                          </a:solidFill>
                          <a:latin typeface="Tahoma" panose="020B0604030504040204"/>
                        </a:rPr>
                        <a:t>Foundation bolts</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a:t>
                      </a:r>
                      <a:endParaRPr lang="en-US" sz="700">
                        <a:solidFill>
                          <a:srgbClr val="040001"/>
                        </a:solidFill>
                        <a:latin typeface="Tahoma" panose="020B0604030504040204"/>
                      </a:endParaRPr>
                    </a:p>
                  </a:txBody>
                  <a:tcPr marL="0" marR="0" marT="0" marB="0" anchor="ctr"/>
                </a:tc>
              </a:tr>
              <a:tr h="216408">
                <a:tc>
                  <a:txBody>
                    <a:bodyPr>
                      <a:spAutoFit/>
                    </a:bodyPr>
                    <a:p>
                      <a:pPr indent="0"/>
                      <a:r>
                        <a:rPr lang="en-US" sz="700">
                          <a:solidFill>
                            <a:srgbClr val="040001"/>
                          </a:solidFill>
                          <a:latin typeface="Tahoma" panose="020B0604030504040204"/>
                        </a:rPr>
                        <a:t>Foundation pad</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r>
              <a:tr h="222504">
                <a:tc>
                  <a:txBody>
                    <a:bodyPr>
                      <a:spAutoFit/>
                    </a:bodyPr>
                    <a:p>
                      <a:pPr indent="0"/>
                      <a:r>
                        <a:rPr lang="en-US" sz="700">
                          <a:solidFill>
                            <a:srgbClr val="040001"/>
                          </a:solidFill>
                          <a:latin typeface="Tahoma" panose="020B0604030504040204"/>
                        </a:rPr>
                        <a:t>CNC select table (fourth axis)</a:t>
                      </a:r>
                      <a:endParaRPr lang="en-US" sz="700">
                        <a:solidFill>
                          <a:srgbClr val="040001"/>
                        </a:solidFill>
                        <a:latin typeface="Tahoma" panose="020B0604030504040204"/>
                      </a:endParaRPr>
                    </a:p>
                  </a:txBody>
                  <a:tcPr marL="0" marR="0" marT="0" marB="0" anchor="ctr">
                    <a:solidFill>
                      <a:srgbClr val="D1D5D6"/>
                    </a:solidFill>
                  </a:tcP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c>
                  <a:txBody>
                    <a:bodyPr>
                      <a:spAutoFit/>
                    </a:bodyPr>
                    <a:p>
                      <a:pPr indent="0" algn="ctr"/>
                      <a:r>
                        <a:rPr lang="en-US" sz="700">
                          <a:solidFill>
                            <a:srgbClr val="040001"/>
                          </a:solidFill>
                          <a:latin typeface="Tahoma" panose="020B0604030504040204"/>
                        </a:rPr>
                        <a:t>O</a:t>
                      </a:r>
                      <a:endParaRPr lang="en-US" sz="700">
                        <a:solidFill>
                          <a:srgbClr val="040001"/>
                        </a:solidFill>
                        <a:latin typeface="Tahoma" panose="020B0604030504040204"/>
                      </a:endParaRPr>
                    </a:p>
                  </a:txBody>
                  <a:tcPr marL="0" marR="0" marT="0" marB="0" anchor="ctr"/>
                </a:tc>
              </a:tr>
            </a:tbl>
          </a:graphicData>
        </a:graphic>
      </p:graphicFrame>
      <p:sp>
        <p:nvSpPr>
          <p:cNvPr id="9" name="矩形 8"/>
          <p:cNvSpPr/>
          <p:nvPr/>
        </p:nvSpPr>
        <p:spPr>
          <a:xfrm>
            <a:off x="14295120" y="9814560"/>
            <a:ext cx="697992" cy="182880"/>
          </a:xfrm>
          <a:prstGeom prst="rect">
            <a:avLst/>
          </a:prstGeom>
          <a:solidFill>
            <a:srgbClr val="FFFFFF"/>
          </a:solidFill>
        </p:spPr>
        <p:txBody>
          <a:bodyPr wrap="none" lIns="0" tIns="0" rIns="0" bIns="0">
            <a:noAutofit/>
          </a:bodyPr>
          <a:p>
            <a:pPr indent="0"/>
            <a:r>
              <a:rPr lang="en-US" sz="1200">
                <a:solidFill>
                  <a:srgbClr val="FFFFFF"/>
                </a:solidFill>
                <a:latin typeface="Arial" panose="020B0604020202020204"/>
              </a:rPr>
              <a:t>68</a:t>
            </a:r>
            <a:endParaRPr lang="en-US" sz="1200">
              <a:solidFill>
                <a:srgbClr val="FFFFFF"/>
              </a:solidFill>
              <a:latin typeface="Arial" panose="020B0604020202020204"/>
            </a:endParaRP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1625262"/>
            <a:ext cx="7682782" cy="7135965"/>
          </a:xfrm>
          <a:prstGeom prst="rect">
            <a:avLst/>
          </a:prstGeom>
        </p:spPr>
      </p:pic>
      <p:pic>
        <p:nvPicPr>
          <p:cNvPr id="3" name="图片 2"/>
          <p:cNvPicPr>
            <a:picLocks noChangeAspect="1"/>
          </p:cNvPicPr>
          <p:nvPr/>
        </p:nvPicPr>
        <p:blipFill>
          <a:blip r:embed="rId2"/>
          <a:stretch>
            <a:fillRect/>
          </a:stretch>
        </p:blipFill>
        <p:spPr>
          <a:xfrm>
            <a:off x="8597182" y="7096473"/>
            <a:ext cx="5975498" cy="2469791"/>
          </a:xfrm>
          <a:prstGeom prst="rect">
            <a:avLst/>
          </a:prstGeom>
        </p:spPr>
      </p:pic>
      <p:sp>
        <p:nvSpPr>
          <p:cNvPr id="4" name="矩形 3"/>
          <p:cNvSpPr/>
          <p:nvPr/>
        </p:nvSpPr>
        <p:spPr>
          <a:xfrm>
            <a:off x="340241" y="221764"/>
            <a:ext cx="2983192" cy="312901"/>
          </a:xfrm>
          <a:prstGeom prst="rect">
            <a:avLst/>
          </a:prstGeom>
          <a:solidFill>
            <a:srgbClr val="FFFFFF"/>
          </a:solidFill>
        </p:spPr>
        <p:txBody>
          <a:bodyPr wrap="none" lIns="0" tIns="0" rIns="0" bIns="0">
            <a:noAutofit/>
          </a:bodyPr>
          <a:p>
            <a:pPr indent="0" algn="l"/>
            <a:r>
              <a:rPr lang="zh-TW" sz="1600" b="1" i="1">
                <a:solidFill>
                  <a:srgbClr val="E9777B"/>
                </a:solidFill>
                <a:latin typeface="Arial" panose="020B0604020202020204"/>
                <a:ea typeface="Arial" panose="020B0604020202020204"/>
              </a:rPr>
              <a:t>/</a:t>
            </a:r>
            <a:r>
              <a:rPr lang="en-US" sz="1600" b="1" i="1">
                <a:solidFill>
                  <a:srgbClr val="E9777B"/>
                </a:solidFill>
                <a:latin typeface="Arial" panose="020B0604020202020204"/>
                <a:sym typeface="+mn-ea"/>
              </a:rPr>
              <a:t>Портальный обрабатывающий центр LM</a:t>
            </a:r>
            <a:endParaRPr lang="en-US" sz="1600" b="1" i="1">
              <a:solidFill>
                <a:srgbClr val="E9777B"/>
              </a:solidFill>
              <a:latin typeface="Arial" panose="020B0604020202020204"/>
              <a:sym typeface="+mn-ea"/>
            </a:endParaRPr>
          </a:p>
        </p:txBody>
      </p:sp>
      <p:sp>
        <p:nvSpPr>
          <p:cNvPr id="5" name="矩形 4"/>
          <p:cNvSpPr/>
          <p:nvPr/>
        </p:nvSpPr>
        <p:spPr>
          <a:xfrm>
            <a:off x="3138123" y="7628100"/>
            <a:ext cx="218727" cy="100250"/>
          </a:xfrm>
          <a:prstGeom prst="rect">
            <a:avLst/>
          </a:prstGeom>
          <a:solidFill>
            <a:srgbClr val="FFFFFF"/>
          </a:solidFill>
        </p:spPr>
        <p:txBody>
          <a:bodyPr wrap="none" lIns="0" tIns="0" rIns="0" bIns="0">
            <a:noAutofit/>
          </a:bodyPr>
          <a:p>
            <a:pPr indent="0"/>
            <a:r>
              <a:rPr lang="en-US" sz="750">
                <a:latin typeface="宋体" panose="02010600030101010101" pitchFamily="2" charset="-122"/>
              </a:rPr>
              <a:t>""IM</a:t>
            </a:r>
            <a:endParaRPr lang="en-US" sz="750">
              <a:latin typeface="宋体" panose="02010600030101010101" pitchFamily="2" charset="-122"/>
            </a:endParaRPr>
          </a:p>
        </p:txBody>
      </p:sp>
      <p:sp>
        <p:nvSpPr>
          <p:cNvPr id="6" name="矩形 5"/>
          <p:cNvSpPr/>
          <p:nvPr/>
        </p:nvSpPr>
        <p:spPr>
          <a:xfrm>
            <a:off x="3247487" y="4723893"/>
            <a:ext cx="2062716" cy="413151"/>
          </a:xfrm>
          <a:prstGeom prst="rect">
            <a:avLst/>
          </a:prstGeom>
          <a:solidFill>
            <a:srgbClr val="FFFFFF"/>
          </a:solidFill>
        </p:spPr>
        <p:txBody>
          <a:bodyPr lIns="0" tIns="0" rIns="0" bIns="0">
            <a:noAutofit/>
          </a:bodyPr>
          <a:p>
            <a:pPr indent="0"/>
            <a:r>
              <a:rPr lang="en-US" sz="1300" b="1">
                <a:solidFill>
                  <a:srgbClr val="7D7E82"/>
                </a:solidFill>
                <a:latin typeface="Arial" panose="020B0604020202020204"/>
              </a:rPr>
              <a:t>LM-2O13</a:t>
            </a:r>
            <a:endParaRPr lang="en-US" sz="1300" b="1">
              <a:solidFill>
                <a:srgbClr val="7D7E82"/>
              </a:solidFill>
              <a:latin typeface="Arial" panose="020B0604020202020204"/>
            </a:endParaRPr>
          </a:p>
          <a:p>
            <a:pPr indent="0"/>
            <a:r>
              <a:rPr lang="en-US" sz="1200">
                <a:solidFill>
                  <a:srgbClr val="7D7E82"/>
                </a:solidFill>
                <a:latin typeface="Arial" panose="020B0604020202020204"/>
              </a:rPr>
              <a:t>LM Gantry Machining Center</a:t>
            </a:r>
            <a:endParaRPr lang="en-US" sz="1200">
              <a:solidFill>
                <a:srgbClr val="7D7E82"/>
              </a:solidFill>
              <a:latin typeface="Arial" panose="020B0604020202020204"/>
            </a:endParaRPr>
          </a:p>
        </p:txBody>
      </p:sp>
      <p:sp>
        <p:nvSpPr>
          <p:cNvPr id="7" name="矩形 6"/>
          <p:cNvSpPr/>
          <p:nvPr/>
        </p:nvSpPr>
        <p:spPr>
          <a:xfrm>
            <a:off x="2955851" y="9144000"/>
            <a:ext cx="2184231" cy="400999"/>
          </a:xfrm>
          <a:prstGeom prst="rect">
            <a:avLst/>
          </a:prstGeom>
          <a:solidFill>
            <a:srgbClr val="FFFFFF"/>
          </a:solidFill>
        </p:spPr>
        <p:txBody>
          <a:bodyPr lIns="0" tIns="0" rIns="0" bIns="0">
            <a:noAutofit/>
          </a:bodyPr>
          <a:p>
            <a:pPr indent="0"/>
            <a:r>
              <a:rPr lang="en-US" sz="1300" b="1">
                <a:solidFill>
                  <a:srgbClr val="77787B"/>
                </a:solidFill>
                <a:latin typeface="Arial" panose="020B0604020202020204"/>
              </a:rPr>
              <a:t>LM-2218-2718-3218</a:t>
            </a:r>
            <a:endParaRPr lang="en-US" sz="1300" b="1">
              <a:solidFill>
                <a:srgbClr val="77787B"/>
              </a:solidFill>
              <a:latin typeface="Arial" panose="020B0604020202020204"/>
            </a:endParaRPr>
          </a:p>
          <a:p>
            <a:pPr indent="0"/>
            <a:r>
              <a:rPr lang="en-US" sz="1200">
                <a:solidFill>
                  <a:srgbClr val="7D7E82"/>
                </a:solidFill>
                <a:latin typeface="Arial" panose="020B0604020202020204"/>
              </a:rPr>
              <a:t>LM Gantry Machining Center</a:t>
            </a:r>
            <a:endParaRPr lang="en-US" sz="1200">
              <a:solidFill>
                <a:srgbClr val="7D7E82"/>
              </a:solidFill>
              <a:latin typeface="Arial" panose="020B0604020202020204"/>
            </a:endParaRPr>
          </a:p>
        </p:txBody>
      </p:sp>
      <p:sp>
        <p:nvSpPr>
          <p:cNvPr id="8" name="矩形 7"/>
          <p:cNvSpPr/>
          <p:nvPr/>
        </p:nvSpPr>
        <p:spPr>
          <a:xfrm>
            <a:off x="355431" y="9915619"/>
            <a:ext cx="659218" cy="194424"/>
          </a:xfrm>
          <a:prstGeom prst="rect">
            <a:avLst/>
          </a:prstGeom>
          <a:solidFill>
            <a:srgbClr val="FFFFFF"/>
          </a:solidFill>
        </p:spPr>
        <p:txBody>
          <a:bodyPr wrap="none" lIns="0" tIns="0" rIns="0" bIns="0">
            <a:noAutofit/>
          </a:bodyPr>
          <a:p>
            <a:pPr indent="0"/>
            <a:endParaRPr lang="en-US" sz="1200">
              <a:solidFill>
                <a:srgbClr val="5B575A"/>
              </a:solidFill>
              <a:latin typeface="Arial" panose="020B0604020202020204"/>
            </a:endParaRPr>
          </a:p>
        </p:txBody>
      </p:sp>
      <p:sp>
        <p:nvSpPr>
          <p:cNvPr id="9" name="矩形 8"/>
          <p:cNvSpPr/>
          <p:nvPr/>
        </p:nvSpPr>
        <p:spPr>
          <a:xfrm>
            <a:off x="8602980" y="1922780"/>
            <a:ext cx="2970530" cy="546735"/>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rPr>
              <a:t>Характеристики</a:t>
            </a:r>
            <a:endParaRPr lang="en-US" sz="2900" b="1">
              <a:solidFill>
                <a:srgbClr val="77787B"/>
              </a:solidFill>
              <a:latin typeface="Arial" panose="020B0604020202020204"/>
            </a:endParaRPr>
          </a:p>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0" name="矩形 9"/>
          <p:cNvSpPr/>
          <p:nvPr/>
        </p:nvSpPr>
        <p:spPr>
          <a:xfrm>
            <a:off x="8609330" y="2916555"/>
            <a:ext cx="5741670" cy="1877695"/>
          </a:xfrm>
          <a:prstGeom prst="rect">
            <a:avLst/>
          </a:prstGeom>
          <a:solidFill>
            <a:srgbClr val="FFFFFF"/>
          </a:solidFill>
        </p:spPr>
        <p:txBody>
          <a:bodyPr lIns="0" tIns="0" rIns="0" bIns="0">
            <a:noAutofit/>
          </a:bodyPr>
          <a:p>
            <a:pPr indent="-215900">
              <a:spcAft>
                <a:spcPts val="1120"/>
              </a:spcAft>
            </a:pPr>
            <a:r>
              <a:rPr lang="en-US" sz="1200">
                <a:solidFill>
                  <a:srgbClr val="77787B"/>
                </a:solidFill>
                <a:latin typeface="Arial" panose="020B0604020202020204"/>
              </a:rPr>
              <a:t>■ Модульная конструкция шпинделя обеспечивает различные характеристики резания для удовлетворения различных потребностей обработки.</a:t>
            </a:r>
            <a:endParaRPr lang="en-US" sz="1200">
              <a:solidFill>
                <a:srgbClr val="77787B"/>
              </a:solidFill>
              <a:latin typeface="Arial" panose="020B0604020202020204"/>
            </a:endParaRPr>
          </a:p>
          <a:p>
            <a:pPr indent="-215900">
              <a:spcAft>
                <a:spcPts val="1120"/>
              </a:spcAft>
            </a:pPr>
            <a:r>
              <a:rPr lang="en-US" sz="1200">
                <a:solidFill>
                  <a:srgbClr val="77787B"/>
                </a:solidFill>
                <a:latin typeface="Arial" panose="020B0604020202020204"/>
              </a:rPr>
              <a:t>■ Конструкция центрально-симметричной системы шпинделя эффективно подавляет тепловое смещение и неуравновешенный момент, обеспечивает точность обработки и устраняет зернистость лезвия.</a:t>
            </a:r>
            <a:endParaRPr lang="en-US" sz="1200">
              <a:solidFill>
                <a:srgbClr val="77787B"/>
              </a:solidFill>
              <a:latin typeface="Arial" panose="020B0604020202020204"/>
            </a:endParaRPr>
          </a:p>
          <a:p>
            <a:pPr indent="-215900">
              <a:spcAft>
                <a:spcPts val="1120"/>
              </a:spcAft>
            </a:pPr>
            <a:r>
              <a:rPr lang="en-US" sz="1200">
                <a:solidFill>
                  <a:srgbClr val="77787B"/>
                </a:solidFill>
                <a:latin typeface="Arial" panose="020B0604020202020204"/>
              </a:rPr>
              <a:t>■ Рабочий стол имеет двухслойную конструкцию и закрытую заднюю стенку, что позволяет повысить жесткость конструкции и режущую способность, а также увеличить максимальную несущую массу на 30 %.</a:t>
            </a:r>
            <a:endParaRPr lang="en-US" sz="1200">
              <a:solidFill>
                <a:srgbClr val="77787B"/>
              </a:solidFill>
              <a:latin typeface="Arial" panose="020B0604020202020204"/>
            </a:endParaRPr>
          </a:p>
        </p:txBody>
      </p:sp>
      <p:sp>
        <p:nvSpPr>
          <p:cNvPr id="11" name="矩形 10"/>
          <p:cNvSpPr/>
          <p:nvPr/>
        </p:nvSpPr>
        <p:spPr>
          <a:xfrm>
            <a:off x="8585200" y="5355590"/>
            <a:ext cx="4591685" cy="586105"/>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rPr>
              <a:t>Области применения</a:t>
            </a:r>
            <a:endParaRPr lang="en-US" sz="2900" b="1">
              <a:solidFill>
                <a:srgbClr val="77787B"/>
              </a:solidFill>
              <a:latin typeface="Arial" panose="020B0604020202020204"/>
            </a:endParaRPr>
          </a:p>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2" name="矩形 11"/>
          <p:cNvSpPr/>
          <p:nvPr/>
        </p:nvSpPr>
        <p:spPr>
          <a:xfrm>
            <a:off x="8578850" y="5932805"/>
            <a:ext cx="6002655" cy="984250"/>
          </a:xfrm>
          <a:prstGeom prst="rect">
            <a:avLst/>
          </a:prstGeom>
          <a:solidFill>
            <a:srgbClr val="FFFFFF"/>
          </a:solidFill>
        </p:spPr>
        <p:txBody>
          <a:bodyPr lIns="0" tIns="0" rIns="0" bIns="0">
            <a:noAutofit/>
          </a:bodyPr>
          <a:p>
            <a:pPr indent="0">
              <a:lnSpc>
                <a:spcPct val="143000"/>
              </a:lnSpc>
            </a:pPr>
            <a:r>
              <a:rPr lang="en-US" sz="1000">
                <a:solidFill>
                  <a:srgbClr val="77787B"/>
                </a:solidFill>
                <a:latin typeface="Arial" panose="020B0604020202020204"/>
              </a:rPr>
              <a:t>Подходит для всех видов больших и средних отливок и конструкционных деталей.Отличная производительность при тяжелой резке, подходит для автомобилей, аэрокосмической промышленности, электроэнергетики, локомотивов, пластиковых машин, машиностроения и других областей.</a:t>
            </a:r>
            <a:endParaRPr lang="en-US" sz="1000">
              <a:solidFill>
                <a:srgbClr val="77787B"/>
              </a:solidFill>
              <a:latin typeface="Arial" panose="020B0604020202020204"/>
            </a:endParaRPr>
          </a:p>
        </p:txBody>
      </p:sp>
      <p:sp>
        <p:nvSpPr>
          <p:cNvPr id="13" name="矩形 12"/>
          <p:cNvSpPr/>
          <p:nvPr/>
        </p:nvSpPr>
        <p:spPr>
          <a:xfrm>
            <a:off x="14350915" y="9815370"/>
            <a:ext cx="644029" cy="185310"/>
          </a:xfrm>
          <a:prstGeom prst="rect">
            <a:avLst/>
          </a:prstGeom>
          <a:solidFill>
            <a:srgbClr val="FFFFFF"/>
          </a:solidFill>
        </p:spPr>
        <p:txBody>
          <a:bodyPr wrap="none" lIns="0" tIns="0" rIns="0" bIns="0">
            <a:noAutofit/>
          </a:bodyPr>
          <a:p>
            <a:pPr indent="0"/>
            <a:endParaRPr lang="en-US" sz="1200">
              <a:solidFill>
                <a:srgbClr val="FFFFFF"/>
              </a:solidFill>
              <a:latin typeface="Arial" panose="020B0604020202020204"/>
            </a:endParaRP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1014603" y="2445385"/>
            <a:ext cx="10988040" cy="5611368"/>
          </a:xfrm>
          <a:prstGeom prst="rect">
            <a:avLst/>
          </a:prstGeom>
        </p:spPr>
      </p:pic>
      <p:pic>
        <p:nvPicPr>
          <p:cNvPr id="3" name="图片 2"/>
          <p:cNvPicPr>
            <a:picLocks noChangeAspect="1"/>
          </p:cNvPicPr>
          <p:nvPr/>
        </p:nvPicPr>
        <p:blipFill>
          <a:blip r:embed="rId2"/>
          <a:stretch>
            <a:fillRect/>
          </a:stretch>
        </p:blipFill>
        <p:spPr>
          <a:xfrm>
            <a:off x="12188952" y="702310"/>
            <a:ext cx="2161032" cy="1426464"/>
          </a:xfrm>
          <a:prstGeom prst="rect">
            <a:avLst/>
          </a:prstGeom>
        </p:spPr>
      </p:pic>
      <p:pic>
        <p:nvPicPr>
          <p:cNvPr id="4" name="图片 3"/>
          <p:cNvPicPr>
            <a:picLocks noChangeAspect="1"/>
          </p:cNvPicPr>
          <p:nvPr/>
        </p:nvPicPr>
        <p:blipFill>
          <a:blip r:embed="rId3"/>
          <a:stretch>
            <a:fillRect/>
          </a:stretch>
        </p:blipFill>
        <p:spPr>
          <a:xfrm>
            <a:off x="12205208" y="3870325"/>
            <a:ext cx="1749552" cy="1453896"/>
          </a:xfrm>
          <a:prstGeom prst="rect">
            <a:avLst/>
          </a:prstGeom>
        </p:spPr>
      </p:pic>
      <p:pic>
        <p:nvPicPr>
          <p:cNvPr id="5" name="图片 4"/>
          <p:cNvPicPr>
            <a:picLocks noChangeAspect="1"/>
          </p:cNvPicPr>
          <p:nvPr/>
        </p:nvPicPr>
        <p:blipFill>
          <a:blip r:embed="rId4"/>
          <a:stretch>
            <a:fillRect/>
          </a:stretch>
        </p:blipFill>
        <p:spPr>
          <a:xfrm>
            <a:off x="11972417" y="3870071"/>
            <a:ext cx="216408" cy="1383792"/>
          </a:xfrm>
          <a:prstGeom prst="rect">
            <a:avLst/>
          </a:prstGeom>
        </p:spPr>
      </p:pic>
      <p:pic>
        <p:nvPicPr>
          <p:cNvPr id="6" name="图片 5"/>
          <p:cNvPicPr>
            <a:picLocks noChangeAspect="1"/>
          </p:cNvPicPr>
          <p:nvPr/>
        </p:nvPicPr>
        <p:blipFill>
          <a:blip r:embed="rId5"/>
          <a:stretch>
            <a:fillRect/>
          </a:stretch>
        </p:blipFill>
        <p:spPr>
          <a:xfrm>
            <a:off x="7950073" y="7974711"/>
            <a:ext cx="2167128" cy="1261872"/>
          </a:xfrm>
          <a:prstGeom prst="rect">
            <a:avLst/>
          </a:prstGeom>
        </p:spPr>
      </p:pic>
      <p:sp>
        <p:nvSpPr>
          <p:cNvPr id="7" name="矩形 6"/>
          <p:cNvSpPr/>
          <p:nvPr/>
        </p:nvSpPr>
        <p:spPr>
          <a:xfrm>
            <a:off x="341376" y="222504"/>
            <a:ext cx="2947416" cy="277368"/>
          </a:xfrm>
          <a:prstGeom prst="rect">
            <a:avLst/>
          </a:prstGeom>
          <a:solidFill>
            <a:srgbClr val="FFFFFF"/>
          </a:solidFill>
        </p:spPr>
        <p:txBody>
          <a:bodyPr wrap="none" lIns="0" tIns="0" rIns="0" bIns="0">
            <a:noAutofit/>
          </a:bodyPr>
          <a:p>
            <a:pPr indent="0" algn="l"/>
            <a:r>
              <a:rPr lang="zh-TW" sz="1600" b="1" i="1">
                <a:solidFill>
                  <a:srgbClr val="EF4857"/>
                </a:solidFill>
                <a:latin typeface="Arial" panose="020B0604020202020204"/>
                <a:ea typeface="Arial" panose="020B0604020202020204"/>
              </a:rPr>
              <a:t>/ </a:t>
            </a:r>
            <a:r>
              <a:rPr lang="en-US" sz="1600" b="1" i="1">
                <a:solidFill>
                  <a:srgbClr val="E9777B"/>
                </a:solidFill>
                <a:latin typeface="Arial" panose="020B0604020202020204"/>
                <a:sym typeface="+mn-ea"/>
              </a:rPr>
              <a:t>Портальный обрабатывающий центр LM</a:t>
            </a:r>
            <a:endParaRPr lang="en-US" sz="1600" b="1" i="1">
              <a:solidFill>
                <a:srgbClr val="EF4857"/>
              </a:solidFill>
              <a:latin typeface="Arial" panose="020B0604020202020204"/>
            </a:endParaRPr>
          </a:p>
        </p:txBody>
      </p:sp>
      <p:sp>
        <p:nvSpPr>
          <p:cNvPr id="8" name="矩形 7"/>
          <p:cNvSpPr/>
          <p:nvPr/>
        </p:nvSpPr>
        <p:spPr>
          <a:xfrm>
            <a:off x="768096" y="1328928"/>
            <a:ext cx="3584448" cy="365760"/>
          </a:xfrm>
          <a:prstGeom prst="rect">
            <a:avLst/>
          </a:prstGeom>
          <a:solidFill>
            <a:srgbClr val="FFFFFF"/>
          </a:solidFill>
        </p:spPr>
        <p:txBody>
          <a:bodyPr lIns="0" tIns="0" rIns="0" bIns="0">
            <a:noAutofit/>
          </a:bodyPr>
          <a:p>
            <a:pPr indent="0"/>
            <a:r>
              <a:rPr lang="en-US" sz="1200" b="1" i="1">
                <a:solidFill>
                  <a:srgbClr val="D92729"/>
                </a:solidFill>
                <a:latin typeface="Arial" panose="020B0604020202020204"/>
              </a:rPr>
              <a:t>LM-13/18 Series Ultra-high performance gantry machining center</a:t>
            </a:r>
            <a:endParaRPr lang="en-US" sz="1200" b="1" i="1">
              <a:solidFill>
                <a:srgbClr val="D92729"/>
              </a:solidFill>
              <a:latin typeface="Arial" panose="020B0604020202020204"/>
            </a:endParaRPr>
          </a:p>
        </p:txBody>
      </p:sp>
      <p:sp>
        <p:nvSpPr>
          <p:cNvPr id="9" name="矩形 8"/>
          <p:cNvSpPr/>
          <p:nvPr/>
        </p:nvSpPr>
        <p:spPr>
          <a:xfrm>
            <a:off x="774192" y="1831848"/>
            <a:ext cx="4782312" cy="143256"/>
          </a:xfrm>
          <a:prstGeom prst="rect">
            <a:avLst/>
          </a:prstGeom>
          <a:solidFill>
            <a:srgbClr val="FFFFFF"/>
          </a:solidFill>
        </p:spPr>
        <p:txBody>
          <a:bodyPr wrap="none" lIns="0" tIns="0" rIns="0" bIns="0">
            <a:noAutofit/>
          </a:bodyPr>
          <a:p>
            <a:pPr indent="0"/>
            <a:r>
              <a:rPr lang="en-US" sz="750">
                <a:solidFill>
                  <a:srgbClr val="6C6D6F"/>
                </a:solidFill>
                <a:latin typeface="Tahoma" panose="020B0604030504040204"/>
              </a:rPr>
              <a:t>Adhering to the idea of creating a first class domestic machine tool brand, JIRFINE has always insisted</a:t>
            </a:r>
            <a:endParaRPr lang="en-US" sz="750">
              <a:solidFill>
                <a:srgbClr val="6C6D6F"/>
              </a:solidFill>
              <a:latin typeface="Tahoma" panose="020B0604030504040204"/>
            </a:endParaRPr>
          </a:p>
        </p:txBody>
      </p:sp>
      <p:sp>
        <p:nvSpPr>
          <p:cNvPr id="10" name="矩形 9"/>
          <p:cNvSpPr/>
          <p:nvPr/>
        </p:nvSpPr>
        <p:spPr>
          <a:xfrm>
            <a:off x="780288" y="1993392"/>
            <a:ext cx="4782312" cy="957072"/>
          </a:xfrm>
          <a:prstGeom prst="rect">
            <a:avLst/>
          </a:prstGeom>
          <a:solidFill>
            <a:srgbClr val="FFFFFF"/>
          </a:solidFill>
        </p:spPr>
        <p:txBody>
          <a:bodyPr lIns="0" tIns="0" rIns="0" bIns="0">
            <a:noAutofit/>
          </a:bodyPr>
          <a:p>
            <a:pPr indent="0" algn="just">
              <a:lnSpc>
                <a:spcPct val="142000"/>
              </a:lnSpc>
            </a:pPr>
            <a:r>
              <a:rPr lang="en-US" sz="750">
                <a:solidFill>
                  <a:srgbClr val="6C6D6F"/>
                </a:solidFill>
                <a:latin typeface="Tahoma" panose="020B0604030504040204"/>
              </a:rPr>
              <a:t>on independent research and development, innovated research and development technology, and equipped with mature production capacity. JIRFINE has always given priority to the high efficiency, high precision and high rigidity of its LM series gantry machining centers to provide you with powerful cutting capacity. With more flexible optional accessories and more complete series specifications, the machines are adopted by large processing factories in the international and domestic automobile industry, precision mold industry, aerospace industry, military industry and other industries</a:t>
            </a:r>
            <a:endParaRPr lang="en-US" sz="750">
              <a:solidFill>
                <a:srgbClr val="6C6D6F"/>
              </a:solidFill>
              <a:latin typeface="Tahoma" panose="020B0604030504040204"/>
            </a:endParaRPr>
          </a:p>
        </p:txBody>
      </p:sp>
      <p:sp>
        <p:nvSpPr>
          <p:cNvPr id="11" name="矩形 10"/>
          <p:cNvSpPr/>
          <p:nvPr/>
        </p:nvSpPr>
        <p:spPr>
          <a:xfrm>
            <a:off x="592455" y="4462145"/>
            <a:ext cx="2715260" cy="1228090"/>
          </a:xfrm>
          <a:prstGeom prst="rect">
            <a:avLst/>
          </a:prstGeom>
          <a:solidFill>
            <a:srgbClr val="FFFFFF"/>
          </a:solidFill>
        </p:spPr>
        <p:txBody>
          <a:bodyPr lIns="0" tIns="0" rIns="0" bIns="0">
            <a:noAutofit/>
          </a:bodyPr>
          <a:p>
            <a:pPr indent="0" algn="just">
              <a:lnSpc>
                <a:spcPct val="138000"/>
              </a:lnSpc>
            </a:pPr>
            <a:r>
              <a:rPr lang="en-US" sz="800">
                <a:solidFill>
                  <a:srgbClr val="6C6D6F"/>
                </a:solidFill>
                <a:latin typeface="Tahoma" panose="020B0604030504040204"/>
              </a:rPr>
              <a:t>Модульная конструкция шпинделя обеспечивает различные характеристики резания для удовлетворения различных потребностей обработки.В то же время конструкция центросимметричной системы шпинделя адаптирована для размещения шпинделя, двигателя и шарико-винтовой передачи на одной прямой, что может эффективно ограничивать тепловое смещение и уменьшить создание неуравновешенного момента, тем самым обеспечив точность обработки и устранив зерно лезвия</a:t>
            </a:r>
            <a:endParaRPr lang="en-US" sz="800">
              <a:solidFill>
                <a:srgbClr val="6C6D6F"/>
              </a:solidFill>
              <a:latin typeface="Tahoma" panose="020B0604030504040204"/>
            </a:endParaRPr>
          </a:p>
        </p:txBody>
      </p:sp>
      <p:sp>
        <p:nvSpPr>
          <p:cNvPr id="12" name="矩形 11"/>
          <p:cNvSpPr/>
          <p:nvPr/>
        </p:nvSpPr>
        <p:spPr>
          <a:xfrm>
            <a:off x="847090" y="7672070"/>
            <a:ext cx="2066290" cy="962660"/>
          </a:xfrm>
          <a:prstGeom prst="rect">
            <a:avLst/>
          </a:prstGeom>
          <a:solidFill>
            <a:srgbClr val="FFFFFF"/>
          </a:solidFill>
        </p:spPr>
        <p:txBody>
          <a:bodyPr lIns="0" tIns="0" rIns="0" bIns="0">
            <a:noAutofit/>
          </a:bodyPr>
          <a:p>
            <a:pPr indent="0">
              <a:lnSpc>
                <a:spcPct val="138000"/>
              </a:lnSpc>
            </a:pPr>
            <a:r>
              <a:rPr lang="en-US" sz="900">
                <a:solidFill>
                  <a:srgbClr val="6C6D6F"/>
                </a:solidFill>
                <a:latin typeface="Tahoma" panose="020B0604030504040204"/>
              </a:rPr>
              <a:t>Полностью закрытая конструкция защитной крышки, чтобы предотвратить влияние различных внешних нестабильных факторов на точность обработки, обеспечивая при этом безопасность операторов</a:t>
            </a:r>
            <a:r>
              <a:rPr lang="en-US" sz="650">
                <a:solidFill>
                  <a:srgbClr val="6C6D6F"/>
                </a:solidFill>
                <a:latin typeface="Tahoma" panose="020B0604030504040204"/>
              </a:rPr>
              <a:t>.</a:t>
            </a:r>
            <a:endParaRPr lang="en-US" sz="650">
              <a:solidFill>
                <a:srgbClr val="6C6D6F"/>
              </a:solidFill>
              <a:latin typeface="Tahoma" panose="020B0604030504040204"/>
            </a:endParaRPr>
          </a:p>
        </p:txBody>
      </p:sp>
      <p:sp>
        <p:nvSpPr>
          <p:cNvPr id="14" name="矩形 13"/>
          <p:cNvSpPr/>
          <p:nvPr/>
        </p:nvSpPr>
        <p:spPr>
          <a:xfrm>
            <a:off x="12127865" y="2237740"/>
            <a:ext cx="2712720" cy="1316355"/>
          </a:xfrm>
          <a:prstGeom prst="rect">
            <a:avLst/>
          </a:prstGeom>
          <a:solidFill>
            <a:srgbClr val="FFFFFF"/>
          </a:solidFill>
        </p:spPr>
        <p:txBody>
          <a:bodyPr lIns="0" tIns="0" rIns="0" bIns="0">
            <a:noAutofit/>
          </a:bodyPr>
          <a:p>
            <a:pPr indent="0" algn="just">
              <a:lnSpc>
                <a:spcPct val="133000"/>
              </a:lnSpc>
            </a:pPr>
            <a:r>
              <a:rPr lang="en-US" sz="800">
                <a:solidFill>
                  <a:srgbClr val="6C6D6F"/>
                </a:solidFill>
                <a:latin typeface="Tahoma" panose="020B0604030504040204"/>
              </a:rPr>
              <a:t>конструкция, которая может помочь выдержать неуравновешенный момент, вызванный собственным весом коробки шпинделя и скользящего сиденья, и эффективно сдерживать деформацию поперечной балки.Линейная направляющая высокой жесткости спроектирована с сегментным зазором, который может улучшить общую жесткость конструкции. Головка шпинделя, опорное сиденье и поперечина сокращают расстояние между контактом инструмента и поперечиной и улучшают режущую способность.</a:t>
            </a:r>
            <a:endParaRPr lang="en-US" sz="800">
              <a:solidFill>
                <a:srgbClr val="6C6D6F"/>
              </a:solidFill>
              <a:latin typeface="Tahoma" panose="020B0604030504040204"/>
            </a:endParaRPr>
          </a:p>
        </p:txBody>
      </p:sp>
      <p:sp>
        <p:nvSpPr>
          <p:cNvPr id="15" name="矩形 14"/>
          <p:cNvSpPr/>
          <p:nvPr/>
        </p:nvSpPr>
        <p:spPr>
          <a:xfrm>
            <a:off x="12205081" y="5454904"/>
            <a:ext cx="1987296" cy="655320"/>
          </a:xfrm>
          <a:prstGeom prst="rect">
            <a:avLst/>
          </a:prstGeom>
          <a:solidFill>
            <a:srgbClr val="FFFFFF"/>
          </a:solidFill>
        </p:spPr>
        <p:txBody>
          <a:bodyPr lIns="0" tIns="0" rIns="0" bIns="0">
            <a:noAutofit/>
          </a:bodyPr>
          <a:p>
            <a:pPr indent="0" algn="just">
              <a:lnSpc>
                <a:spcPct val="132000"/>
              </a:lnSpc>
            </a:pPr>
            <a:r>
              <a:rPr lang="en-US" sz="900">
                <a:solidFill>
                  <a:srgbClr val="6C6D6F"/>
                </a:solidFill>
                <a:latin typeface="Tahoma" panose="020B0604030504040204"/>
              </a:rPr>
              <a:t>Компания поддерживает согласованный стандарт для упорядоченных плоских кабелей электрической коробки с ее правильным рабочим отношением.Пыленепроницаемые герметичные части покрыты насекомыми по периферии.Y для предотвращения попадания пыли и железной пыли в электрическую коробку, что приводит к короткому замыканию и другим неисправностям.</a:t>
            </a:r>
            <a:endParaRPr lang="en-US" sz="900">
              <a:solidFill>
                <a:srgbClr val="6C6D6F"/>
              </a:solidFill>
              <a:latin typeface="Tahoma" panose="020B0604030504040204"/>
            </a:endParaRPr>
          </a:p>
        </p:txBody>
      </p:sp>
      <p:sp>
        <p:nvSpPr>
          <p:cNvPr id="16" name="矩形 15"/>
          <p:cNvSpPr/>
          <p:nvPr/>
        </p:nvSpPr>
        <p:spPr>
          <a:xfrm>
            <a:off x="10776585" y="7936865"/>
            <a:ext cx="4051935" cy="899160"/>
          </a:xfrm>
          <a:prstGeom prst="rect">
            <a:avLst/>
          </a:prstGeom>
          <a:solidFill>
            <a:srgbClr val="FFFFFF"/>
          </a:solidFill>
        </p:spPr>
        <p:txBody>
          <a:bodyPr lIns="0" tIns="0" rIns="0" bIns="0">
            <a:noAutofit/>
          </a:bodyPr>
          <a:p>
            <a:pPr indent="0" algn="just">
              <a:lnSpc>
                <a:spcPct val="133000"/>
              </a:lnSpc>
            </a:pPr>
            <a:r>
              <a:rPr lang="en-US" sz="900">
                <a:solidFill>
                  <a:srgbClr val="6C6D6F"/>
                </a:solidFill>
                <a:latin typeface="Tahoma" panose="020B0604030504040204"/>
              </a:rPr>
              <a:t>Цельное литейное основание серии LM-18 имеет закрытую прямоугольную конструкцию, а цепь силового потока может более равномерно передаваться наружу станка, что эффективно повышает устойчивость основания к нагрузкам и ударам. обеспечивают наклоны направляющих воды большого размера, которые могут повысить эффективность удаления стружки и удовлетворить потребности в обработке при длительном тяжелом резании.</a:t>
            </a:r>
            <a:endParaRPr lang="en-US" sz="900">
              <a:solidFill>
                <a:srgbClr val="6C6D6F"/>
              </a:solidFill>
              <a:latin typeface="Tahoma" panose="020B0604030504040204"/>
            </a:endParaRPr>
          </a:p>
        </p:txBody>
      </p:sp>
      <p:sp>
        <p:nvSpPr>
          <p:cNvPr id="17" name="矩形 16"/>
          <p:cNvSpPr/>
          <p:nvPr/>
        </p:nvSpPr>
        <p:spPr>
          <a:xfrm>
            <a:off x="3924173" y="9270746"/>
            <a:ext cx="7397496" cy="445008"/>
          </a:xfrm>
          <a:prstGeom prst="rect">
            <a:avLst/>
          </a:prstGeom>
          <a:solidFill>
            <a:srgbClr val="FFFFFF"/>
          </a:solidFill>
        </p:spPr>
        <p:txBody>
          <a:bodyPr wrap="none" lIns="0" tIns="0" rIns="0" bIns="0">
            <a:noAutofit/>
          </a:bodyPr>
          <a:p>
            <a:pPr indent="0"/>
            <a:r>
              <a:rPr lang="en-US" sz="5500" i="1">
                <a:solidFill>
                  <a:srgbClr val="EF4857"/>
                </a:solidFill>
                <a:latin typeface="Courier New" panose="02070309020205020404"/>
              </a:rPr>
              <a:t>LM-2O13 </a:t>
            </a:r>
            <a:r>
              <a:rPr lang="en-US" sz="4100" cap="small">
                <a:solidFill>
                  <a:srgbClr val="231F20"/>
                </a:solidFill>
                <a:latin typeface="Arial" panose="020B0604020202020204"/>
              </a:rPr>
              <a:t>model details display</a:t>
            </a:r>
            <a:endParaRPr lang="en-US" sz="4100" cap="small">
              <a:solidFill>
                <a:srgbClr val="231F20"/>
              </a:solidFill>
              <a:latin typeface="Arial" panose="020B0604020202020204"/>
            </a:endParaRPr>
          </a:p>
        </p:txBody>
      </p:sp>
      <p:sp>
        <p:nvSpPr>
          <p:cNvPr id="18" name="矩形 17"/>
          <p:cNvSpPr/>
          <p:nvPr/>
        </p:nvSpPr>
        <p:spPr>
          <a:xfrm>
            <a:off x="353568" y="9915144"/>
            <a:ext cx="661416" cy="195072"/>
          </a:xfrm>
          <a:prstGeom prst="rect">
            <a:avLst/>
          </a:prstGeom>
          <a:solidFill>
            <a:srgbClr val="FFFFFF"/>
          </a:solidFill>
        </p:spPr>
        <p:txBody>
          <a:bodyPr wrap="none" lIns="0" tIns="0" rIns="0" bIns="0">
            <a:noAutofit/>
          </a:bodyPr>
          <a:p>
            <a:pPr indent="0"/>
            <a:endParaRPr lang="en-US" sz="1200">
              <a:solidFill>
                <a:srgbClr val="525254"/>
              </a:solidFill>
              <a:latin typeface="Arial" panose="020B0604020202020204"/>
            </a:endParaRPr>
          </a:p>
        </p:txBody>
      </p:sp>
      <p:sp>
        <p:nvSpPr>
          <p:cNvPr id="19" name="矩形 18"/>
          <p:cNvSpPr/>
          <p:nvPr/>
        </p:nvSpPr>
        <p:spPr>
          <a:xfrm>
            <a:off x="14349984" y="9817608"/>
            <a:ext cx="643128" cy="182880"/>
          </a:xfrm>
          <a:prstGeom prst="rect">
            <a:avLst/>
          </a:prstGeom>
          <a:solidFill>
            <a:srgbClr val="FFFFFF"/>
          </a:solidFill>
        </p:spPr>
        <p:txBody>
          <a:bodyPr wrap="none" lIns="0" tIns="0" rIns="0" bIns="0">
            <a:noAutofit/>
          </a:bodyPr>
          <a:p>
            <a:pPr indent="0" algn="ctr"/>
            <a:endParaRPr lang="en-US" sz="1200">
              <a:solidFill>
                <a:srgbClr val="CF4C60"/>
              </a:solidFill>
              <a:latin typeface="Arial" panose="020B0604020202020204"/>
            </a:endParaRP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1054142" y="3697092"/>
            <a:ext cx="4909204" cy="3830759"/>
          </a:xfrm>
          <a:prstGeom prst="rect">
            <a:avLst/>
          </a:prstGeom>
        </p:spPr>
      </p:pic>
      <p:pic>
        <p:nvPicPr>
          <p:cNvPr id="3" name="图片 2"/>
          <p:cNvPicPr>
            <a:picLocks noChangeAspect="1"/>
          </p:cNvPicPr>
          <p:nvPr/>
        </p:nvPicPr>
        <p:blipFill>
          <a:blip r:embed="rId2"/>
          <a:stretch>
            <a:fillRect/>
          </a:stretch>
        </p:blipFill>
        <p:spPr>
          <a:xfrm>
            <a:off x="9870051" y="871869"/>
            <a:ext cx="4863636" cy="476946"/>
          </a:xfrm>
          <a:prstGeom prst="rect">
            <a:avLst/>
          </a:prstGeom>
        </p:spPr>
      </p:pic>
      <p:pic>
        <p:nvPicPr>
          <p:cNvPr id="4" name="图片 3"/>
          <p:cNvPicPr>
            <a:picLocks noChangeAspect="1"/>
          </p:cNvPicPr>
          <p:nvPr/>
        </p:nvPicPr>
        <p:blipFill>
          <a:blip r:embed="rId3"/>
          <a:stretch>
            <a:fillRect/>
          </a:stretch>
        </p:blipFill>
        <p:spPr>
          <a:xfrm>
            <a:off x="8532275" y="6967340"/>
            <a:ext cx="5774998" cy="2387769"/>
          </a:xfrm>
          <a:prstGeom prst="rect">
            <a:avLst/>
          </a:prstGeom>
        </p:spPr>
      </p:pic>
      <p:sp>
        <p:nvSpPr>
          <p:cNvPr id="5" name="矩形 4"/>
          <p:cNvSpPr/>
          <p:nvPr/>
        </p:nvSpPr>
        <p:spPr>
          <a:xfrm>
            <a:off x="337203" y="188348"/>
            <a:ext cx="2986230" cy="346317"/>
          </a:xfrm>
          <a:prstGeom prst="rect">
            <a:avLst/>
          </a:prstGeom>
          <a:solidFill>
            <a:srgbClr val="FFFFFF"/>
          </a:solidFill>
        </p:spPr>
        <p:txBody>
          <a:bodyPr wrap="none" lIns="0" tIns="0" rIns="0" bIns="0">
            <a:noAutofit/>
          </a:bodyPr>
          <a:p>
            <a:pPr indent="0" algn="l"/>
            <a:r>
              <a:rPr lang="zh-TW" sz="1600" b="1" i="1">
                <a:solidFill>
                  <a:srgbClr val="EF4857"/>
                </a:solidFill>
                <a:latin typeface="Arial" panose="020B0604020202020204"/>
                <a:ea typeface="Arial" panose="020B0604020202020204"/>
              </a:rPr>
              <a:t>/</a:t>
            </a:r>
            <a:r>
              <a:rPr lang="en-US" sz="1600" b="1" i="1">
                <a:solidFill>
                  <a:srgbClr val="EF4857"/>
                </a:solidFill>
                <a:latin typeface="Arial" panose="020B0604020202020204"/>
              </a:rPr>
              <a:t>Портальный обрабатывающий центр LM</a:t>
            </a:r>
            <a:endParaRPr lang="en-US" sz="1600" b="1" i="1">
              <a:solidFill>
                <a:srgbClr val="EF4857"/>
              </a:solidFill>
              <a:latin typeface="Arial" panose="020B0604020202020204"/>
            </a:endParaRPr>
          </a:p>
        </p:txBody>
      </p:sp>
      <p:sp>
        <p:nvSpPr>
          <p:cNvPr id="6" name="矩形 5"/>
          <p:cNvSpPr/>
          <p:nvPr/>
        </p:nvSpPr>
        <p:spPr>
          <a:xfrm>
            <a:off x="2521435" y="7852903"/>
            <a:ext cx="2925472" cy="236954"/>
          </a:xfrm>
          <a:prstGeom prst="rect">
            <a:avLst/>
          </a:prstGeom>
          <a:solidFill>
            <a:srgbClr val="FFFFFF"/>
          </a:solidFill>
        </p:spPr>
        <p:txBody>
          <a:bodyPr wrap="none" lIns="0" tIns="0" rIns="0" bIns="0">
            <a:noAutofit/>
          </a:bodyPr>
          <a:p>
            <a:pPr indent="0"/>
            <a:r>
              <a:rPr lang="en-US" sz="1200">
                <a:solidFill>
                  <a:srgbClr val="7D7E82"/>
                </a:solidFill>
                <a:latin typeface="Arial" panose="020B0604020202020204"/>
              </a:rPr>
              <a:t>Gantry Machining Center </a:t>
            </a:r>
            <a:r>
              <a:rPr lang="en-US" sz="1300" b="1">
                <a:solidFill>
                  <a:srgbClr val="7D7E82"/>
                </a:solidFill>
                <a:latin typeface="Arial" panose="020B0604020202020204"/>
              </a:rPr>
              <a:t>LM-3223</a:t>
            </a:r>
            <a:endParaRPr lang="en-US" sz="1300" b="1">
              <a:solidFill>
                <a:srgbClr val="7D7E82"/>
              </a:solidFill>
              <a:latin typeface="Arial" panose="020B0604020202020204"/>
            </a:endParaRPr>
          </a:p>
        </p:txBody>
      </p:sp>
      <p:sp>
        <p:nvSpPr>
          <p:cNvPr id="7" name="矩形 6"/>
          <p:cNvSpPr/>
          <p:nvPr/>
        </p:nvSpPr>
        <p:spPr>
          <a:xfrm>
            <a:off x="352393" y="9909544"/>
            <a:ext cx="662256" cy="203537"/>
          </a:xfrm>
          <a:prstGeom prst="rect">
            <a:avLst/>
          </a:prstGeom>
          <a:solidFill>
            <a:srgbClr val="FFFFFF"/>
          </a:solidFill>
        </p:spPr>
        <p:txBody>
          <a:bodyPr wrap="none" lIns="0" tIns="0" rIns="0" bIns="0">
            <a:noAutofit/>
          </a:bodyPr>
          <a:p>
            <a:pPr indent="0"/>
            <a:endParaRPr lang="en-US" sz="1200">
              <a:solidFill>
                <a:srgbClr val="484849"/>
              </a:solidFill>
              <a:latin typeface="Arial" panose="020B0604020202020204"/>
            </a:endParaRPr>
          </a:p>
        </p:txBody>
      </p:sp>
      <p:sp>
        <p:nvSpPr>
          <p:cNvPr id="8" name="矩形 7"/>
          <p:cNvSpPr/>
          <p:nvPr/>
        </p:nvSpPr>
        <p:spPr>
          <a:xfrm>
            <a:off x="8630285" y="2190115"/>
            <a:ext cx="3480435" cy="546735"/>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rPr>
              <a:t>Характеристики</a:t>
            </a:r>
            <a:endParaRPr lang="en-US" sz="2900" b="1">
              <a:solidFill>
                <a:srgbClr val="77787B"/>
              </a:solidFill>
              <a:latin typeface="Arial" panose="020B0604020202020204"/>
            </a:endParaRPr>
          </a:p>
          <a:p>
            <a:pPr indent="0" algn="just"/>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9" name="矩形 8"/>
          <p:cNvSpPr/>
          <p:nvPr/>
        </p:nvSpPr>
        <p:spPr>
          <a:xfrm>
            <a:off x="8861477" y="3077366"/>
            <a:ext cx="4930469" cy="1631338"/>
          </a:xfrm>
          <a:prstGeom prst="rect">
            <a:avLst/>
          </a:prstGeom>
          <a:solidFill>
            <a:srgbClr val="FFFFFF"/>
          </a:solidFill>
        </p:spPr>
        <p:txBody>
          <a:bodyPr lIns="0" tIns="0" rIns="0" bIns="0">
            <a:noAutofit/>
          </a:bodyPr>
          <a:p>
            <a:pPr indent="12700" algn="just"/>
            <a:r>
              <a:rPr lang="en-US" sz="1100">
                <a:solidFill>
                  <a:srgbClr val="68686A"/>
                </a:solidFill>
                <a:latin typeface="Arial" panose="020B0604020202020204"/>
              </a:rPr>
              <a:t>Внутренняя поперечная ребристая структура используется для повышения жесткости основания и гарантирует, что точность деталей трансмиссии и линейных направляющих не пострадает.</a:t>
            </a:r>
            <a:endParaRPr lang="en-US" sz="1100">
              <a:solidFill>
                <a:srgbClr val="68686A"/>
              </a:solidFill>
              <a:latin typeface="Arial" panose="020B0604020202020204"/>
            </a:endParaRPr>
          </a:p>
          <a:p>
            <a:pPr indent="12700" algn="just"/>
            <a:r>
              <a:rPr lang="en-US" sz="1100">
                <a:solidFill>
                  <a:srgbClr val="68686A"/>
                </a:solidFill>
                <a:latin typeface="Arial" panose="020B0604020202020204"/>
              </a:rPr>
              <a:t>Оснащен трехосным приводом с прямым приводом, оси X и Y в стандартной комплектации оснащены планетарным редуктором.</a:t>
            </a:r>
            <a:endParaRPr lang="en-US" sz="1100">
              <a:solidFill>
                <a:srgbClr val="68686A"/>
              </a:solidFill>
              <a:latin typeface="Arial" panose="020B0604020202020204"/>
            </a:endParaRPr>
          </a:p>
          <a:p>
            <a:pPr indent="12700" algn="just"/>
            <a:r>
              <a:rPr lang="en-US" sz="1100">
                <a:solidFill>
                  <a:srgbClr val="68686A"/>
                </a:solidFill>
                <a:latin typeface="Arial" panose="020B0604020202020204"/>
              </a:rPr>
              <a:t>Ось Z использует систему балансировки давления масла и систему накопления энергии азота, которые могут значительно повысить точность движения, стабильность и надежность шпинделя.</a:t>
            </a:r>
            <a:endParaRPr lang="en-US" sz="1100">
              <a:solidFill>
                <a:srgbClr val="68686A"/>
              </a:solidFill>
              <a:latin typeface="Arial" panose="020B0604020202020204"/>
            </a:endParaRPr>
          </a:p>
        </p:txBody>
      </p:sp>
      <p:sp>
        <p:nvSpPr>
          <p:cNvPr id="10" name="矩形 9"/>
          <p:cNvSpPr/>
          <p:nvPr/>
        </p:nvSpPr>
        <p:spPr>
          <a:xfrm>
            <a:off x="8563610" y="5052060"/>
            <a:ext cx="4740910" cy="586105"/>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rPr>
              <a:t>Области применения</a:t>
            </a:r>
            <a:endParaRPr lang="en-US" sz="2900" b="1">
              <a:solidFill>
                <a:srgbClr val="77787B"/>
              </a:solidFill>
              <a:latin typeface="Arial" panose="020B0604020202020204"/>
            </a:endParaRPr>
          </a:p>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1" name="矩形 10"/>
          <p:cNvSpPr/>
          <p:nvPr/>
        </p:nvSpPr>
        <p:spPr>
          <a:xfrm>
            <a:off x="8572879" y="5999800"/>
            <a:ext cx="5219067" cy="519477"/>
          </a:xfrm>
          <a:prstGeom prst="rect">
            <a:avLst/>
          </a:prstGeom>
          <a:solidFill>
            <a:srgbClr val="FFFFFF"/>
          </a:solidFill>
        </p:spPr>
        <p:txBody>
          <a:bodyPr lIns="0" tIns="0" rIns="0" bIns="0">
            <a:noAutofit/>
          </a:bodyPr>
          <a:p>
            <a:pPr indent="0">
              <a:spcBef>
                <a:spcPts val="210"/>
              </a:spcBef>
            </a:pPr>
            <a:r>
              <a:rPr lang="en-US" sz="1100">
                <a:solidFill>
                  <a:srgbClr val="68686A"/>
                </a:solidFill>
                <a:latin typeface="Arial" panose="020B0604020202020204"/>
              </a:rPr>
              <a:t>Подходит для всех видов литья больших и средних размеров и конструкционных деталей.Отличная производительность при тяжелой резке, подходит для автомобилей, аэрокосмической промышленности, электроэнергетики, локомотивов, пластиковых машин, машиностроения и других областей.</a:t>
            </a:r>
            <a:endParaRPr lang="en-US" sz="1100">
              <a:solidFill>
                <a:srgbClr val="68686A"/>
              </a:solidFill>
              <a:latin typeface="Arial" panose="020B0604020202020204"/>
            </a:endParaRPr>
          </a:p>
        </p:txBody>
      </p:sp>
      <p:sp>
        <p:nvSpPr>
          <p:cNvPr id="12" name="矩形 11"/>
          <p:cNvSpPr/>
          <p:nvPr/>
        </p:nvSpPr>
        <p:spPr>
          <a:xfrm>
            <a:off x="14350915" y="9815370"/>
            <a:ext cx="644029" cy="185310"/>
          </a:xfrm>
          <a:prstGeom prst="rect">
            <a:avLst/>
          </a:prstGeom>
          <a:solidFill>
            <a:srgbClr val="FFFFFF"/>
          </a:solidFill>
        </p:spPr>
        <p:txBody>
          <a:bodyPr wrap="none" lIns="0" tIns="0" rIns="0" bIns="0">
            <a:noAutofit/>
          </a:bodyPr>
          <a:p>
            <a:pPr indent="0"/>
            <a:r>
              <a:rPr lang="en-US" sz="1200">
                <a:solidFill>
                  <a:srgbClr val="FFFFFF"/>
                </a:solidFill>
                <a:latin typeface="Arial" panose="020B0604020202020204"/>
              </a:rPr>
              <a:t>74</a:t>
            </a:r>
            <a:endParaRPr lang="en-US" sz="1200">
              <a:solidFill>
                <a:srgbClr val="FFFFFF"/>
              </a:solidFill>
              <a:latin typeface="Arial" panose="020B0604020202020204"/>
            </a:endParaRPr>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67370" y="1710365"/>
            <a:ext cx="14323575" cy="5765884"/>
          </a:xfrm>
          <a:prstGeom prst="rect">
            <a:avLst/>
          </a:prstGeom>
        </p:spPr>
      </p:pic>
      <p:sp>
        <p:nvSpPr>
          <p:cNvPr id="3" name="矩形 2"/>
          <p:cNvSpPr/>
          <p:nvPr/>
        </p:nvSpPr>
        <p:spPr>
          <a:xfrm>
            <a:off x="340241" y="221764"/>
            <a:ext cx="2949776" cy="279485"/>
          </a:xfrm>
          <a:prstGeom prst="rect">
            <a:avLst/>
          </a:prstGeom>
          <a:solidFill>
            <a:srgbClr val="FFFFFF"/>
          </a:solidFill>
        </p:spPr>
        <p:txBody>
          <a:bodyPr wrap="none" lIns="0" tIns="0" rIns="0" bIns="0">
            <a:noAutofit/>
          </a:bodyPr>
          <a:p>
            <a:pPr indent="0" algn="l"/>
            <a:r>
              <a:rPr lang="zh-TW" sz="1600" b="1" i="1">
                <a:solidFill>
                  <a:srgbClr val="EF4857"/>
                </a:solidFill>
                <a:latin typeface="Arial" panose="020B0604020202020204"/>
                <a:ea typeface="Arial" panose="020B0604020202020204"/>
              </a:rPr>
              <a:t>/</a:t>
            </a:r>
            <a:r>
              <a:rPr lang="en-US" sz="1600" b="1" i="1">
                <a:solidFill>
                  <a:srgbClr val="EF4857"/>
                </a:solidFill>
                <a:latin typeface="Arial" panose="020B0604020202020204"/>
                <a:sym typeface="+mn-ea"/>
              </a:rPr>
              <a:t>Портальный обрабатывающий центр LM</a:t>
            </a:r>
            <a:endParaRPr lang="en-US" sz="1600" b="1" i="1">
              <a:solidFill>
                <a:srgbClr val="EF4857"/>
              </a:solidFill>
              <a:latin typeface="Arial" panose="020B0604020202020204"/>
            </a:endParaRPr>
          </a:p>
          <a:p>
            <a:pPr indent="0" algn="l"/>
            <a:endParaRPr lang="en-US" sz="1600" b="1" i="1">
              <a:solidFill>
                <a:srgbClr val="EF4857"/>
              </a:solidFill>
              <a:latin typeface="Arial" panose="020B0604020202020204"/>
            </a:endParaRPr>
          </a:p>
        </p:txBody>
      </p:sp>
      <p:sp>
        <p:nvSpPr>
          <p:cNvPr id="4" name="矩形 3"/>
          <p:cNvSpPr/>
          <p:nvPr/>
        </p:nvSpPr>
        <p:spPr>
          <a:xfrm>
            <a:off x="911362" y="1446027"/>
            <a:ext cx="1600959" cy="276447"/>
          </a:xfrm>
          <a:prstGeom prst="rect">
            <a:avLst/>
          </a:prstGeom>
          <a:solidFill>
            <a:srgbClr val="FFFFFF"/>
          </a:solidFill>
        </p:spPr>
        <p:txBody>
          <a:bodyPr wrap="none" lIns="0" tIns="0" rIns="0" bIns="0">
            <a:noAutofit/>
          </a:bodyPr>
          <a:p>
            <a:pPr indent="0"/>
            <a:r>
              <a:rPr lang="en-US" sz="2600" b="1">
                <a:solidFill>
                  <a:srgbClr val="EF4857"/>
                </a:solidFill>
                <a:latin typeface="Tahoma" panose="020B0604030504040204"/>
              </a:rPr>
              <a:t>LM-23 </a:t>
            </a:r>
            <a:r>
              <a:rPr lang="en-US" sz="1500" b="1">
                <a:solidFill>
                  <a:srgbClr val="EF4857"/>
                </a:solidFill>
                <a:latin typeface="Tahoma" panose="020B0604030504040204"/>
              </a:rPr>
              <a:t>Series</a:t>
            </a:r>
            <a:endParaRPr lang="en-US" sz="1500" b="1">
              <a:solidFill>
                <a:srgbClr val="EF4857"/>
              </a:solidFill>
              <a:latin typeface="Tahoma" panose="020B0604030504040204"/>
            </a:endParaRPr>
          </a:p>
        </p:txBody>
      </p:sp>
      <p:sp>
        <p:nvSpPr>
          <p:cNvPr id="5" name="矩形 4"/>
          <p:cNvSpPr/>
          <p:nvPr/>
        </p:nvSpPr>
        <p:spPr>
          <a:xfrm>
            <a:off x="856680" y="1840951"/>
            <a:ext cx="4654022" cy="246068"/>
          </a:xfrm>
          <a:prstGeom prst="rect">
            <a:avLst/>
          </a:prstGeom>
          <a:solidFill>
            <a:srgbClr val="FFFFFF"/>
          </a:solidFill>
        </p:spPr>
        <p:txBody>
          <a:bodyPr wrap="none" lIns="0" tIns="0" rIns="0" bIns="0">
            <a:noAutofit/>
          </a:bodyPr>
          <a:p>
            <a:pPr indent="0"/>
            <a:r>
              <a:rPr lang="en-US" sz="1500" b="1">
                <a:solidFill>
                  <a:srgbClr val="EF4857"/>
                </a:solidFill>
                <a:latin typeface="Tahoma" panose="020B0604030504040204"/>
              </a:rPr>
              <a:t>Ultra-high performance gantry machining center</a:t>
            </a:r>
            <a:endParaRPr lang="en-US" sz="1500" b="1">
              <a:solidFill>
                <a:srgbClr val="EF4857"/>
              </a:solidFill>
              <a:latin typeface="Tahoma" panose="020B0604030504040204"/>
            </a:endParaRPr>
          </a:p>
        </p:txBody>
      </p:sp>
      <p:sp>
        <p:nvSpPr>
          <p:cNvPr id="7" name="矩形 6"/>
          <p:cNvSpPr/>
          <p:nvPr/>
        </p:nvSpPr>
        <p:spPr>
          <a:xfrm>
            <a:off x="12795524" y="7324313"/>
            <a:ext cx="2050565" cy="917438"/>
          </a:xfrm>
          <a:prstGeom prst="rect">
            <a:avLst/>
          </a:prstGeom>
          <a:solidFill>
            <a:srgbClr val="FFFFFF"/>
          </a:solidFill>
        </p:spPr>
        <p:txBody>
          <a:bodyPr lIns="0" tIns="0" rIns="0" bIns="0">
            <a:noAutofit/>
          </a:bodyPr>
          <a:p>
            <a:pPr indent="0" algn="just">
              <a:lnSpc>
                <a:spcPts val="1280"/>
              </a:lnSpc>
            </a:pPr>
            <a:r>
              <a:rPr lang="en-US" sz="1000">
                <a:solidFill>
                  <a:srgbClr val="6C6D6F"/>
                </a:solidFill>
                <a:latin typeface="Arial" panose="020B0604020202020204" pitchFamily="34" charset="0"/>
                <a:cs typeface="Arial" panose="020B0604020202020204" pitchFamily="34" charset="0"/>
              </a:rPr>
              <a:t>Ось Z разработана с системой балансировки давления масла и системой накопления энергии азота, которые могут обеспечить компенсацию давления и поглощение пульсаций, синхронно уравновешивают вес головки машины и значительно улучшают точность движения, стабильность и надежность шпинделя.</a:t>
            </a:r>
            <a:endParaRPr lang="en-US" sz="1000">
              <a:solidFill>
                <a:srgbClr val="6C6D6F"/>
              </a:solidFill>
              <a:latin typeface="Arial" panose="020B0604020202020204" pitchFamily="34" charset="0"/>
              <a:cs typeface="Arial" panose="020B0604020202020204" pitchFamily="34" charset="0"/>
            </a:endParaRPr>
          </a:p>
        </p:txBody>
      </p:sp>
      <p:sp>
        <p:nvSpPr>
          <p:cNvPr id="8" name="矩形 7"/>
          <p:cNvSpPr/>
          <p:nvPr/>
        </p:nvSpPr>
        <p:spPr>
          <a:xfrm>
            <a:off x="838453" y="7567343"/>
            <a:ext cx="1932087" cy="607575"/>
          </a:xfrm>
          <a:prstGeom prst="rect">
            <a:avLst/>
          </a:prstGeom>
          <a:solidFill>
            <a:srgbClr val="FFFFFF"/>
          </a:solidFill>
        </p:spPr>
        <p:txBody>
          <a:bodyPr lIns="0" tIns="0" rIns="0" bIns="0">
            <a:noAutofit/>
          </a:bodyPr>
          <a:p>
            <a:pPr indent="0" algn="just">
              <a:lnSpc>
                <a:spcPts val="1285"/>
              </a:lnSpc>
            </a:pPr>
            <a:r>
              <a:rPr lang="en-US" sz="800" b="1">
                <a:solidFill>
                  <a:srgbClr val="6C6D6F"/>
                </a:solidFill>
                <a:latin typeface="微软雅黑" panose="020B0503020204020204" charset="-122"/>
              </a:rPr>
              <a:t>Он оснащен трехосевым двигателем с прямым приводом для трансмиссии, а оси X и Y в стандартной комплектации оснащены планетарным редуктором.</a:t>
            </a:r>
            <a:endParaRPr lang="en-US" sz="800" b="1">
              <a:solidFill>
                <a:srgbClr val="6C6D6F"/>
              </a:solidFill>
              <a:latin typeface="微软雅黑" panose="020B0503020204020204" charset="-122"/>
            </a:endParaRPr>
          </a:p>
        </p:txBody>
      </p:sp>
      <p:sp>
        <p:nvSpPr>
          <p:cNvPr id="9" name="矩形 8"/>
          <p:cNvSpPr/>
          <p:nvPr/>
        </p:nvSpPr>
        <p:spPr>
          <a:xfrm>
            <a:off x="12801600" y="3760887"/>
            <a:ext cx="2065754" cy="631878"/>
          </a:xfrm>
          <a:prstGeom prst="rect">
            <a:avLst/>
          </a:prstGeom>
          <a:solidFill>
            <a:srgbClr val="FFFFFF"/>
          </a:solidFill>
        </p:spPr>
        <p:txBody>
          <a:bodyPr lIns="0" tIns="0" rIns="0" bIns="0">
            <a:noAutofit/>
          </a:bodyPr>
          <a:p>
            <a:pPr indent="0">
              <a:lnSpc>
                <a:spcPts val="1285"/>
              </a:lnSpc>
            </a:pPr>
            <a:r>
              <a:rPr lang="en-US" sz="800">
                <a:solidFill>
                  <a:srgbClr val="6C6D6F"/>
                </a:solidFill>
                <a:latin typeface="微软雅黑" panose="020B0503020204020204" charset="-122"/>
              </a:rPr>
              <a:t>Внутренние ребра имеют поперечную структуру, которая может обеспечить более равномерное напряжение, более высокую жесткость колонны и несущую способность.</a:t>
            </a:r>
            <a:endParaRPr lang="en-US" sz="800">
              <a:solidFill>
                <a:srgbClr val="6C6D6F"/>
              </a:solidFill>
              <a:latin typeface="微软雅黑" panose="020B0503020204020204" charset="-122"/>
            </a:endParaRPr>
          </a:p>
        </p:txBody>
      </p:sp>
      <p:sp>
        <p:nvSpPr>
          <p:cNvPr id="10" name="矩形 9"/>
          <p:cNvSpPr/>
          <p:nvPr/>
        </p:nvSpPr>
        <p:spPr>
          <a:xfrm>
            <a:off x="768740" y="4106308"/>
            <a:ext cx="2068792" cy="1117938"/>
          </a:xfrm>
          <a:prstGeom prst="rect">
            <a:avLst/>
          </a:prstGeom>
          <a:solidFill>
            <a:srgbClr val="FFFFFF"/>
          </a:solidFill>
        </p:spPr>
        <p:txBody>
          <a:bodyPr lIns="0" tIns="0" rIns="0" bIns="0">
            <a:noAutofit/>
          </a:bodyPr>
          <a:p>
            <a:pPr indent="0" algn="just">
              <a:lnSpc>
                <a:spcPts val="1280"/>
              </a:lnSpc>
            </a:pPr>
            <a:r>
              <a:rPr lang="en-US" sz="800">
                <a:solidFill>
                  <a:srgbClr val="6C6D6F"/>
                </a:solidFill>
                <a:latin typeface="Arial" panose="020B0604020202020204" pitchFamily="34" charset="0"/>
                <a:cs typeface="Arial" panose="020B0604020202020204" pitchFamily="34" charset="0"/>
              </a:rPr>
              <a:t>Серия LM-23 разработана с внутренней структурой с поперечными ребрами для повышения жесткости основания и гарантирует, что это не повлияет на точность деталей трансмиссии и линейных направляющих.Основная направляющая скольжения имеет большой пролет, чтобы обеспечить устойчивость к более высоким нагрузкам. крутящий момент.</a:t>
            </a:r>
            <a:r>
              <a:rPr lang="en-US" sz="800" cap="small">
                <a:solidFill>
                  <a:srgbClr val="6C6D6F"/>
                </a:solidFill>
                <a:latin typeface="Arial" panose="020B0604020202020204" pitchFamily="34" charset="0"/>
                <a:cs typeface="Arial" panose="020B0604020202020204" pitchFamily="34" charset="0"/>
              </a:rPr>
              <a:t>.</a:t>
            </a:r>
            <a:endParaRPr lang="en-US" sz="800" cap="small">
              <a:solidFill>
                <a:srgbClr val="6C6D6F"/>
              </a:solidFill>
              <a:latin typeface="Arial" panose="020B0604020202020204" pitchFamily="34" charset="0"/>
              <a:cs typeface="Arial" panose="020B0604020202020204" pitchFamily="34" charset="0"/>
            </a:endParaRPr>
          </a:p>
        </p:txBody>
      </p:sp>
      <p:sp>
        <p:nvSpPr>
          <p:cNvPr id="12" name="矩形 11"/>
          <p:cNvSpPr/>
          <p:nvPr/>
        </p:nvSpPr>
        <p:spPr>
          <a:xfrm>
            <a:off x="4095053" y="9150075"/>
            <a:ext cx="7567344" cy="443530"/>
          </a:xfrm>
          <a:prstGeom prst="rect">
            <a:avLst/>
          </a:prstGeom>
          <a:solidFill>
            <a:srgbClr val="FFFFFF"/>
          </a:solidFill>
        </p:spPr>
        <p:txBody>
          <a:bodyPr wrap="none" lIns="0" tIns="0" rIns="0" bIns="0">
            <a:noAutofit/>
          </a:bodyPr>
          <a:p>
            <a:pPr indent="88900"/>
            <a:r>
              <a:rPr lang="en-US" sz="5500" i="1">
                <a:solidFill>
                  <a:srgbClr val="EF4857"/>
                </a:solidFill>
                <a:latin typeface="Courier New" panose="02070309020205020404"/>
              </a:rPr>
              <a:t>LM-4223 </a:t>
            </a:r>
            <a:r>
              <a:rPr lang="en-US" sz="4100" cap="small">
                <a:solidFill>
                  <a:srgbClr val="231F20"/>
                </a:solidFill>
                <a:latin typeface="Arial" panose="020B0604020202020204"/>
              </a:rPr>
              <a:t>model details display</a:t>
            </a:r>
            <a:endParaRPr lang="en-US" sz="4100" cap="small">
              <a:solidFill>
                <a:srgbClr val="231F20"/>
              </a:solidFill>
              <a:latin typeface="Arial" panose="020B0604020202020204"/>
            </a:endParaRPr>
          </a:p>
        </p:txBody>
      </p:sp>
      <p:sp>
        <p:nvSpPr>
          <p:cNvPr id="13" name="矩形 12"/>
          <p:cNvSpPr/>
          <p:nvPr/>
        </p:nvSpPr>
        <p:spPr>
          <a:xfrm>
            <a:off x="355431" y="9915619"/>
            <a:ext cx="659218" cy="194424"/>
          </a:xfrm>
          <a:prstGeom prst="rect">
            <a:avLst/>
          </a:prstGeom>
          <a:solidFill>
            <a:srgbClr val="FFFFFF"/>
          </a:solidFill>
        </p:spPr>
        <p:txBody>
          <a:bodyPr wrap="none" lIns="0" tIns="0" rIns="0" bIns="0">
            <a:noAutofit/>
          </a:bodyPr>
          <a:p>
            <a:pPr indent="0"/>
            <a:endParaRPr lang="en-US" sz="1200">
              <a:solidFill>
                <a:srgbClr val="484849"/>
              </a:solidFill>
              <a:latin typeface="Arial" panose="020B0604020202020204"/>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914581" y="4447172"/>
            <a:ext cx="1998921" cy="1230339"/>
          </a:xfrm>
          <a:prstGeom prst="rect">
            <a:avLst/>
          </a:prstGeom>
        </p:spPr>
      </p:pic>
      <p:pic>
        <p:nvPicPr>
          <p:cNvPr id="3" name="图片 2"/>
          <p:cNvPicPr>
            <a:picLocks noChangeAspect="1"/>
          </p:cNvPicPr>
          <p:nvPr/>
        </p:nvPicPr>
        <p:blipFill>
          <a:blip r:embed="rId2"/>
          <a:stretch>
            <a:fillRect/>
          </a:stretch>
        </p:blipFill>
        <p:spPr>
          <a:xfrm>
            <a:off x="814150" y="6914200"/>
            <a:ext cx="2035375" cy="1251604"/>
          </a:xfrm>
          <a:prstGeom prst="rect">
            <a:avLst/>
          </a:prstGeom>
        </p:spPr>
      </p:pic>
      <p:pic>
        <p:nvPicPr>
          <p:cNvPr id="4" name="图片 3"/>
          <p:cNvPicPr>
            <a:picLocks noChangeAspect="1"/>
          </p:cNvPicPr>
          <p:nvPr/>
        </p:nvPicPr>
        <p:blipFill>
          <a:blip r:embed="rId3"/>
          <a:stretch>
            <a:fillRect/>
          </a:stretch>
        </p:blipFill>
        <p:spPr>
          <a:xfrm>
            <a:off x="5222104" y="1728550"/>
            <a:ext cx="4562887" cy="6713701"/>
          </a:xfrm>
          <a:prstGeom prst="rect">
            <a:avLst/>
          </a:prstGeom>
        </p:spPr>
      </p:pic>
      <p:pic>
        <p:nvPicPr>
          <p:cNvPr id="5" name="图片 4"/>
          <p:cNvPicPr>
            <a:picLocks noChangeAspect="1"/>
          </p:cNvPicPr>
          <p:nvPr/>
        </p:nvPicPr>
        <p:blipFill>
          <a:blip r:embed="rId4"/>
          <a:stretch>
            <a:fillRect/>
          </a:stretch>
        </p:blipFill>
        <p:spPr>
          <a:xfrm>
            <a:off x="12493338" y="702550"/>
            <a:ext cx="2026261" cy="1254642"/>
          </a:xfrm>
          <a:prstGeom prst="rect">
            <a:avLst/>
          </a:prstGeom>
        </p:spPr>
      </p:pic>
      <p:pic>
        <p:nvPicPr>
          <p:cNvPr id="6" name="图片 5"/>
          <p:cNvPicPr>
            <a:picLocks noChangeAspect="1"/>
          </p:cNvPicPr>
          <p:nvPr/>
        </p:nvPicPr>
        <p:blipFill>
          <a:blip r:embed="rId5"/>
          <a:stretch>
            <a:fillRect/>
          </a:stretch>
        </p:blipFill>
        <p:spPr>
          <a:xfrm>
            <a:off x="12667933" y="4514280"/>
            <a:ext cx="2032338" cy="1266793"/>
          </a:xfrm>
          <a:prstGeom prst="rect">
            <a:avLst/>
          </a:prstGeom>
        </p:spPr>
      </p:pic>
      <p:pic>
        <p:nvPicPr>
          <p:cNvPr id="7" name="图片 6"/>
          <p:cNvPicPr>
            <a:picLocks noChangeAspect="1"/>
          </p:cNvPicPr>
          <p:nvPr/>
        </p:nvPicPr>
        <p:blipFill>
          <a:blip r:embed="rId6"/>
          <a:stretch>
            <a:fillRect/>
          </a:stretch>
        </p:blipFill>
        <p:spPr>
          <a:xfrm>
            <a:off x="12600760" y="6678879"/>
            <a:ext cx="2014110" cy="1248566"/>
          </a:xfrm>
          <a:prstGeom prst="rect">
            <a:avLst/>
          </a:prstGeom>
        </p:spPr>
      </p:pic>
      <p:sp>
        <p:nvSpPr>
          <p:cNvPr id="8" name="矩形 7"/>
          <p:cNvSpPr/>
          <p:nvPr/>
        </p:nvSpPr>
        <p:spPr>
          <a:xfrm>
            <a:off x="340241" y="227840"/>
            <a:ext cx="2861677" cy="239992"/>
          </a:xfrm>
          <a:prstGeom prst="rect">
            <a:avLst/>
          </a:prstGeom>
          <a:solidFill>
            <a:srgbClr val="FFFFFF"/>
          </a:solidFill>
        </p:spPr>
        <p:txBody>
          <a:bodyPr wrap="none" lIns="0" tIns="0" rIns="0" bIns="0">
            <a:noAutofit/>
          </a:bodyPr>
          <a:p>
            <a:pPr indent="0" algn="l"/>
            <a:r>
              <a:rPr lang="zh-TW" sz="1500" i="1" cap="small">
                <a:solidFill>
                  <a:srgbClr val="EF4857"/>
                </a:solidFill>
                <a:latin typeface="Arial" panose="020B0604020202020204"/>
                <a:ea typeface="Arial" panose="020B0604020202020204"/>
              </a:rPr>
              <a:t>/ </a:t>
            </a:r>
            <a:r>
              <a:rPr lang="en-US" sz="1500" i="1" cap="small">
                <a:solidFill>
                  <a:srgbClr val="EF4857"/>
                </a:solidFill>
                <a:latin typeface="Arial" panose="020B0604020202020204"/>
              </a:rPr>
              <a:t>Вертикальный обрабатывающий центр vseries</a:t>
            </a:r>
            <a:endParaRPr lang="en-US" sz="1500" i="1" cap="small">
              <a:solidFill>
                <a:srgbClr val="EF4857"/>
              </a:solidFill>
              <a:latin typeface="Arial" panose="020B0604020202020204"/>
            </a:endParaRPr>
          </a:p>
        </p:txBody>
      </p:sp>
      <p:sp>
        <p:nvSpPr>
          <p:cNvPr id="9" name="矩形 8"/>
          <p:cNvSpPr/>
          <p:nvPr/>
        </p:nvSpPr>
        <p:spPr>
          <a:xfrm>
            <a:off x="814150" y="2375617"/>
            <a:ext cx="4395803" cy="1160468"/>
          </a:xfrm>
          <a:prstGeom prst="rect">
            <a:avLst/>
          </a:prstGeom>
          <a:solidFill>
            <a:srgbClr val="FFFFFF"/>
          </a:solidFill>
        </p:spPr>
        <p:txBody>
          <a:bodyPr lIns="0" tIns="0" rIns="0" bIns="0">
            <a:noAutofit/>
          </a:bodyPr>
          <a:p>
            <a:pPr indent="0"/>
            <a:r>
              <a:rPr lang="en-US" sz="1800">
                <a:solidFill>
                  <a:srgbClr val="EF4857"/>
                </a:solidFill>
                <a:latin typeface="Arial" panose="020B0604020202020204"/>
              </a:rPr>
              <a:t>Основные показатели</a:t>
            </a:r>
            <a:endParaRPr lang="en-US" sz="1800">
              <a:solidFill>
                <a:srgbClr val="EF4857"/>
              </a:solidFill>
              <a:latin typeface="Arial" panose="020B0604020202020204"/>
            </a:endParaRPr>
          </a:p>
          <a:p>
            <a:pPr indent="0"/>
            <a:r>
              <a:rPr lang="en-US" sz="1000">
                <a:solidFill>
                  <a:srgbClr val="77787B"/>
                </a:solidFill>
                <a:latin typeface="Arial" panose="020B0604020202020204"/>
              </a:rPr>
              <a:t>Наследуя высокую жесткость конструкции серии V и совмещая ее с жестким шпинделем внутреннего циркуляционного охлаждения маслом, улучшается режущая производительность. Он легко справляется с обработкой любого сложного материала и является оптимальным выбором для отраслей, таких как формовка, аппаратное обеспечение, автозапчасти, авиация, медицинское оборудование и другие.</a:t>
            </a:r>
            <a:endParaRPr lang="en-US" sz="1000">
              <a:solidFill>
                <a:srgbClr val="77787B"/>
              </a:solidFill>
              <a:latin typeface="Arial" panose="020B0604020202020204"/>
            </a:endParaRPr>
          </a:p>
        </p:txBody>
      </p:sp>
      <p:sp>
        <p:nvSpPr>
          <p:cNvPr id="10" name="矩形 9"/>
          <p:cNvSpPr/>
          <p:nvPr/>
        </p:nvSpPr>
        <p:spPr>
          <a:xfrm>
            <a:off x="2913320" y="4480863"/>
            <a:ext cx="2068792" cy="1373119"/>
          </a:xfrm>
          <a:prstGeom prst="rect">
            <a:avLst/>
          </a:prstGeom>
          <a:solidFill>
            <a:srgbClr val="FFFFFF"/>
          </a:solidFill>
        </p:spPr>
        <p:txBody>
          <a:bodyPr lIns="0" tIns="0" rIns="0" bIns="0">
            <a:noAutofit/>
          </a:bodyPr>
          <a:p>
            <a:pPr indent="0">
              <a:spcAft>
                <a:spcPts val="280"/>
              </a:spcAft>
            </a:pPr>
            <a:r>
              <a:rPr lang="en-US" sz="1500">
                <a:solidFill>
                  <a:srgbClr val="EF4857"/>
                </a:solidFill>
                <a:latin typeface="Tahoma" panose="020B0604030504040204"/>
              </a:rPr>
              <a:t>шпиндель </a:t>
            </a:r>
            <a:r>
              <a:rPr lang="zh-TW" sz="1500">
                <a:solidFill>
                  <a:srgbClr val="D62D2F"/>
                </a:solidFill>
                <a:latin typeface="Tahoma" panose="020B0604030504040204"/>
                <a:ea typeface="Tahoma" panose="020B0604030504040204"/>
              </a:rPr>
              <a:t>----------------</a:t>
            </a:r>
            <a:r>
              <a:rPr lang="en-US" sz="800" b="1">
                <a:solidFill>
                  <a:srgbClr val="77787B"/>
                </a:solidFill>
                <a:latin typeface="Arial" panose="020B0604020202020204" pitchFamily="34" charset="0"/>
                <a:cs typeface="Arial" panose="020B0604020202020204" pitchFamily="34" charset="0"/>
              </a:rPr>
              <a:t>Конструкция с коротким носом и кольцевым удалением водяной стружки используется для максимального повышения эффективности трансмиссии шпиндельного двигателя. В то же время, размах скользящего блока направляющей оси Z увеличен, чтобы максимизировать жесткость резания, чтобы повысить точность обработки и продлить срок службы шпинделя.</a:t>
            </a:r>
            <a:endParaRPr lang="en-US" sz="800" b="1">
              <a:solidFill>
                <a:srgbClr val="77787B"/>
              </a:solidFill>
              <a:latin typeface="Arial" panose="020B0604020202020204" pitchFamily="34" charset="0"/>
              <a:cs typeface="Arial" panose="020B0604020202020204" pitchFamily="34" charset="0"/>
            </a:endParaRPr>
          </a:p>
        </p:txBody>
      </p:sp>
      <p:sp>
        <p:nvSpPr>
          <p:cNvPr id="11" name="矩形 10"/>
          <p:cNvSpPr/>
          <p:nvPr/>
        </p:nvSpPr>
        <p:spPr>
          <a:xfrm>
            <a:off x="2949775" y="6999261"/>
            <a:ext cx="1689058" cy="1218187"/>
          </a:xfrm>
          <a:prstGeom prst="rect">
            <a:avLst/>
          </a:prstGeom>
          <a:solidFill>
            <a:srgbClr val="FFFFFF"/>
          </a:solidFill>
        </p:spPr>
        <p:txBody>
          <a:bodyPr lIns="0" tIns="0" rIns="0" bIns="0">
            <a:noAutofit/>
          </a:bodyPr>
          <a:p>
            <a:pPr indent="0" algn="just">
              <a:spcAft>
                <a:spcPts val="280"/>
              </a:spcAft>
            </a:pPr>
            <a:r>
              <a:rPr lang="en-US" sz="1500">
                <a:solidFill>
                  <a:srgbClr val="EF4857"/>
                </a:solidFill>
                <a:latin typeface="Tahoma" panose="020B0604030504040204"/>
              </a:rPr>
              <a:t>рабочий стол</a:t>
            </a:r>
            <a:endParaRPr lang="en-US" sz="1500">
              <a:solidFill>
                <a:srgbClr val="EF4857"/>
              </a:solidFill>
              <a:latin typeface="Tahoma" panose="020B0604030504040204"/>
            </a:endParaRPr>
          </a:p>
          <a:p>
            <a:pPr indent="0" algn="just">
              <a:spcAft>
                <a:spcPts val="280"/>
              </a:spcAft>
            </a:pPr>
            <a:r>
              <a:rPr lang="en-US" sz="800" b="1">
                <a:solidFill>
                  <a:srgbClr val="77787B"/>
                </a:solidFill>
                <a:latin typeface="Arial" panose="020B0604020202020204" pitchFamily="34" charset="0"/>
                <a:cs typeface="Arial" panose="020B0604020202020204" pitchFamily="34" charset="0"/>
              </a:rPr>
              <a:t>Рабочий стол имеет очень большую площадь 1000x500 мм, что позволяет обрабатывать и зажимать большие заготовки и приспособления.Грузоподъемность рабочего стола может достигать 600 кг</a:t>
            </a:r>
            <a:r>
              <a:rPr lang="en-US" sz="625" b="1">
                <a:solidFill>
                  <a:srgbClr val="77787B"/>
                </a:solidFill>
                <a:latin typeface="微软雅黑" panose="020B0503020204020204" charset="-122"/>
              </a:rPr>
              <a:t>.</a:t>
            </a:r>
            <a:endParaRPr lang="en-US" sz="625" b="1">
              <a:solidFill>
                <a:srgbClr val="77787B"/>
              </a:solidFill>
              <a:latin typeface="微软雅黑" panose="020B0503020204020204" charset="-122"/>
            </a:endParaRPr>
          </a:p>
        </p:txBody>
      </p:sp>
      <p:sp>
        <p:nvSpPr>
          <p:cNvPr id="12" name="矩形 11"/>
          <p:cNvSpPr/>
          <p:nvPr/>
        </p:nvSpPr>
        <p:spPr>
          <a:xfrm>
            <a:off x="11629246" y="1350191"/>
            <a:ext cx="738203" cy="197462"/>
          </a:xfrm>
          <a:prstGeom prst="rect">
            <a:avLst/>
          </a:prstGeom>
          <a:solidFill>
            <a:srgbClr val="FFFFFF"/>
          </a:solidFill>
        </p:spPr>
        <p:txBody>
          <a:bodyPr wrap="none" lIns="0" tIns="0" rIns="0" bIns="0">
            <a:noAutofit/>
          </a:bodyPr>
          <a:p>
            <a:pPr indent="0" algn="r"/>
            <a:r>
              <a:rPr lang="en-US" sz="1500">
                <a:solidFill>
                  <a:srgbClr val="EF4857"/>
                </a:solidFill>
                <a:latin typeface="Tahoma" panose="020B0604030504040204"/>
              </a:rPr>
              <a:t>Столбец</a:t>
            </a:r>
            <a:endParaRPr lang="en-US" sz="1500">
              <a:solidFill>
                <a:srgbClr val="EF4857"/>
              </a:solidFill>
              <a:latin typeface="Tahoma" panose="020B0604030504040204"/>
            </a:endParaRPr>
          </a:p>
        </p:txBody>
      </p:sp>
      <p:sp>
        <p:nvSpPr>
          <p:cNvPr id="13" name="矩形 12"/>
          <p:cNvSpPr/>
          <p:nvPr/>
        </p:nvSpPr>
        <p:spPr>
          <a:xfrm>
            <a:off x="12432030" y="2244725"/>
            <a:ext cx="2177415" cy="1517015"/>
          </a:xfrm>
          <a:prstGeom prst="rect">
            <a:avLst/>
          </a:prstGeom>
          <a:solidFill>
            <a:srgbClr val="FFFFFF"/>
          </a:solidFill>
        </p:spPr>
        <p:txBody>
          <a:bodyPr lIns="0" tIns="0" rIns="0" bIns="0">
            <a:noAutofit/>
          </a:bodyPr>
          <a:p>
            <a:pPr indent="0" algn="ctr">
              <a:lnSpc>
                <a:spcPct val="150000"/>
              </a:lnSpc>
            </a:pPr>
            <a:r>
              <a:rPr lang="en-US" sz="800">
                <a:solidFill>
                  <a:srgbClr val="77787B"/>
                </a:solidFill>
                <a:latin typeface="Arial" panose="020B0604020202020204" pitchFamily="34" charset="0"/>
                <a:cs typeface="Arial" panose="020B0604020202020204" pitchFamily="34" charset="0"/>
              </a:rPr>
              <a:t>В конструкции «елочкой» с «соотношением золотого сечения» внутренние ребра равномерно распределены в форме «#», чтобы усилить сопротивление крутящему моменту и жесткость на изгиб, так что корпус машины имеет сверхвысокую жесткость и стабильность.</a:t>
            </a:r>
            <a:endParaRPr lang="en-US" sz="800">
              <a:solidFill>
                <a:srgbClr val="77787B"/>
              </a:solidFill>
              <a:latin typeface="Arial" panose="020B0604020202020204" pitchFamily="34" charset="0"/>
              <a:cs typeface="Arial" panose="020B0604020202020204" pitchFamily="34" charset="0"/>
            </a:endParaRPr>
          </a:p>
        </p:txBody>
      </p:sp>
      <p:sp>
        <p:nvSpPr>
          <p:cNvPr id="14" name="矩形 13"/>
          <p:cNvSpPr/>
          <p:nvPr/>
        </p:nvSpPr>
        <p:spPr>
          <a:xfrm>
            <a:off x="12631479" y="4037334"/>
            <a:ext cx="1983731" cy="239992"/>
          </a:xfrm>
          <a:prstGeom prst="rect">
            <a:avLst/>
          </a:prstGeom>
          <a:solidFill>
            <a:srgbClr val="FFFFFF"/>
          </a:solidFill>
        </p:spPr>
        <p:txBody>
          <a:bodyPr lIns="0" tIns="0" rIns="0" bIns="0">
            <a:noAutofit/>
          </a:bodyPr>
          <a:p>
            <a:pPr indent="0">
              <a:lnSpc>
                <a:spcPct val="150000"/>
              </a:lnSpc>
            </a:pPr>
            <a:endParaRPr lang="en-US" sz="550">
              <a:solidFill>
                <a:srgbClr val="77787B"/>
              </a:solidFill>
              <a:latin typeface="Tahoma" panose="020B0604030504040204"/>
            </a:endParaRPr>
          </a:p>
        </p:txBody>
      </p:sp>
      <p:sp>
        <p:nvSpPr>
          <p:cNvPr id="15" name="矩形 14"/>
          <p:cNvSpPr/>
          <p:nvPr/>
        </p:nvSpPr>
        <p:spPr>
          <a:xfrm>
            <a:off x="10918118" y="4717817"/>
            <a:ext cx="1682982" cy="443530"/>
          </a:xfrm>
          <a:prstGeom prst="rect">
            <a:avLst/>
          </a:prstGeom>
          <a:solidFill>
            <a:srgbClr val="FFFFFF"/>
          </a:solidFill>
        </p:spPr>
        <p:txBody>
          <a:bodyPr lIns="0" tIns="0" rIns="0" bIns="0">
            <a:noAutofit/>
          </a:bodyPr>
          <a:p>
            <a:pPr indent="0">
              <a:lnSpc>
                <a:spcPct val="107000"/>
              </a:lnSpc>
            </a:pPr>
            <a:r>
              <a:rPr lang="en-US" sz="1500">
                <a:solidFill>
                  <a:srgbClr val="EF4857"/>
                </a:solidFill>
                <a:latin typeface="Tahoma" panose="020B0604030504040204"/>
              </a:rPr>
              <a:t>Направляющий блок линейной направляющей</a:t>
            </a:r>
            <a:endParaRPr lang="en-US" sz="1500">
              <a:solidFill>
                <a:srgbClr val="EF4857"/>
              </a:solidFill>
              <a:latin typeface="Tahoma" panose="020B0604030504040204"/>
            </a:endParaRPr>
          </a:p>
        </p:txBody>
      </p:sp>
      <p:sp>
        <p:nvSpPr>
          <p:cNvPr id="16" name="矩形 15"/>
          <p:cNvSpPr/>
          <p:nvPr/>
        </p:nvSpPr>
        <p:spPr>
          <a:xfrm>
            <a:off x="12722615" y="5887399"/>
            <a:ext cx="1962466" cy="255181"/>
          </a:xfrm>
          <a:prstGeom prst="rect">
            <a:avLst/>
          </a:prstGeom>
          <a:solidFill>
            <a:srgbClr val="FFFFFF"/>
          </a:solidFill>
        </p:spPr>
        <p:txBody>
          <a:bodyPr lIns="0" tIns="0" rIns="0" bIns="0">
            <a:noAutofit/>
          </a:bodyPr>
          <a:p>
            <a:pPr indent="0">
              <a:lnSpc>
                <a:spcPct val="128000"/>
              </a:lnSpc>
            </a:pPr>
            <a:r>
              <a:rPr lang="en-US" sz="800">
                <a:solidFill>
                  <a:srgbClr val="77787B"/>
                </a:solidFill>
                <a:latin typeface="Tahoma" panose="020B0604030504040204"/>
              </a:rPr>
              <a:t>Немецкая Rexroth или японская высокожесткая линейная направляющая THK используется для трех осей.</a:t>
            </a:r>
            <a:endParaRPr lang="en-US" sz="800">
              <a:solidFill>
                <a:srgbClr val="77787B"/>
              </a:solidFill>
              <a:latin typeface="Tahoma" panose="020B0604030504040204"/>
            </a:endParaRPr>
          </a:p>
        </p:txBody>
      </p:sp>
      <p:sp>
        <p:nvSpPr>
          <p:cNvPr id="17" name="矩形 16"/>
          <p:cNvSpPr/>
          <p:nvPr/>
        </p:nvSpPr>
        <p:spPr>
          <a:xfrm>
            <a:off x="11161485" y="7254988"/>
            <a:ext cx="1206036" cy="230879"/>
          </a:xfrm>
          <a:prstGeom prst="rect">
            <a:avLst/>
          </a:prstGeom>
          <a:solidFill>
            <a:srgbClr val="FFFFFF"/>
          </a:solidFill>
        </p:spPr>
        <p:txBody>
          <a:bodyPr wrap="none" lIns="0" tIns="0" rIns="0" bIns="0">
            <a:noAutofit/>
          </a:bodyPr>
          <a:p>
            <a:pPr indent="0" algn="r"/>
            <a:r>
              <a:rPr lang="en-US" sz="1500">
                <a:solidFill>
                  <a:srgbClr val="EF4857"/>
                </a:solidFill>
                <a:latin typeface="Tahoma" panose="020B0604030504040204"/>
              </a:rPr>
              <a:t>Опорное сиденье</a:t>
            </a:r>
            <a:endParaRPr lang="en-US" sz="1500">
              <a:solidFill>
                <a:srgbClr val="EF4857"/>
              </a:solidFill>
              <a:latin typeface="Tahoma" panose="020B0604030504040204"/>
            </a:endParaRPr>
          </a:p>
        </p:txBody>
      </p:sp>
      <p:sp>
        <p:nvSpPr>
          <p:cNvPr id="18" name="矩形 17"/>
          <p:cNvSpPr/>
          <p:nvPr/>
        </p:nvSpPr>
        <p:spPr>
          <a:xfrm>
            <a:off x="12432283" y="8331687"/>
            <a:ext cx="1916898" cy="255181"/>
          </a:xfrm>
          <a:prstGeom prst="rect">
            <a:avLst/>
          </a:prstGeom>
          <a:solidFill>
            <a:srgbClr val="FFFFFF"/>
          </a:solidFill>
        </p:spPr>
        <p:txBody>
          <a:bodyPr lIns="0" tIns="0" rIns="0" bIns="0">
            <a:noAutofit/>
          </a:bodyPr>
          <a:p>
            <a:pPr indent="0">
              <a:lnSpc>
                <a:spcPct val="128000"/>
              </a:lnSpc>
            </a:pPr>
            <a:r>
              <a:rPr lang="en-US" sz="800">
                <a:solidFill>
                  <a:srgbClr val="77787B"/>
                </a:solidFill>
                <a:latin typeface="Arial" panose="020B0604020202020204" pitchFamily="34" charset="0"/>
                <a:cs typeface="Arial" panose="020B0604020202020204" pitchFamily="34" charset="0"/>
                <a:sym typeface="+mn-ea"/>
              </a:rPr>
              <a:t>Полная конструкция короба используется для значительного повышения его стабильности и жесткости.</a:t>
            </a:r>
            <a:endParaRPr lang="en-US" sz="800">
              <a:solidFill>
                <a:srgbClr val="77787B"/>
              </a:solidFill>
              <a:latin typeface="Arial" panose="020B0604020202020204" pitchFamily="34" charset="0"/>
              <a:cs typeface="Arial" panose="020B0604020202020204" pitchFamily="34" charset="0"/>
              <a:sym typeface="+mn-ea"/>
            </a:endParaRPr>
          </a:p>
        </p:txBody>
      </p:sp>
      <p:sp>
        <p:nvSpPr>
          <p:cNvPr id="19" name="矩形 18"/>
          <p:cNvSpPr/>
          <p:nvPr/>
        </p:nvSpPr>
        <p:spPr>
          <a:xfrm>
            <a:off x="5790187" y="8982992"/>
            <a:ext cx="4690477" cy="492136"/>
          </a:xfrm>
          <a:prstGeom prst="rect">
            <a:avLst/>
          </a:prstGeom>
          <a:solidFill>
            <a:srgbClr val="FFFFFF"/>
          </a:solidFill>
        </p:spPr>
        <p:txBody>
          <a:bodyPr wrap="none" lIns="0" tIns="0" rIns="0" bIns="0">
            <a:noAutofit/>
          </a:bodyPr>
          <a:p>
            <a:pPr indent="0"/>
            <a:r>
              <a:rPr lang="en-US" sz="5100" b="1">
                <a:solidFill>
                  <a:srgbClr val="EF4857"/>
                </a:solidFill>
                <a:latin typeface="Times New Roman" panose="02020603050405020304"/>
              </a:rPr>
              <a:t>V-8 </a:t>
            </a:r>
            <a:r>
              <a:rPr lang="en-US" sz="3000">
                <a:solidFill>
                  <a:srgbClr val="231F20"/>
                </a:solidFill>
                <a:latin typeface="Tahoma" panose="020B0604030504040204"/>
              </a:rPr>
              <a:t>Model details display</a:t>
            </a:r>
            <a:endParaRPr lang="en-US" sz="3000">
              <a:solidFill>
                <a:srgbClr val="231F20"/>
              </a:solidFill>
              <a:latin typeface="Tahoma" panose="020B0604030504040204"/>
            </a:endParaRP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764465" y="1382232"/>
            <a:ext cx="4541621" cy="3277866"/>
          </a:xfrm>
          <a:prstGeom prst="rect">
            <a:avLst/>
          </a:prstGeom>
        </p:spPr>
      </p:pic>
      <p:pic>
        <p:nvPicPr>
          <p:cNvPr id="3" name="图片 2"/>
          <p:cNvPicPr>
            <a:picLocks noChangeAspect="1"/>
          </p:cNvPicPr>
          <p:nvPr/>
        </p:nvPicPr>
        <p:blipFill>
          <a:blip r:embed="rId2"/>
          <a:stretch>
            <a:fillRect/>
          </a:stretch>
        </p:blipFill>
        <p:spPr>
          <a:xfrm>
            <a:off x="1373118" y="2913320"/>
            <a:ext cx="1391347" cy="1831838"/>
          </a:xfrm>
          <a:prstGeom prst="rect">
            <a:avLst/>
          </a:prstGeom>
        </p:spPr>
      </p:pic>
      <p:pic>
        <p:nvPicPr>
          <p:cNvPr id="4" name="图片 3"/>
          <p:cNvPicPr>
            <a:picLocks noChangeAspect="1"/>
          </p:cNvPicPr>
          <p:nvPr/>
        </p:nvPicPr>
        <p:blipFill>
          <a:blip r:embed="rId3"/>
          <a:stretch>
            <a:fillRect/>
          </a:stretch>
        </p:blipFill>
        <p:spPr>
          <a:xfrm>
            <a:off x="975157" y="6169921"/>
            <a:ext cx="3016609" cy="2114360"/>
          </a:xfrm>
          <a:prstGeom prst="rect">
            <a:avLst/>
          </a:prstGeom>
        </p:spPr>
      </p:pic>
      <p:pic>
        <p:nvPicPr>
          <p:cNvPr id="5" name="图片 4"/>
          <p:cNvPicPr>
            <a:picLocks noChangeAspect="1"/>
          </p:cNvPicPr>
          <p:nvPr/>
        </p:nvPicPr>
        <p:blipFill>
          <a:blip r:embed="rId4"/>
          <a:stretch>
            <a:fillRect/>
          </a:stretch>
        </p:blipFill>
        <p:spPr>
          <a:xfrm>
            <a:off x="1111861" y="7382033"/>
            <a:ext cx="695673" cy="470870"/>
          </a:xfrm>
          <a:prstGeom prst="rect">
            <a:avLst/>
          </a:prstGeom>
        </p:spPr>
      </p:pic>
      <p:pic>
        <p:nvPicPr>
          <p:cNvPr id="6" name="图片 5"/>
          <p:cNvPicPr>
            <a:picLocks noChangeAspect="1"/>
          </p:cNvPicPr>
          <p:nvPr/>
        </p:nvPicPr>
        <p:blipFill>
          <a:blip r:embed="rId5"/>
          <a:stretch>
            <a:fillRect/>
          </a:stretch>
        </p:blipFill>
        <p:spPr>
          <a:xfrm>
            <a:off x="765544" y="1670830"/>
            <a:ext cx="607574" cy="5197802"/>
          </a:xfrm>
          <a:prstGeom prst="rect">
            <a:avLst/>
          </a:prstGeom>
        </p:spPr>
      </p:pic>
      <p:pic>
        <p:nvPicPr>
          <p:cNvPr id="7" name="图片 6"/>
          <p:cNvPicPr>
            <a:picLocks noChangeAspect="1"/>
          </p:cNvPicPr>
          <p:nvPr/>
        </p:nvPicPr>
        <p:blipFill>
          <a:blip r:embed="rId6"/>
          <a:stretch>
            <a:fillRect/>
          </a:stretch>
        </p:blipFill>
        <p:spPr>
          <a:xfrm>
            <a:off x="5209953" y="7467093"/>
            <a:ext cx="325052" cy="388848"/>
          </a:xfrm>
          <a:prstGeom prst="rect">
            <a:avLst/>
          </a:prstGeom>
        </p:spPr>
      </p:pic>
      <p:pic>
        <p:nvPicPr>
          <p:cNvPr id="8" name="图片 7"/>
          <p:cNvPicPr>
            <a:picLocks noChangeAspect="1"/>
          </p:cNvPicPr>
          <p:nvPr/>
        </p:nvPicPr>
        <p:blipFill>
          <a:blip r:embed="rId7"/>
          <a:stretch>
            <a:fillRect/>
          </a:stretch>
        </p:blipFill>
        <p:spPr>
          <a:xfrm>
            <a:off x="2770540" y="4720855"/>
            <a:ext cx="3906706" cy="3338624"/>
          </a:xfrm>
          <a:prstGeom prst="rect">
            <a:avLst/>
          </a:prstGeom>
        </p:spPr>
      </p:pic>
      <p:pic>
        <p:nvPicPr>
          <p:cNvPr id="9" name="图片 8"/>
          <p:cNvPicPr>
            <a:picLocks noChangeAspect="1"/>
          </p:cNvPicPr>
          <p:nvPr/>
        </p:nvPicPr>
        <p:blipFill>
          <a:blip r:embed="rId8"/>
          <a:stretch>
            <a:fillRect/>
          </a:stretch>
        </p:blipFill>
        <p:spPr>
          <a:xfrm>
            <a:off x="9870051" y="871869"/>
            <a:ext cx="4863636" cy="476946"/>
          </a:xfrm>
          <a:prstGeom prst="rect">
            <a:avLst/>
          </a:prstGeom>
        </p:spPr>
      </p:pic>
      <p:pic>
        <p:nvPicPr>
          <p:cNvPr id="10" name="图片 9"/>
          <p:cNvPicPr>
            <a:picLocks noChangeAspect="1"/>
          </p:cNvPicPr>
          <p:nvPr/>
        </p:nvPicPr>
        <p:blipFill>
          <a:blip r:embed="rId9"/>
          <a:stretch>
            <a:fillRect/>
          </a:stretch>
        </p:blipFill>
        <p:spPr>
          <a:xfrm>
            <a:off x="8532809" y="7327340"/>
            <a:ext cx="5975498" cy="1248567"/>
          </a:xfrm>
          <a:prstGeom prst="rect">
            <a:avLst/>
          </a:prstGeom>
        </p:spPr>
      </p:pic>
      <p:pic>
        <p:nvPicPr>
          <p:cNvPr id="11" name="图片 10"/>
          <p:cNvPicPr>
            <a:picLocks noChangeAspect="1"/>
          </p:cNvPicPr>
          <p:nvPr/>
        </p:nvPicPr>
        <p:blipFill>
          <a:blip r:embed="rId10"/>
          <a:stretch>
            <a:fillRect/>
          </a:stretch>
        </p:blipFill>
        <p:spPr>
          <a:xfrm>
            <a:off x="8461054" y="8645280"/>
            <a:ext cx="1531088" cy="1151354"/>
          </a:xfrm>
          <a:prstGeom prst="rect">
            <a:avLst/>
          </a:prstGeom>
        </p:spPr>
      </p:pic>
      <p:pic>
        <p:nvPicPr>
          <p:cNvPr id="12" name="图片 11"/>
          <p:cNvPicPr>
            <a:picLocks noChangeAspect="1"/>
          </p:cNvPicPr>
          <p:nvPr/>
        </p:nvPicPr>
        <p:blipFill>
          <a:blip r:embed="rId11"/>
          <a:stretch>
            <a:fillRect/>
          </a:stretch>
        </p:blipFill>
        <p:spPr>
          <a:xfrm>
            <a:off x="10116725" y="8623055"/>
            <a:ext cx="2150814" cy="1148316"/>
          </a:xfrm>
          <a:prstGeom prst="rect">
            <a:avLst/>
          </a:prstGeom>
        </p:spPr>
      </p:pic>
      <p:sp>
        <p:nvSpPr>
          <p:cNvPr id="13" name="矩形 12"/>
          <p:cNvSpPr/>
          <p:nvPr/>
        </p:nvSpPr>
        <p:spPr>
          <a:xfrm>
            <a:off x="3697092" y="8256940"/>
            <a:ext cx="1002498" cy="157970"/>
          </a:xfrm>
          <a:prstGeom prst="rect">
            <a:avLst/>
          </a:prstGeom>
          <a:solidFill>
            <a:srgbClr val="FFFFFF"/>
          </a:solidFill>
        </p:spPr>
        <p:txBody>
          <a:bodyPr wrap="none" lIns="0" tIns="0" rIns="0" bIns="0">
            <a:noAutofit/>
          </a:bodyPr>
          <a:p>
            <a:pPr indent="0"/>
            <a:r>
              <a:rPr lang="en-US" sz="1300" b="1">
                <a:solidFill>
                  <a:srgbClr val="77787B"/>
                </a:solidFill>
                <a:latin typeface="Arial" panose="020B0604020202020204"/>
              </a:rPr>
              <a:t>LM-4228</a:t>
            </a:r>
            <a:endParaRPr lang="en-US" sz="1300" b="1">
              <a:solidFill>
                <a:srgbClr val="77787B"/>
              </a:solidFill>
              <a:latin typeface="Arial" panose="020B0604020202020204"/>
            </a:endParaRPr>
          </a:p>
        </p:txBody>
      </p:sp>
      <p:sp>
        <p:nvSpPr>
          <p:cNvPr id="14" name="矩形 13"/>
          <p:cNvSpPr/>
          <p:nvPr/>
        </p:nvSpPr>
        <p:spPr>
          <a:xfrm>
            <a:off x="3754811" y="8451364"/>
            <a:ext cx="1871331" cy="194424"/>
          </a:xfrm>
          <a:prstGeom prst="rect">
            <a:avLst/>
          </a:prstGeom>
          <a:solidFill>
            <a:srgbClr val="FFFFFF"/>
          </a:solidFill>
        </p:spPr>
        <p:txBody>
          <a:bodyPr wrap="none" lIns="0" tIns="0" rIns="0" bIns="0">
            <a:noAutofit/>
          </a:bodyPr>
          <a:p>
            <a:pPr indent="0"/>
            <a:r>
              <a:rPr lang="en-US" sz="1200">
                <a:solidFill>
                  <a:srgbClr val="7D7E82"/>
                </a:solidFill>
                <a:latin typeface="Arial" panose="020B0604020202020204"/>
              </a:rPr>
              <a:t>Gantry Machining Center</a:t>
            </a:r>
            <a:endParaRPr lang="en-US" sz="1200">
              <a:solidFill>
                <a:srgbClr val="7D7E82"/>
              </a:solidFill>
              <a:latin typeface="Arial" panose="020B0604020202020204"/>
            </a:endParaRPr>
          </a:p>
        </p:txBody>
      </p:sp>
      <p:sp>
        <p:nvSpPr>
          <p:cNvPr id="15" name="矩形 14"/>
          <p:cNvSpPr/>
          <p:nvPr/>
        </p:nvSpPr>
        <p:spPr>
          <a:xfrm>
            <a:off x="340241" y="221764"/>
            <a:ext cx="2949776" cy="312901"/>
          </a:xfrm>
          <a:prstGeom prst="rect">
            <a:avLst/>
          </a:prstGeom>
          <a:solidFill>
            <a:srgbClr val="FFFFFF"/>
          </a:solidFill>
        </p:spPr>
        <p:txBody>
          <a:bodyPr wrap="none" lIns="0" tIns="0" rIns="0" bIns="0">
            <a:noAutofit/>
          </a:bodyPr>
          <a:p>
            <a:pPr indent="0" algn="l"/>
            <a:r>
              <a:rPr lang="zh-TW" sz="1600" b="1" i="1">
                <a:solidFill>
                  <a:srgbClr val="EF4857"/>
                </a:solidFill>
                <a:latin typeface="Arial" panose="020B0604020202020204"/>
                <a:ea typeface="Arial" panose="020B0604020202020204"/>
              </a:rPr>
              <a:t>/</a:t>
            </a:r>
            <a:r>
              <a:rPr lang="en-US" sz="1600" b="1" i="1">
                <a:solidFill>
                  <a:srgbClr val="EF4857"/>
                </a:solidFill>
                <a:latin typeface="Arial" panose="020B0604020202020204"/>
                <a:sym typeface="+mn-ea"/>
              </a:rPr>
              <a:t>Портальный обрабатывающий центр LM</a:t>
            </a:r>
            <a:endParaRPr lang="en-US" sz="1600" b="1" i="1">
              <a:solidFill>
                <a:srgbClr val="EF4857"/>
              </a:solidFill>
              <a:latin typeface="Arial" panose="020B0604020202020204"/>
            </a:endParaRPr>
          </a:p>
        </p:txBody>
      </p:sp>
      <p:sp>
        <p:nvSpPr>
          <p:cNvPr id="16" name="矩形 15"/>
          <p:cNvSpPr/>
          <p:nvPr/>
        </p:nvSpPr>
        <p:spPr>
          <a:xfrm>
            <a:off x="355431" y="9915619"/>
            <a:ext cx="659218" cy="194424"/>
          </a:xfrm>
          <a:prstGeom prst="rect">
            <a:avLst/>
          </a:prstGeom>
          <a:solidFill>
            <a:srgbClr val="FFFFFF"/>
          </a:solidFill>
        </p:spPr>
        <p:txBody>
          <a:bodyPr wrap="none" lIns="0" tIns="0" rIns="0" bIns="0">
            <a:noAutofit/>
          </a:bodyPr>
          <a:p>
            <a:pPr indent="0"/>
            <a:endParaRPr lang="en-US" sz="1200">
              <a:solidFill>
                <a:srgbClr val="484849"/>
              </a:solidFill>
              <a:latin typeface="Arial" panose="020B0604020202020204"/>
            </a:endParaRPr>
          </a:p>
        </p:txBody>
      </p:sp>
      <p:sp>
        <p:nvSpPr>
          <p:cNvPr id="17" name="矩形 16"/>
          <p:cNvSpPr/>
          <p:nvPr/>
        </p:nvSpPr>
        <p:spPr>
          <a:xfrm>
            <a:off x="8642985" y="2354580"/>
            <a:ext cx="3064510" cy="546735"/>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sym typeface="+mn-ea"/>
              </a:rPr>
              <a:t>Характеристики</a:t>
            </a:r>
            <a:endParaRPr lang="en-US" sz="2900" b="1">
              <a:solidFill>
                <a:srgbClr val="77787B"/>
              </a:solidFill>
              <a:latin typeface="Arial" panose="020B0604020202020204"/>
              <a:sym typeface="+mn-ea"/>
            </a:endParaRPr>
          </a:p>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8" name="矩形 17"/>
          <p:cNvSpPr/>
          <p:nvPr/>
        </p:nvSpPr>
        <p:spPr>
          <a:xfrm>
            <a:off x="8849326" y="3290017"/>
            <a:ext cx="5313241" cy="1588808"/>
          </a:xfrm>
          <a:prstGeom prst="rect">
            <a:avLst/>
          </a:prstGeom>
          <a:solidFill>
            <a:srgbClr val="FFFFFF"/>
          </a:solidFill>
        </p:spPr>
        <p:txBody>
          <a:bodyPr lIns="0" tIns="0" rIns="0" bIns="0">
            <a:noAutofit/>
          </a:bodyPr>
          <a:p>
            <a:pPr indent="0"/>
            <a:r>
              <a:rPr lang="en-US" sz="1100">
                <a:solidFill>
                  <a:srgbClr val="68686A"/>
                </a:solidFill>
                <a:latin typeface="Arial" panose="020B0604020202020204"/>
              </a:rPr>
              <a:t>Раздвижное сиденье имеет конструкцию с тремя направляющими, которая имеет сильный крутящий момент, препятствующий вращению, и в то же время повышает стабильность раздвижного сиденья, чтобы гарантировать, что наклон вперед не повлияет на точность.</a:t>
            </a:r>
            <a:endParaRPr lang="en-US" sz="1100">
              <a:solidFill>
                <a:srgbClr val="68686A"/>
              </a:solidFill>
              <a:latin typeface="Arial" panose="020B0604020202020204"/>
            </a:endParaRPr>
          </a:p>
          <a:p>
            <a:pPr indent="0"/>
            <a:r>
              <a:rPr lang="en-US" sz="1100">
                <a:solidFill>
                  <a:srgbClr val="68686A"/>
                </a:solidFill>
                <a:latin typeface="Arial" panose="020B0604020202020204"/>
              </a:rPr>
              <a:t>Модели с ходом по оси X более пяти метров в стандартной комплектации оснащены опорным устройством с шарико-винтовой передачей, чтобы деформация шарико-винтовой передачи не влияла на точность обработки.</a:t>
            </a:r>
            <a:endParaRPr lang="en-US" sz="1100">
              <a:solidFill>
                <a:srgbClr val="68686A"/>
              </a:solidFill>
              <a:latin typeface="Arial" panose="020B0604020202020204"/>
            </a:endParaRPr>
          </a:p>
          <a:p>
            <a:pPr indent="0"/>
            <a:r>
              <a:rPr lang="en-US" sz="1100">
                <a:solidFill>
                  <a:srgbClr val="68686A"/>
                </a:solidFill>
                <a:latin typeface="Arial" panose="020B0604020202020204"/>
              </a:rPr>
              <a:t>Дополнительные вертикальные и горизонтальные, цепные и дисковые инструментальные магазины доступны для многоэтапной обработки сложных деталей, что значительно повышает эффективность обработки.</a:t>
            </a:r>
            <a:endParaRPr lang="en-US" sz="1100">
              <a:solidFill>
                <a:srgbClr val="68686A"/>
              </a:solidFill>
              <a:latin typeface="Arial" panose="020B0604020202020204"/>
            </a:endParaRPr>
          </a:p>
        </p:txBody>
      </p:sp>
      <p:sp>
        <p:nvSpPr>
          <p:cNvPr id="19" name="矩形 18"/>
          <p:cNvSpPr/>
          <p:nvPr/>
        </p:nvSpPr>
        <p:spPr>
          <a:xfrm>
            <a:off x="8573135" y="5273675"/>
            <a:ext cx="4726940" cy="586105"/>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rPr>
              <a:t>Области применения</a:t>
            </a:r>
            <a:endParaRPr lang="en-US" sz="2900" b="1">
              <a:solidFill>
                <a:srgbClr val="77787B"/>
              </a:solidFill>
              <a:latin typeface="Arial" panose="020B0604020202020204"/>
            </a:endParaRPr>
          </a:p>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20" name="矩形 19"/>
          <p:cNvSpPr/>
          <p:nvPr/>
        </p:nvSpPr>
        <p:spPr>
          <a:xfrm>
            <a:off x="8615409" y="6148656"/>
            <a:ext cx="6002839" cy="574158"/>
          </a:xfrm>
          <a:prstGeom prst="rect">
            <a:avLst/>
          </a:prstGeom>
          <a:solidFill>
            <a:srgbClr val="FFFFFF"/>
          </a:solidFill>
        </p:spPr>
        <p:txBody>
          <a:bodyPr lIns="0" tIns="0" rIns="0" bIns="0">
            <a:noAutofit/>
          </a:bodyPr>
          <a:p>
            <a:pPr indent="0">
              <a:lnSpc>
                <a:spcPct val="143000"/>
              </a:lnSpc>
            </a:pPr>
            <a:r>
              <a:rPr lang="en-US" sz="1000">
                <a:solidFill>
                  <a:srgbClr val="77787B"/>
                </a:solidFill>
                <a:latin typeface="Arial" panose="020B0604020202020204"/>
              </a:rPr>
              <a:t>Подходит для всех видов больших и средних отливок и конструкционных деталей.Отличная производительность при тяжелой резке, подходит для автомобилей, аэрокосмической промышленности, электроэнергетики, локомотивов, пластиковых машин, машиностроения и других областей.</a:t>
            </a:r>
            <a:endParaRPr lang="en-US" sz="1000">
              <a:solidFill>
                <a:srgbClr val="77787B"/>
              </a:solidFill>
              <a:latin typeface="Arial" panose="020B0604020202020204"/>
            </a:endParaRPr>
          </a:p>
        </p:txBody>
      </p:sp>
      <p:sp>
        <p:nvSpPr>
          <p:cNvPr id="21" name="矩形 20"/>
          <p:cNvSpPr/>
          <p:nvPr/>
        </p:nvSpPr>
        <p:spPr>
          <a:xfrm>
            <a:off x="14350915" y="9815370"/>
            <a:ext cx="644029" cy="185310"/>
          </a:xfrm>
          <a:prstGeom prst="rect">
            <a:avLst/>
          </a:prstGeom>
          <a:solidFill>
            <a:srgbClr val="FFFFFF"/>
          </a:solidFill>
        </p:spPr>
        <p:txBody>
          <a:bodyPr wrap="none" lIns="0" tIns="0" rIns="0" bIns="0">
            <a:noAutofit/>
          </a:bodyPr>
          <a:p>
            <a:pPr indent="0"/>
            <a:r>
              <a:rPr lang="en-US" sz="1200">
                <a:solidFill>
                  <a:srgbClr val="FFFFFF"/>
                </a:solidFill>
                <a:latin typeface="Arial" panose="020B0604020202020204"/>
              </a:rPr>
              <a:t>78</a:t>
            </a:r>
            <a:endParaRPr lang="en-US" sz="1200">
              <a:solidFill>
                <a:srgbClr val="FFFFFF"/>
              </a:solidFill>
              <a:latin typeface="Arial" panose="020B0604020202020204"/>
            </a:endParaRP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838453" y="1831837"/>
            <a:ext cx="13995484" cy="6926353"/>
          </a:xfrm>
          <a:prstGeom prst="rect">
            <a:avLst/>
          </a:prstGeom>
        </p:spPr>
      </p:pic>
      <p:pic>
        <p:nvPicPr>
          <p:cNvPr id="3" name="图片 2"/>
          <p:cNvPicPr>
            <a:picLocks noChangeAspect="1"/>
          </p:cNvPicPr>
          <p:nvPr/>
        </p:nvPicPr>
        <p:blipFill>
          <a:blip r:embed="rId2"/>
          <a:stretch>
            <a:fillRect/>
          </a:stretch>
        </p:blipFill>
        <p:spPr>
          <a:xfrm>
            <a:off x="847566" y="2418147"/>
            <a:ext cx="1998921" cy="1245528"/>
          </a:xfrm>
          <a:prstGeom prst="rect">
            <a:avLst/>
          </a:prstGeom>
        </p:spPr>
      </p:pic>
      <p:pic>
        <p:nvPicPr>
          <p:cNvPr id="4" name="图片 3"/>
          <p:cNvPicPr>
            <a:picLocks noChangeAspect="1"/>
          </p:cNvPicPr>
          <p:nvPr/>
        </p:nvPicPr>
        <p:blipFill>
          <a:blip r:embed="rId3"/>
          <a:stretch>
            <a:fillRect/>
          </a:stretch>
        </p:blipFill>
        <p:spPr>
          <a:xfrm>
            <a:off x="841491" y="5027681"/>
            <a:ext cx="1880443" cy="1552353"/>
          </a:xfrm>
          <a:prstGeom prst="rect">
            <a:avLst/>
          </a:prstGeom>
        </p:spPr>
      </p:pic>
      <p:pic>
        <p:nvPicPr>
          <p:cNvPr id="5" name="图片 4"/>
          <p:cNvPicPr>
            <a:picLocks noChangeAspect="1"/>
          </p:cNvPicPr>
          <p:nvPr/>
        </p:nvPicPr>
        <p:blipFill>
          <a:blip r:embed="rId4"/>
          <a:stretch>
            <a:fillRect/>
          </a:stretch>
        </p:blipFill>
        <p:spPr>
          <a:xfrm>
            <a:off x="12825902" y="6461557"/>
            <a:ext cx="1995884" cy="1263755"/>
          </a:xfrm>
          <a:prstGeom prst="rect">
            <a:avLst/>
          </a:prstGeom>
        </p:spPr>
      </p:pic>
      <p:sp>
        <p:nvSpPr>
          <p:cNvPr id="6" name="矩形 5"/>
          <p:cNvSpPr/>
          <p:nvPr/>
        </p:nvSpPr>
        <p:spPr>
          <a:xfrm>
            <a:off x="340241" y="221764"/>
            <a:ext cx="2949776" cy="279485"/>
          </a:xfrm>
          <a:prstGeom prst="rect">
            <a:avLst/>
          </a:prstGeom>
          <a:solidFill>
            <a:srgbClr val="FFFFFF"/>
          </a:solidFill>
        </p:spPr>
        <p:txBody>
          <a:bodyPr wrap="none" lIns="0" tIns="0" rIns="0" bIns="0">
            <a:noAutofit/>
          </a:bodyPr>
          <a:p>
            <a:pPr indent="0" algn="l"/>
            <a:r>
              <a:rPr lang="zh-TW" sz="1600" b="1" i="1">
                <a:solidFill>
                  <a:srgbClr val="EF4857"/>
                </a:solidFill>
                <a:latin typeface="Arial" panose="020B0604020202020204"/>
                <a:ea typeface="Arial" panose="020B0604020202020204"/>
              </a:rPr>
              <a:t>/</a:t>
            </a:r>
            <a:r>
              <a:rPr lang="en-US" sz="1600" b="1" i="1">
                <a:solidFill>
                  <a:srgbClr val="EF4857"/>
                </a:solidFill>
                <a:latin typeface="Arial" panose="020B0604020202020204"/>
                <a:sym typeface="+mn-ea"/>
              </a:rPr>
              <a:t>Портальный обрабатывающий центр LM</a:t>
            </a:r>
            <a:endParaRPr lang="en-US" sz="1600" b="1" i="1">
              <a:solidFill>
                <a:srgbClr val="EF4857"/>
              </a:solidFill>
              <a:latin typeface="Arial" panose="020B0604020202020204"/>
            </a:endParaRPr>
          </a:p>
        </p:txBody>
      </p:sp>
      <p:sp>
        <p:nvSpPr>
          <p:cNvPr id="7" name="矩形 6"/>
          <p:cNvSpPr/>
          <p:nvPr/>
        </p:nvSpPr>
        <p:spPr>
          <a:xfrm>
            <a:off x="4274288" y="9150075"/>
            <a:ext cx="7579495" cy="443530"/>
          </a:xfrm>
          <a:prstGeom prst="rect">
            <a:avLst/>
          </a:prstGeom>
          <a:solidFill>
            <a:srgbClr val="FFFFFF"/>
          </a:solidFill>
        </p:spPr>
        <p:txBody>
          <a:bodyPr wrap="none" lIns="0" tIns="0" rIns="0" bIns="0">
            <a:noAutofit/>
          </a:bodyPr>
          <a:p>
            <a:pPr indent="0"/>
            <a:r>
              <a:rPr lang="en-US" sz="5500" i="1">
                <a:solidFill>
                  <a:srgbClr val="EF4857"/>
                </a:solidFill>
                <a:latin typeface="Courier New" panose="02070309020205020404"/>
              </a:rPr>
              <a:t>LM-BB3B</a:t>
            </a:r>
            <a:r>
              <a:rPr lang="en-US" sz="3000">
                <a:solidFill>
                  <a:srgbClr val="EF4857"/>
                </a:solidFill>
                <a:latin typeface="Tahoma" panose="020B0604030504040204"/>
              </a:rPr>
              <a:t> </a:t>
            </a:r>
            <a:r>
              <a:rPr lang="en-US" sz="3000">
                <a:solidFill>
                  <a:srgbClr val="231F20"/>
                </a:solidFill>
                <a:latin typeface="Tahoma" panose="020B0604030504040204"/>
              </a:rPr>
              <a:t>MODEL DETAILS DISPLAY</a:t>
            </a:r>
            <a:endParaRPr lang="en-US" sz="3000">
              <a:solidFill>
                <a:srgbClr val="231F20"/>
              </a:solidFill>
              <a:latin typeface="Tahoma" panose="020B0604030504040204"/>
            </a:endParaRPr>
          </a:p>
        </p:txBody>
      </p:sp>
      <p:sp>
        <p:nvSpPr>
          <p:cNvPr id="8" name="矩形 7"/>
          <p:cNvSpPr/>
          <p:nvPr/>
        </p:nvSpPr>
        <p:spPr>
          <a:xfrm>
            <a:off x="14350915" y="9815370"/>
            <a:ext cx="644029" cy="185310"/>
          </a:xfrm>
          <a:prstGeom prst="rect">
            <a:avLst/>
          </a:prstGeom>
          <a:solidFill>
            <a:srgbClr val="FFFFFF"/>
          </a:solidFill>
        </p:spPr>
        <p:txBody>
          <a:bodyPr wrap="none" lIns="0" tIns="0" rIns="0" bIns="0">
            <a:noAutofit/>
          </a:bodyPr>
          <a:p>
            <a:pPr indent="0"/>
            <a:r>
              <a:rPr lang="en-US" sz="1200">
                <a:solidFill>
                  <a:srgbClr val="FFFFFF"/>
                </a:solidFill>
                <a:latin typeface="Arial" panose="020B0604020202020204"/>
              </a:rPr>
              <a:t>80</a:t>
            </a:r>
            <a:endParaRPr lang="en-US" sz="1200">
              <a:solidFill>
                <a:srgbClr val="FFFFFF"/>
              </a:solidFill>
              <a:latin typeface="Arial" panose="020B0604020202020204"/>
            </a:endParaRPr>
          </a:p>
        </p:txBody>
      </p:sp>
      <p:sp>
        <p:nvSpPr>
          <p:cNvPr id="9" name="矩形 8"/>
          <p:cNvSpPr/>
          <p:nvPr/>
        </p:nvSpPr>
        <p:spPr>
          <a:xfrm>
            <a:off x="355431" y="9915619"/>
            <a:ext cx="659218" cy="194424"/>
          </a:xfrm>
          <a:prstGeom prst="rect">
            <a:avLst/>
          </a:prstGeom>
          <a:solidFill>
            <a:srgbClr val="FFFFFF"/>
          </a:solidFill>
        </p:spPr>
        <p:txBody>
          <a:bodyPr wrap="none" lIns="0" tIns="0" rIns="0" bIns="0">
            <a:noAutofit/>
          </a:bodyPr>
          <a:p>
            <a:pPr indent="0"/>
            <a:r>
              <a:rPr lang="en-US" sz="1200">
                <a:solidFill>
                  <a:srgbClr val="FFFFFF"/>
                </a:solidFill>
                <a:latin typeface="微软雅黑" panose="020B0503020204020204" charset="-122"/>
              </a:rPr>
              <a:t>79 </a:t>
            </a:r>
            <a:endParaRPr lang="en-US" sz="1200">
              <a:solidFill>
                <a:srgbClr val="484849"/>
              </a:solidFill>
              <a:latin typeface="Arial" panose="020B0604020202020204"/>
            </a:endParaRPr>
          </a:p>
        </p:txBody>
      </p:sp>
      <p:sp>
        <p:nvSpPr>
          <p:cNvPr id="11" name="矩形 10"/>
          <p:cNvSpPr/>
          <p:nvPr/>
        </p:nvSpPr>
        <p:spPr>
          <a:xfrm>
            <a:off x="844528" y="6601299"/>
            <a:ext cx="2257141" cy="434416"/>
          </a:xfrm>
          <a:prstGeom prst="rect">
            <a:avLst/>
          </a:prstGeom>
          <a:solidFill>
            <a:srgbClr val="FFFFFF"/>
          </a:solidFill>
        </p:spPr>
        <p:txBody>
          <a:bodyPr lIns="0" tIns="0" rIns="0" bIns="0">
            <a:noAutofit/>
          </a:bodyPr>
          <a:p>
            <a:pPr indent="0">
              <a:lnSpc>
                <a:spcPct val="133000"/>
              </a:lnSpc>
            </a:pPr>
            <a:r>
              <a:rPr lang="en-US" sz="550">
                <a:solidFill>
                  <a:srgbClr val="6C6D6F"/>
                </a:solidFill>
                <a:latin typeface="Tahoma" panose="020B0604030504040204"/>
              </a:rPr>
              <a:t>LM-8538 использует конструкцию с четырьмя направляющими по оси Z, с ограничениями по бокам, хорошей жесткостью и противовесом двойного гидравлического цилиндра, так что он характеризуется высокой точностью, высокой стабильностью и отличной способностью поглощать удары и подходит для тяжелой резки</a:t>
            </a:r>
            <a:endParaRPr lang="en-US" sz="550">
              <a:solidFill>
                <a:srgbClr val="6C6D6F"/>
              </a:solidFill>
              <a:latin typeface="Tahoma" panose="020B0604030504040204"/>
            </a:endParaRPr>
          </a:p>
        </p:txBody>
      </p:sp>
      <p:sp>
        <p:nvSpPr>
          <p:cNvPr id="12" name="矩形 11"/>
          <p:cNvSpPr/>
          <p:nvPr/>
        </p:nvSpPr>
        <p:spPr>
          <a:xfrm>
            <a:off x="844528" y="7035715"/>
            <a:ext cx="914400" cy="106326"/>
          </a:xfrm>
          <a:prstGeom prst="rect">
            <a:avLst/>
          </a:prstGeom>
          <a:solidFill>
            <a:srgbClr val="FFFFFF"/>
          </a:solidFill>
        </p:spPr>
        <p:txBody>
          <a:bodyPr wrap="none" lIns="0" tIns="0" rIns="0" bIns="0">
            <a:noAutofit/>
          </a:bodyPr>
          <a:p>
            <a:pPr indent="0"/>
            <a:r>
              <a:rPr lang="en-US" sz="550">
                <a:solidFill>
                  <a:srgbClr val="6C6D6F"/>
                </a:solidFill>
                <a:latin typeface="Tahoma" panose="020B0604030504040204"/>
              </a:rPr>
              <a:t>.</a:t>
            </a:r>
            <a:endParaRPr lang="en-US" sz="550">
              <a:solidFill>
                <a:srgbClr val="6C6D6F"/>
              </a:solidFill>
              <a:latin typeface="Tahoma" panose="020B0604030504040204"/>
            </a:endParaRPr>
          </a:p>
        </p:txBody>
      </p:sp>
      <p:sp>
        <p:nvSpPr>
          <p:cNvPr id="13" name="矩形 12"/>
          <p:cNvSpPr/>
          <p:nvPr/>
        </p:nvSpPr>
        <p:spPr>
          <a:xfrm>
            <a:off x="853642" y="8825023"/>
            <a:ext cx="2065754" cy="565044"/>
          </a:xfrm>
          <a:prstGeom prst="rect">
            <a:avLst/>
          </a:prstGeom>
          <a:solidFill>
            <a:srgbClr val="FFFFFF"/>
          </a:solidFill>
        </p:spPr>
        <p:txBody>
          <a:bodyPr lIns="0" tIns="0" rIns="0" bIns="0">
            <a:noAutofit/>
          </a:bodyPr>
          <a:p>
            <a:pPr indent="0" algn="just">
              <a:lnSpc>
                <a:spcPct val="133000"/>
              </a:lnSpc>
            </a:pPr>
            <a:r>
              <a:rPr sz="550">
                <a:solidFill>
                  <a:srgbClr val="6C6D6F"/>
                </a:solidFill>
                <a:latin typeface="Tahoma" panose="020B0604030504040204"/>
              </a:rPr>
              <a:t>Ось X серии LM-32/38 спроектирована с тремя направляющими, а жесткость на кручение на 50% выше, чем у двух направляющих.Благодаря большому пролету и высокой жесткости линейных направляющих рельсы даже очень тяжелые заготовки можно размещать в любом положении. на рабочем столе.</a:t>
            </a:r>
            <a:endParaRPr sz="550">
              <a:solidFill>
                <a:srgbClr val="6C6D6F"/>
              </a:solidFill>
              <a:latin typeface="Tahoma" panose="020B0604030504040204"/>
            </a:endParaRPr>
          </a:p>
        </p:txBody>
      </p:sp>
      <p:sp>
        <p:nvSpPr>
          <p:cNvPr id="15" name="矩形 14"/>
          <p:cNvSpPr/>
          <p:nvPr/>
        </p:nvSpPr>
        <p:spPr>
          <a:xfrm>
            <a:off x="12871471" y="5729429"/>
            <a:ext cx="2050564" cy="631878"/>
          </a:xfrm>
          <a:prstGeom prst="rect">
            <a:avLst/>
          </a:prstGeom>
          <a:solidFill>
            <a:srgbClr val="FFFFFF"/>
          </a:solidFill>
        </p:spPr>
        <p:txBody>
          <a:bodyPr lIns="0" tIns="0" rIns="0" bIns="0">
            <a:noAutofit/>
          </a:bodyPr>
          <a:p>
            <a:pPr indent="0" algn="just">
              <a:lnSpc>
                <a:spcPct val="133000"/>
              </a:lnSpc>
            </a:pPr>
            <a:r>
              <a:rPr lang="en-US" sz="550">
                <a:solidFill>
                  <a:srgbClr val="6C6D6F"/>
                </a:solidFill>
                <a:latin typeface="Tahoma" panose="020B0604030504040204"/>
              </a:rPr>
              <a:t>Два набора независимых бункеров для хранения, движение осуществляется с помощью гидравлических двигателей и конструкции коллокации линейных направляющих для быстрого переключения дополнительных головок Он оснащен независимой защитной дверью, которую можно открыть только во время переключения головок для предотвращения загрязнения. в головной убор.</a:t>
            </a:r>
            <a:endParaRPr lang="en-US" sz="550">
              <a:solidFill>
                <a:srgbClr val="6C6D6F"/>
              </a:solidFill>
              <a:latin typeface="Tahoma" panose="020B0604030504040204"/>
            </a:endParaRPr>
          </a:p>
        </p:txBody>
      </p:sp>
      <p:sp>
        <p:nvSpPr>
          <p:cNvPr id="16" name="矩形 15"/>
          <p:cNvSpPr/>
          <p:nvPr/>
        </p:nvSpPr>
        <p:spPr>
          <a:xfrm>
            <a:off x="829339" y="1573618"/>
            <a:ext cx="4398841" cy="364545"/>
          </a:xfrm>
          <a:prstGeom prst="rect">
            <a:avLst/>
          </a:prstGeom>
          <a:solidFill>
            <a:srgbClr val="FFFFFF"/>
          </a:solidFill>
        </p:spPr>
        <p:txBody>
          <a:bodyPr lIns="0" tIns="0" rIns="0" bIns="0">
            <a:noAutofit/>
          </a:bodyPr>
          <a:p>
            <a:pPr indent="0"/>
            <a:r>
              <a:rPr lang="en-US" sz="1100" b="1">
                <a:solidFill>
                  <a:srgbClr val="D92729"/>
                </a:solidFill>
                <a:latin typeface="Tahoma" panose="020B0604030504040204"/>
              </a:rPr>
              <a:t>LM-28/32/38 </a:t>
            </a:r>
            <a:r>
              <a:rPr lang="en-US" sz="1200" b="1" i="1">
                <a:solidFill>
                  <a:srgbClr val="D92729"/>
                </a:solidFill>
                <a:latin typeface="Arial" panose="020B0604020202020204"/>
              </a:rPr>
              <a:t>Series</a:t>
            </a:r>
            <a:endParaRPr lang="en-US" sz="1200" b="1" i="1">
              <a:solidFill>
                <a:srgbClr val="D92729"/>
              </a:solidFill>
              <a:latin typeface="Arial" panose="020B0604020202020204"/>
            </a:endParaRPr>
          </a:p>
          <a:p>
            <a:pPr indent="0"/>
            <a:r>
              <a:rPr lang="en-US" sz="1200" b="1" i="1">
                <a:solidFill>
                  <a:srgbClr val="D92729"/>
                </a:solidFill>
                <a:latin typeface="Arial" panose="020B0604020202020204"/>
              </a:rPr>
              <a:t>Ultra-high performance gantry machining center</a:t>
            </a:r>
            <a:endParaRPr lang="en-US" sz="1200" b="1" i="1">
              <a:solidFill>
                <a:srgbClr val="D92729"/>
              </a:solidFill>
              <a:latin typeface="Arial" panose="020B0604020202020204"/>
            </a:endParaRPr>
          </a:p>
        </p:txBody>
      </p:sp>
      <p:sp>
        <p:nvSpPr>
          <p:cNvPr id="18" name="矩形 17"/>
          <p:cNvSpPr/>
          <p:nvPr/>
        </p:nvSpPr>
        <p:spPr>
          <a:xfrm>
            <a:off x="835415" y="3757849"/>
            <a:ext cx="3526971" cy="88099"/>
          </a:xfrm>
          <a:prstGeom prst="rect">
            <a:avLst/>
          </a:prstGeom>
          <a:solidFill>
            <a:srgbClr val="FFFFFF"/>
          </a:solidFill>
        </p:spPr>
        <p:txBody>
          <a:bodyPr wrap="none" lIns="0" tIns="0" rIns="0" bIns="0">
            <a:noAutofit/>
          </a:bodyPr>
          <a:p>
            <a:pPr indent="0" algn="just"/>
            <a:r>
              <a:rPr lang="en-US" sz="700" b="1">
                <a:solidFill>
                  <a:srgbClr val="EF4857"/>
                </a:solidFill>
                <a:latin typeface="Tahoma" panose="020B0604030504040204"/>
                <a:sym typeface="+mn-ea"/>
              </a:rPr>
              <a:t>Дополнительные магазины инструментов: вертикальные и горизонтальные, цепные и дисковые.</a:t>
            </a:r>
            <a:endParaRPr lang="en-US" sz="700" b="1">
              <a:solidFill>
                <a:srgbClr val="EF4857"/>
              </a:solidFill>
              <a:latin typeface="Tahoma" panose="020B0604030504040204"/>
              <a:sym typeface="+mn-ea"/>
            </a:endParaRPr>
          </a:p>
        </p:txBody>
      </p:sp>
      <p:sp>
        <p:nvSpPr>
          <p:cNvPr id="19" name="矩形 18"/>
          <p:cNvSpPr/>
          <p:nvPr/>
        </p:nvSpPr>
        <p:spPr>
          <a:xfrm>
            <a:off x="835415" y="3918857"/>
            <a:ext cx="3994804" cy="647067"/>
          </a:xfrm>
          <a:prstGeom prst="rect">
            <a:avLst/>
          </a:prstGeom>
          <a:solidFill>
            <a:srgbClr val="FFFFFF"/>
          </a:solidFill>
        </p:spPr>
        <p:txBody>
          <a:bodyPr lIns="0" tIns="0" rIns="0" bIns="0">
            <a:noAutofit/>
          </a:bodyPr>
          <a:p>
            <a:pPr indent="0" algn="just">
              <a:lnSpc>
                <a:spcPct val="137000"/>
              </a:lnSpc>
            </a:pPr>
            <a:r>
              <a:rPr lang="en-US" sz="650">
                <a:solidFill>
                  <a:srgbClr val="6C6D6F"/>
                </a:solidFill>
                <a:latin typeface="Tahoma" panose="020B0604030504040204"/>
              </a:rPr>
              <a:t>Система автоматической смены инструмента состоит из магазина инструментов и устройства замены инструмента.Шпиндель станка с ЧПУ с магазином инструментов и устройством автоматической смены инструмента имеет достаточную жесткость, чтобы соответствовать различным требованиям к точности обработки.Кроме того, большое количество инструментов можно хранить в инструментальном магазине для многоэтапной обработки сложных деталей, что также может значительно повысить адаптивность и эффективность обработки станка с ЧПУ.</a:t>
            </a:r>
            <a:endParaRPr lang="en-US" sz="650">
              <a:solidFill>
                <a:srgbClr val="6C6D6F"/>
              </a:solidFill>
              <a:latin typeface="Tahoma" panose="020B0604030504040204"/>
            </a:endParaRPr>
          </a:p>
        </p:txBody>
      </p:sp>
      <p:sp>
        <p:nvSpPr>
          <p:cNvPr id="21" name="矩形 20"/>
          <p:cNvSpPr/>
          <p:nvPr/>
        </p:nvSpPr>
        <p:spPr>
          <a:xfrm>
            <a:off x="12798562" y="7840752"/>
            <a:ext cx="2068792" cy="786809"/>
          </a:xfrm>
          <a:prstGeom prst="rect">
            <a:avLst/>
          </a:prstGeom>
          <a:solidFill>
            <a:srgbClr val="FFFFFF"/>
          </a:solidFill>
        </p:spPr>
        <p:txBody>
          <a:bodyPr lIns="0" tIns="0" rIns="0" bIns="0">
            <a:noAutofit/>
          </a:bodyPr>
          <a:p>
            <a:pPr indent="0" algn="just">
              <a:lnSpc>
                <a:spcPct val="133000"/>
              </a:lnSpc>
            </a:pPr>
            <a:r>
              <a:rPr lang="en-US" sz="550">
                <a:solidFill>
                  <a:srgbClr val="6C6D6F"/>
                </a:solidFill>
                <a:latin typeface="Tahoma" panose="020B0604030504040204"/>
              </a:rPr>
              <a:t>Опорное устройство шарикового ходового винта является стандартным для моделей с ходом по оси X на 5 м выше, что может уменьшить подвеску и вибрацию качания длинноходного винта, предотвратить влияние деформации шарикового ходового винта на точность обработки, обеспечить полную опору ходового винта и защитить полноразмерная точность обработки шарикового ходового винта более комплексно.</a:t>
            </a:r>
            <a:endParaRPr lang="en-US" sz="550">
              <a:solidFill>
                <a:srgbClr val="6C6D6F"/>
              </a:solidFill>
              <a:latin typeface="Tahoma" panose="020B0604030504040204"/>
            </a:endParaRPr>
          </a:p>
        </p:txBody>
      </p:sp>
      <p:sp>
        <p:nvSpPr>
          <p:cNvPr id="23" name="矩形 22"/>
          <p:cNvSpPr/>
          <p:nvPr/>
        </p:nvSpPr>
        <p:spPr>
          <a:xfrm>
            <a:off x="12816789" y="1795383"/>
            <a:ext cx="2068792" cy="1822724"/>
          </a:xfrm>
          <a:prstGeom prst="rect">
            <a:avLst/>
          </a:prstGeom>
          <a:solidFill>
            <a:srgbClr val="FFFFFF"/>
          </a:solidFill>
        </p:spPr>
        <p:txBody>
          <a:bodyPr lIns="0" tIns="0" rIns="0" bIns="0">
            <a:noAutofit/>
          </a:bodyPr>
          <a:p>
            <a:pPr indent="0" algn="r">
              <a:spcAft>
                <a:spcPts val="2520"/>
              </a:spcAft>
            </a:pPr>
            <a:endParaRPr lang="zh-CN" sz="3400">
              <a:solidFill>
                <a:srgbClr val="DBB1B4"/>
              </a:solidFill>
              <a:latin typeface="宋体" panose="02010600030101010101" pitchFamily="2" charset="-122"/>
              <a:ea typeface="宋体" panose="02010600030101010101" pitchFamily="2" charset="-122"/>
            </a:endParaRPr>
          </a:p>
          <a:p>
            <a:pPr indent="558800"/>
            <a:r>
              <a:rPr lang="en-US" sz="3400">
                <a:solidFill>
                  <a:srgbClr val="333434"/>
                </a:solidFill>
                <a:latin typeface="宋体" panose="02010600030101010101" pitchFamily="2" charset="-122"/>
              </a:rPr>
              <a:t> </a:t>
            </a:r>
            <a:endParaRPr lang="zh-CN" sz="3400">
              <a:solidFill>
                <a:srgbClr val="48494A"/>
              </a:solidFill>
              <a:latin typeface="宋体" panose="02010600030101010101" pitchFamily="2" charset="-122"/>
              <a:ea typeface="宋体" panose="02010600030101010101" pitchFamily="2" charset="-122"/>
            </a:endParaRPr>
          </a:p>
          <a:p>
            <a:pPr indent="0">
              <a:lnSpc>
                <a:spcPct val="163000"/>
              </a:lnSpc>
            </a:pPr>
            <a:r>
              <a:rPr lang="en-US" sz="550">
                <a:solidFill>
                  <a:srgbClr val="6C6D6F"/>
                </a:solidFill>
                <a:latin typeface="Tahoma" panose="020B0604030504040204"/>
              </a:rPr>
              <a:t>Трехрельсовая конструкция, которая может обеспечить более высокое сопротивление крутящему моменту, повысить устойчивость скользящего сиденья и сместить центр тяжести назад, так что это не повлияет на точность из-за наклона вперед.</a:t>
            </a:r>
            <a:endParaRPr lang="en-US" sz="550">
              <a:solidFill>
                <a:srgbClr val="6C6D6F"/>
              </a:solidFill>
              <a:latin typeface="Tahoma" panose="020B0604030504040204"/>
            </a:endParaRPr>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102864" y="4642104"/>
            <a:ext cx="618744" cy="1243584"/>
          </a:xfrm>
          <a:prstGeom prst="rect">
            <a:avLst/>
          </a:prstGeom>
        </p:spPr>
      </p:pic>
      <p:pic>
        <p:nvPicPr>
          <p:cNvPr id="3" name="图片 2"/>
          <p:cNvPicPr>
            <a:picLocks noChangeAspect="1"/>
          </p:cNvPicPr>
          <p:nvPr/>
        </p:nvPicPr>
        <p:blipFill>
          <a:blip r:embed="rId2"/>
          <a:stretch>
            <a:fillRect/>
          </a:stretch>
        </p:blipFill>
        <p:spPr>
          <a:xfrm>
            <a:off x="3834384" y="5501640"/>
            <a:ext cx="79248" cy="158496"/>
          </a:xfrm>
          <a:prstGeom prst="rect">
            <a:avLst/>
          </a:prstGeom>
        </p:spPr>
      </p:pic>
      <p:pic>
        <p:nvPicPr>
          <p:cNvPr id="4" name="图片 3"/>
          <p:cNvPicPr>
            <a:picLocks noChangeAspect="1"/>
          </p:cNvPicPr>
          <p:nvPr/>
        </p:nvPicPr>
        <p:blipFill>
          <a:blip r:embed="rId3"/>
          <a:stretch>
            <a:fillRect/>
          </a:stretch>
        </p:blipFill>
        <p:spPr>
          <a:xfrm>
            <a:off x="1319784" y="4843272"/>
            <a:ext cx="1176528" cy="1143000"/>
          </a:xfrm>
          <a:prstGeom prst="rect">
            <a:avLst/>
          </a:prstGeom>
        </p:spPr>
      </p:pic>
      <p:pic>
        <p:nvPicPr>
          <p:cNvPr id="5" name="图片 4"/>
          <p:cNvPicPr>
            <a:picLocks noChangeAspect="1"/>
          </p:cNvPicPr>
          <p:nvPr/>
        </p:nvPicPr>
        <p:blipFill>
          <a:blip r:embed="rId4"/>
          <a:stretch>
            <a:fillRect/>
          </a:stretch>
        </p:blipFill>
        <p:spPr>
          <a:xfrm>
            <a:off x="1335024" y="5986272"/>
            <a:ext cx="691896" cy="289560"/>
          </a:xfrm>
          <a:prstGeom prst="rect">
            <a:avLst/>
          </a:prstGeom>
        </p:spPr>
      </p:pic>
      <p:pic>
        <p:nvPicPr>
          <p:cNvPr id="6" name="图片 5"/>
          <p:cNvPicPr>
            <a:picLocks noChangeAspect="1"/>
          </p:cNvPicPr>
          <p:nvPr/>
        </p:nvPicPr>
        <p:blipFill>
          <a:blip r:embed="rId5"/>
          <a:stretch>
            <a:fillRect/>
          </a:stretch>
        </p:blipFill>
        <p:spPr>
          <a:xfrm>
            <a:off x="1158240" y="6644640"/>
            <a:ext cx="1359408" cy="1359408"/>
          </a:xfrm>
          <a:prstGeom prst="rect">
            <a:avLst/>
          </a:prstGeom>
        </p:spPr>
      </p:pic>
      <p:pic>
        <p:nvPicPr>
          <p:cNvPr id="7" name="图片 6"/>
          <p:cNvPicPr>
            <a:picLocks noChangeAspect="1"/>
          </p:cNvPicPr>
          <p:nvPr/>
        </p:nvPicPr>
        <p:blipFill>
          <a:blip r:embed="rId6"/>
          <a:stretch>
            <a:fillRect/>
          </a:stretch>
        </p:blipFill>
        <p:spPr>
          <a:xfrm>
            <a:off x="2755392" y="6644640"/>
            <a:ext cx="1362456" cy="1359408"/>
          </a:xfrm>
          <a:prstGeom prst="rect">
            <a:avLst/>
          </a:prstGeom>
        </p:spPr>
      </p:pic>
      <p:pic>
        <p:nvPicPr>
          <p:cNvPr id="8" name="图片 7"/>
          <p:cNvPicPr>
            <a:picLocks noChangeAspect="1"/>
          </p:cNvPicPr>
          <p:nvPr/>
        </p:nvPicPr>
        <p:blipFill>
          <a:blip r:embed="rId7"/>
          <a:stretch>
            <a:fillRect/>
          </a:stretch>
        </p:blipFill>
        <p:spPr>
          <a:xfrm>
            <a:off x="5388864" y="5986272"/>
            <a:ext cx="466344" cy="179832"/>
          </a:xfrm>
          <a:prstGeom prst="rect">
            <a:avLst/>
          </a:prstGeom>
        </p:spPr>
      </p:pic>
      <p:pic>
        <p:nvPicPr>
          <p:cNvPr id="9" name="图片 8"/>
          <p:cNvPicPr>
            <a:picLocks noChangeAspect="1"/>
          </p:cNvPicPr>
          <p:nvPr/>
        </p:nvPicPr>
        <p:blipFill>
          <a:blip r:embed="rId8"/>
          <a:stretch>
            <a:fillRect/>
          </a:stretch>
        </p:blipFill>
        <p:spPr>
          <a:xfrm>
            <a:off x="4578096" y="6644640"/>
            <a:ext cx="1362456" cy="1359408"/>
          </a:xfrm>
          <a:prstGeom prst="rect">
            <a:avLst/>
          </a:prstGeom>
        </p:spPr>
      </p:pic>
      <p:pic>
        <p:nvPicPr>
          <p:cNvPr id="10" name="图片 9"/>
          <p:cNvPicPr>
            <a:picLocks noChangeAspect="1"/>
          </p:cNvPicPr>
          <p:nvPr/>
        </p:nvPicPr>
        <p:blipFill>
          <a:blip r:embed="rId9"/>
          <a:stretch>
            <a:fillRect/>
          </a:stretch>
        </p:blipFill>
        <p:spPr>
          <a:xfrm>
            <a:off x="8354568" y="4626864"/>
            <a:ext cx="1435608" cy="1737360"/>
          </a:xfrm>
          <a:prstGeom prst="rect">
            <a:avLst/>
          </a:prstGeom>
        </p:spPr>
      </p:pic>
      <p:pic>
        <p:nvPicPr>
          <p:cNvPr id="11" name="图片 10"/>
          <p:cNvPicPr>
            <a:picLocks noChangeAspect="1"/>
          </p:cNvPicPr>
          <p:nvPr/>
        </p:nvPicPr>
        <p:blipFill>
          <a:blip r:embed="rId10"/>
          <a:stretch>
            <a:fillRect/>
          </a:stretch>
        </p:blipFill>
        <p:spPr>
          <a:xfrm>
            <a:off x="8269224" y="6644640"/>
            <a:ext cx="1362456" cy="1359408"/>
          </a:xfrm>
          <a:prstGeom prst="rect">
            <a:avLst/>
          </a:prstGeom>
        </p:spPr>
      </p:pic>
      <p:pic>
        <p:nvPicPr>
          <p:cNvPr id="12" name="图片 11"/>
          <p:cNvPicPr>
            <a:picLocks noChangeAspect="1"/>
          </p:cNvPicPr>
          <p:nvPr/>
        </p:nvPicPr>
        <p:blipFill>
          <a:blip r:embed="rId11"/>
          <a:stretch>
            <a:fillRect/>
          </a:stretch>
        </p:blipFill>
        <p:spPr>
          <a:xfrm>
            <a:off x="10244328" y="4465320"/>
            <a:ext cx="1426464" cy="3538728"/>
          </a:xfrm>
          <a:prstGeom prst="rect">
            <a:avLst/>
          </a:prstGeom>
        </p:spPr>
      </p:pic>
      <p:pic>
        <p:nvPicPr>
          <p:cNvPr id="13" name="图片 12"/>
          <p:cNvPicPr>
            <a:picLocks noChangeAspect="1"/>
          </p:cNvPicPr>
          <p:nvPr/>
        </p:nvPicPr>
        <p:blipFill>
          <a:blip r:embed="rId12"/>
          <a:stretch>
            <a:fillRect/>
          </a:stretch>
        </p:blipFill>
        <p:spPr>
          <a:xfrm>
            <a:off x="12310872" y="4456176"/>
            <a:ext cx="1859280" cy="1984248"/>
          </a:xfrm>
          <a:prstGeom prst="rect">
            <a:avLst/>
          </a:prstGeom>
        </p:spPr>
      </p:pic>
      <p:pic>
        <p:nvPicPr>
          <p:cNvPr id="14" name="图片 13"/>
          <p:cNvPicPr>
            <a:picLocks noChangeAspect="1"/>
          </p:cNvPicPr>
          <p:nvPr/>
        </p:nvPicPr>
        <p:blipFill>
          <a:blip r:embed="rId13"/>
          <a:stretch>
            <a:fillRect/>
          </a:stretch>
        </p:blipFill>
        <p:spPr>
          <a:xfrm>
            <a:off x="12643104" y="6644640"/>
            <a:ext cx="1359408" cy="1359408"/>
          </a:xfrm>
          <a:prstGeom prst="rect">
            <a:avLst/>
          </a:prstGeom>
        </p:spPr>
      </p:pic>
      <p:pic>
        <p:nvPicPr>
          <p:cNvPr id="15" name="图片 14"/>
          <p:cNvPicPr>
            <a:picLocks noChangeAspect="1"/>
          </p:cNvPicPr>
          <p:nvPr/>
        </p:nvPicPr>
        <p:blipFill>
          <a:blip r:embed="rId14"/>
          <a:stretch>
            <a:fillRect/>
          </a:stretch>
        </p:blipFill>
        <p:spPr>
          <a:xfrm>
            <a:off x="1359408" y="5535168"/>
            <a:ext cx="655320" cy="542544"/>
          </a:xfrm>
          <a:prstGeom prst="rect">
            <a:avLst/>
          </a:prstGeom>
        </p:spPr>
      </p:pic>
      <p:pic>
        <p:nvPicPr>
          <p:cNvPr id="16" name="图片 15"/>
          <p:cNvPicPr>
            <a:picLocks noChangeAspect="1"/>
          </p:cNvPicPr>
          <p:nvPr/>
        </p:nvPicPr>
        <p:blipFill>
          <a:blip r:embed="rId15"/>
          <a:stretch>
            <a:fillRect/>
          </a:stretch>
        </p:blipFill>
        <p:spPr>
          <a:xfrm>
            <a:off x="4590288" y="5013960"/>
            <a:ext cx="1926336" cy="972312"/>
          </a:xfrm>
          <a:prstGeom prst="rect">
            <a:avLst/>
          </a:prstGeom>
        </p:spPr>
      </p:pic>
      <p:sp>
        <p:nvSpPr>
          <p:cNvPr id="17" name="矩形 16"/>
          <p:cNvSpPr/>
          <p:nvPr/>
        </p:nvSpPr>
        <p:spPr>
          <a:xfrm>
            <a:off x="341376" y="222504"/>
            <a:ext cx="2947416" cy="277368"/>
          </a:xfrm>
          <a:prstGeom prst="rect">
            <a:avLst/>
          </a:prstGeom>
          <a:solidFill>
            <a:srgbClr val="FFFFFF"/>
          </a:solidFill>
        </p:spPr>
        <p:txBody>
          <a:bodyPr wrap="none" lIns="0" tIns="0" rIns="0" bIns="0">
            <a:noAutofit/>
          </a:bodyPr>
          <a:p>
            <a:pPr indent="0" algn="l"/>
            <a:r>
              <a:rPr lang="zh-TW" sz="1600" b="1" i="1">
                <a:solidFill>
                  <a:srgbClr val="EF4857"/>
                </a:solidFill>
                <a:latin typeface="Arial" panose="020B0604020202020204"/>
                <a:ea typeface="Arial" panose="020B0604020202020204"/>
              </a:rPr>
              <a:t>/</a:t>
            </a:r>
            <a:r>
              <a:rPr lang="en-US" sz="1600" b="1" i="1">
                <a:solidFill>
                  <a:srgbClr val="EF4857"/>
                </a:solidFill>
                <a:latin typeface="Arial" panose="020B0604020202020204"/>
                <a:sym typeface="+mn-ea"/>
              </a:rPr>
              <a:t>Портальный обрабатывающий центр LM</a:t>
            </a:r>
            <a:endParaRPr lang="en-US" sz="1600" b="1" i="1">
              <a:solidFill>
                <a:srgbClr val="EF4857"/>
              </a:solidFill>
              <a:latin typeface="Arial" panose="020B0604020202020204"/>
            </a:endParaRPr>
          </a:p>
        </p:txBody>
      </p:sp>
      <p:sp>
        <p:nvSpPr>
          <p:cNvPr id="18" name="矩形 17"/>
          <p:cNvSpPr/>
          <p:nvPr/>
        </p:nvSpPr>
        <p:spPr>
          <a:xfrm>
            <a:off x="5090160" y="3675888"/>
            <a:ext cx="588264" cy="85344"/>
          </a:xfrm>
          <a:prstGeom prst="rect">
            <a:avLst/>
          </a:prstGeom>
          <a:solidFill>
            <a:srgbClr val="EF4758"/>
          </a:solidFill>
        </p:spPr>
        <p:txBody>
          <a:bodyPr wrap="none" lIns="0" tIns="0" rIns="0" bIns="0">
            <a:noAutofit/>
          </a:bodyPr>
          <a:p>
            <a:pPr indent="0"/>
            <a:r>
              <a:rPr lang="en-US" sz="600" b="1">
                <a:solidFill>
                  <a:srgbClr val="FFFFFF"/>
                </a:solidFill>
                <a:latin typeface="Arial" panose="020B0604020202020204"/>
              </a:rPr>
              <a:t>Universal head</a:t>
            </a:r>
            <a:endParaRPr lang="en-US" sz="600" b="1">
              <a:solidFill>
                <a:srgbClr val="FFFFFF"/>
              </a:solidFill>
              <a:latin typeface="Arial" panose="020B0604020202020204"/>
            </a:endParaRPr>
          </a:p>
        </p:txBody>
      </p:sp>
      <p:sp>
        <p:nvSpPr>
          <p:cNvPr id="19" name="矩形 18"/>
          <p:cNvSpPr/>
          <p:nvPr/>
        </p:nvSpPr>
        <p:spPr>
          <a:xfrm>
            <a:off x="4953000" y="3816096"/>
            <a:ext cx="899160" cy="344424"/>
          </a:xfrm>
          <a:prstGeom prst="rect">
            <a:avLst/>
          </a:prstGeom>
          <a:solidFill>
            <a:srgbClr val="FFFFFF"/>
          </a:solidFill>
        </p:spPr>
        <p:txBody>
          <a:bodyPr lIns="0" tIns="0" rIns="0" bIns="0">
            <a:noAutofit/>
          </a:bodyPr>
          <a:p>
            <a:pPr indent="0" algn="ctr"/>
            <a:r>
              <a:rPr lang="en-US" sz="550">
                <a:solidFill>
                  <a:srgbClr val="231F20"/>
                </a:solidFill>
                <a:latin typeface="Arial" panose="020B0604020202020204"/>
              </a:rPr>
              <a:t>Manual lock head</a:t>
            </a:r>
            <a:endParaRPr lang="en-US" sz="550">
              <a:solidFill>
                <a:srgbClr val="231F20"/>
              </a:solidFill>
              <a:latin typeface="Arial" panose="020B0604020202020204"/>
            </a:endParaRPr>
          </a:p>
          <a:p>
            <a:pPr indent="0" algn="ctr"/>
            <a:r>
              <a:rPr lang="en-US" sz="550">
                <a:solidFill>
                  <a:srgbClr val="231F20"/>
                </a:solidFill>
                <a:latin typeface="Arial" panose="020B0604020202020204"/>
              </a:rPr>
              <a:t>Max.speed:2000rpm</a:t>
            </a:r>
            <a:endParaRPr lang="en-US" sz="550">
              <a:solidFill>
                <a:srgbClr val="231F20"/>
              </a:solidFill>
              <a:latin typeface="Arial" panose="020B0604020202020204"/>
            </a:endParaRPr>
          </a:p>
          <a:p>
            <a:pPr indent="0" algn="ctr"/>
            <a:r>
              <a:rPr lang="en-US" sz="550">
                <a:solidFill>
                  <a:srgbClr val="231F20"/>
                </a:solidFill>
                <a:latin typeface="Arial" panose="020B0604020202020204"/>
              </a:rPr>
              <a:t>Max. horsepower </a:t>
            </a:r>
            <a:r>
              <a:rPr lang="zh-TW" sz="550">
                <a:solidFill>
                  <a:srgbClr val="231F20"/>
                </a:solidFill>
                <a:latin typeface="Arial" panose="020B0604020202020204"/>
                <a:ea typeface="Arial" panose="020B0604020202020204"/>
              </a:rPr>
              <a:t>: </a:t>
            </a:r>
            <a:r>
              <a:rPr lang="en-US" sz="550">
                <a:solidFill>
                  <a:srgbClr val="231F20"/>
                </a:solidFill>
                <a:latin typeface="Arial" panose="020B0604020202020204"/>
              </a:rPr>
              <a:t>38KW</a:t>
            </a:r>
            <a:endParaRPr lang="en-US" sz="550">
              <a:solidFill>
                <a:srgbClr val="231F20"/>
              </a:solidFill>
              <a:latin typeface="Arial" panose="020B0604020202020204"/>
            </a:endParaRPr>
          </a:p>
          <a:p>
            <a:pPr indent="0" algn="ctr"/>
            <a:r>
              <a:rPr lang="en-US" sz="550">
                <a:solidFill>
                  <a:srgbClr val="231F20"/>
                </a:solidFill>
                <a:latin typeface="Arial" panose="020B0604020202020204"/>
              </a:rPr>
              <a:t>Max. tool diameter:015Omm</a:t>
            </a:r>
            <a:endParaRPr lang="en-US" sz="550">
              <a:solidFill>
                <a:srgbClr val="231F20"/>
              </a:solidFill>
              <a:latin typeface="Arial" panose="020B0604020202020204"/>
            </a:endParaRPr>
          </a:p>
        </p:txBody>
      </p:sp>
      <p:sp>
        <p:nvSpPr>
          <p:cNvPr id="20" name="矩形 19"/>
          <p:cNvSpPr/>
          <p:nvPr/>
        </p:nvSpPr>
        <p:spPr>
          <a:xfrm>
            <a:off x="5007864" y="4154424"/>
            <a:ext cx="789432" cy="73152"/>
          </a:xfrm>
          <a:prstGeom prst="rect">
            <a:avLst/>
          </a:prstGeom>
          <a:solidFill>
            <a:srgbClr val="FFFFFF"/>
          </a:solidFill>
        </p:spPr>
        <p:txBody>
          <a:bodyPr wrap="none" lIns="0" tIns="0" rIns="0" bIns="0">
            <a:noAutofit/>
          </a:bodyPr>
          <a:p>
            <a:pPr indent="0"/>
            <a:r>
              <a:rPr lang="en-US" sz="550">
                <a:solidFill>
                  <a:srgbClr val="231F20"/>
                </a:solidFill>
                <a:latin typeface="Arial" panose="020B0604020202020204"/>
              </a:rPr>
              <a:t>Transmission ratio:1:1</a:t>
            </a:r>
            <a:endParaRPr lang="en-US" sz="550">
              <a:solidFill>
                <a:srgbClr val="231F20"/>
              </a:solidFill>
              <a:latin typeface="Arial" panose="020B0604020202020204"/>
            </a:endParaRPr>
          </a:p>
        </p:txBody>
      </p:sp>
      <p:sp>
        <p:nvSpPr>
          <p:cNvPr id="21" name="矩形 20"/>
          <p:cNvSpPr/>
          <p:nvPr/>
        </p:nvSpPr>
        <p:spPr>
          <a:xfrm>
            <a:off x="3163824" y="3660648"/>
            <a:ext cx="582168" cy="100584"/>
          </a:xfrm>
          <a:prstGeom prst="rect">
            <a:avLst/>
          </a:prstGeom>
          <a:solidFill>
            <a:srgbClr val="EF4758"/>
          </a:solidFill>
        </p:spPr>
        <p:txBody>
          <a:bodyPr wrap="none" lIns="0" tIns="0" rIns="0" bIns="0">
            <a:noAutofit/>
          </a:bodyPr>
          <a:p>
            <a:pPr indent="0"/>
            <a:r>
              <a:rPr lang="en-US" sz="600" b="1">
                <a:solidFill>
                  <a:srgbClr val="FFFFFF"/>
                </a:solidFill>
                <a:latin typeface="Arial" panose="020B0604020202020204"/>
              </a:rPr>
              <a:t>Extension head</a:t>
            </a:r>
            <a:endParaRPr lang="en-US" sz="600" b="1">
              <a:solidFill>
                <a:srgbClr val="FFFFFF"/>
              </a:solidFill>
              <a:latin typeface="Arial" panose="020B0604020202020204"/>
            </a:endParaRPr>
          </a:p>
        </p:txBody>
      </p:sp>
      <p:sp>
        <p:nvSpPr>
          <p:cNvPr id="22" name="矩形 21"/>
          <p:cNvSpPr/>
          <p:nvPr/>
        </p:nvSpPr>
        <p:spPr>
          <a:xfrm>
            <a:off x="2993136" y="3816096"/>
            <a:ext cx="914400" cy="429768"/>
          </a:xfrm>
          <a:prstGeom prst="rect">
            <a:avLst/>
          </a:prstGeom>
          <a:solidFill>
            <a:srgbClr val="FFFFFF"/>
          </a:solidFill>
        </p:spPr>
        <p:txBody>
          <a:bodyPr lIns="0" tIns="0" rIns="0" bIns="0">
            <a:noAutofit/>
          </a:bodyPr>
          <a:p>
            <a:pPr indent="0" algn="ctr"/>
            <a:r>
              <a:rPr lang="en-US" sz="500" cap="small">
                <a:solidFill>
                  <a:srgbClr val="231F20"/>
                </a:solidFill>
                <a:latin typeface="Arial" panose="020B0604020202020204"/>
              </a:rPr>
              <a:t>Manual lock head</a:t>
            </a:r>
            <a:endParaRPr lang="en-US" sz="500" cap="small">
              <a:solidFill>
                <a:srgbClr val="231F20"/>
              </a:solidFill>
              <a:latin typeface="Arial" panose="020B0604020202020204"/>
            </a:endParaRPr>
          </a:p>
          <a:p>
            <a:pPr indent="0" algn="ctr"/>
            <a:r>
              <a:rPr lang="en-US" sz="500" cap="small">
                <a:solidFill>
                  <a:srgbClr val="231F20"/>
                </a:solidFill>
                <a:latin typeface="Arial" panose="020B0604020202020204"/>
              </a:rPr>
              <a:t>Max.speed:2OOOrpm</a:t>
            </a:r>
            <a:endParaRPr lang="en-US" sz="500" cap="small">
              <a:solidFill>
                <a:srgbClr val="231F20"/>
              </a:solidFill>
              <a:latin typeface="Arial" panose="020B0604020202020204"/>
            </a:endParaRPr>
          </a:p>
          <a:p>
            <a:pPr indent="0"/>
            <a:r>
              <a:rPr lang="en-US" sz="550">
                <a:solidFill>
                  <a:srgbClr val="231F20"/>
                </a:solidFill>
                <a:latin typeface="Arial" panose="020B0604020202020204"/>
              </a:rPr>
              <a:t>Max. horsepower </a:t>
            </a:r>
            <a:r>
              <a:rPr lang="zh-TW" sz="550">
                <a:solidFill>
                  <a:srgbClr val="231F20"/>
                </a:solidFill>
                <a:latin typeface="Arial" panose="020B0604020202020204"/>
                <a:ea typeface="Arial" panose="020B0604020202020204"/>
              </a:rPr>
              <a:t>: </a:t>
            </a:r>
            <a:r>
              <a:rPr lang="en-US" sz="550">
                <a:solidFill>
                  <a:srgbClr val="231F20"/>
                </a:solidFill>
                <a:latin typeface="Arial" panose="020B0604020202020204"/>
              </a:rPr>
              <a:t>38KW</a:t>
            </a:r>
            <a:endParaRPr lang="en-US" sz="550">
              <a:solidFill>
                <a:srgbClr val="231F20"/>
              </a:solidFill>
              <a:latin typeface="Arial" panose="020B0604020202020204"/>
            </a:endParaRPr>
          </a:p>
          <a:p>
            <a:pPr indent="0"/>
            <a:r>
              <a:rPr lang="en-US" sz="550">
                <a:solidFill>
                  <a:srgbClr val="231F20"/>
                </a:solidFill>
                <a:latin typeface="Arial" panose="020B0604020202020204"/>
              </a:rPr>
              <a:t>Max. tool diameter:015Omm</a:t>
            </a:r>
            <a:endParaRPr lang="en-US" sz="550">
              <a:solidFill>
                <a:srgbClr val="231F20"/>
              </a:solidFill>
              <a:latin typeface="Arial" panose="020B0604020202020204"/>
            </a:endParaRPr>
          </a:p>
          <a:p>
            <a:pPr indent="0"/>
            <a:r>
              <a:rPr lang="en-US" sz="500" cap="small">
                <a:solidFill>
                  <a:srgbClr val="231F20"/>
                </a:solidFill>
                <a:latin typeface="Arial" panose="020B0604020202020204"/>
              </a:rPr>
              <a:t>Transmission ratio:1:1</a:t>
            </a:r>
            <a:endParaRPr lang="en-US" sz="500" cap="small">
              <a:solidFill>
                <a:srgbClr val="231F20"/>
              </a:solidFill>
              <a:latin typeface="Arial" panose="020B0604020202020204"/>
            </a:endParaRPr>
          </a:p>
        </p:txBody>
      </p:sp>
      <p:sp>
        <p:nvSpPr>
          <p:cNvPr id="23" name="矩形 22"/>
          <p:cNvSpPr/>
          <p:nvPr/>
        </p:nvSpPr>
        <p:spPr>
          <a:xfrm>
            <a:off x="3310128" y="4568952"/>
            <a:ext cx="201168" cy="73152"/>
          </a:xfrm>
          <a:prstGeom prst="rect">
            <a:avLst/>
          </a:prstGeom>
          <a:solidFill>
            <a:srgbClr val="FFFFFF"/>
          </a:solidFill>
        </p:spPr>
        <p:txBody>
          <a:bodyPr wrap="none" lIns="0" tIns="0" rIns="0" bIns="0">
            <a:noAutofit/>
          </a:bodyPr>
          <a:p>
            <a:pPr indent="0"/>
            <a:r>
              <a:rPr lang="en-US" sz="500">
                <a:solidFill>
                  <a:srgbClr val="231F20"/>
                </a:solidFill>
                <a:latin typeface="微软雅黑" panose="020B0503020204020204" charset="-122"/>
              </a:rPr>
              <a:t>0300</a:t>
            </a:r>
            <a:endParaRPr lang="en-US" sz="500">
              <a:solidFill>
                <a:srgbClr val="231F20"/>
              </a:solidFill>
              <a:latin typeface="微软雅黑" panose="020B0503020204020204" charset="-122"/>
            </a:endParaRPr>
          </a:p>
        </p:txBody>
      </p:sp>
      <p:sp>
        <p:nvSpPr>
          <p:cNvPr id="24" name="矩形 23"/>
          <p:cNvSpPr/>
          <p:nvPr/>
        </p:nvSpPr>
        <p:spPr>
          <a:xfrm>
            <a:off x="1746504" y="3636264"/>
            <a:ext cx="347472" cy="100584"/>
          </a:xfrm>
          <a:prstGeom prst="rect">
            <a:avLst/>
          </a:prstGeom>
          <a:solidFill>
            <a:srgbClr val="EF4758"/>
          </a:solidFill>
        </p:spPr>
        <p:txBody>
          <a:bodyPr wrap="none" lIns="0" tIns="0" rIns="0" bIns="0">
            <a:noAutofit/>
          </a:bodyPr>
          <a:p>
            <a:pPr indent="0"/>
            <a:r>
              <a:rPr lang="en-US" sz="600" b="1">
                <a:solidFill>
                  <a:srgbClr val="FFFFFF"/>
                </a:solidFill>
                <a:latin typeface="Arial" panose="020B0604020202020204"/>
              </a:rPr>
              <a:t>90°head</a:t>
            </a:r>
            <a:endParaRPr lang="en-US" sz="600" b="1">
              <a:solidFill>
                <a:srgbClr val="FFFFFF"/>
              </a:solidFill>
              <a:latin typeface="Arial" panose="020B0604020202020204"/>
            </a:endParaRPr>
          </a:p>
        </p:txBody>
      </p:sp>
      <p:sp>
        <p:nvSpPr>
          <p:cNvPr id="25" name="矩形 24"/>
          <p:cNvSpPr/>
          <p:nvPr/>
        </p:nvSpPr>
        <p:spPr>
          <a:xfrm>
            <a:off x="1432560" y="3810000"/>
            <a:ext cx="932688" cy="341376"/>
          </a:xfrm>
          <a:prstGeom prst="rect">
            <a:avLst/>
          </a:prstGeom>
          <a:solidFill>
            <a:srgbClr val="FFFFFF"/>
          </a:solidFill>
        </p:spPr>
        <p:txBody>
          <a:bodyPr lIns="0" tIns="0" rIns="0" bIns="0">
            <a:noAutofit/>
          </a:bodyPr>
          <a:p>
            <a:pPr indent="0" algn="ctr">
              <a:lnSpc>
                <a:spcPct val="113000"/>
              </a:lnSpc>
            </a:pPr>
            <a:r>
              <a:rPr lang="en-US" sz="500" cap="small">
                <a:solidFill>
                  <a:srgbClr val="231F20"/>
                </a:solidFill>
                <a:latin typeface="Arial" panose="020B0604020202020204"/>
              </a:rPr>
              <a:t>Max.speed:2OOOrpm</a:t>
            </a:r>
            <a:endParaRPr lang="en-US" sz="500" cap="small">
              <a:solidFill>
                <a:srgbClr val="231F20"/>
              </a:solidFill>
              <a:latin typeface="Arial" panose="020B0604020202020204"/>
            </a:endParaRPr>
          </a:p>
          <a:p>
            <a:pPr indent="0" algn="ctr"/>
            <a:r>
              <a:rPr lang="en-US" sz="550">
                <a:solidFill>
                  <a:srgbClr val="231F20"/>
                </a:solidFill>
                <a:latin typeface="Arial" panose="020B0604020202020204"/>
              </a:rPr>
              <a:t>Max. horsepower </a:t>
            </a:r>
            <a:r>
              <a:rPr lang="zh-TW" sz="550">
                <a:solidFill>
                  <a:srgbClr val="231F20"/>
                </a:solidFill>
                <a:latin typeface="Arial" panose="020B0604020202020204"/>
                <a:ea typeface="Arial" panose="020B0604020202020204"/>
              </a:rPr>
              <a:t>: </a:t>
            </a:r>
            <a:r>
              <a:rPr lang="en-US" sz="550">
                <a:solidFill>
                  <a:srgbClr val="231F20"/>
                </a:solidFill>
                <a:latin typeface="Arial" panose="020B0604020202020204"/>
              </a:rPr>
              <a:t>38KW Max. tool diameter:015Omm</a:t>
            </a:r>
            <a:endParaRPr lang="en-US" sz="550">
              <a:solidFill>
                <a:srgbClr val="231F20"/>
              </a:solidFill>
              <a:latin typeface="Arial" panose="020B0604020202020204"/>
            </a:endParaRPr>
          </a:p>
          <a:p>
            <a:pPr indent="0" algn="ctr">
              <a:lnSpc>
                <a:spcPct val="113000"/>
              </a:lnSpc>
            </a:pPr>
            <a:r>
              <a:rPr lang="en-US" sz="500" cap="small">
                <a:solidFill>
                  <a:srgbClr val="231F20"/>
                </a:solidFill>
                <a:latin typeface="Arial" panose="020B0604020202020204"/>
              </a:rPr>
              <a:t>Transmission ratio:1:1</a:t>
            </a:r>
            <a:endParaRPr lang="en-US" sz="500" cap="small">
              <a:solidFill>
                <a:srgbClr val="231F20"/>
              </a:solidFill>
              <a:latin typeface="Arial" panose="020B0604020202020204"/>
            </a:endParaRPr>
          </a:p>
        </p:txBody>
      </p:sp>
      <p:sp>
        <p:nvSpPr>
          <p:cNvPr id="26" name="矩形 25"/>
          <p:cNvSpPr/>
          <p:nvPr/>
        </p:nvSpPr>
        <p:spPr>
          <a:xfrm>
            <a:off x="1624584" y="4776216"/>
            <a:ext cx="201168" cy="88392"/>
          </a:xfrm>
          <a:prstGeom prst="rect">
            <a:avLst/>
          </a:prstGeom>
          <a:solidFill>
            <a:srgbClr val="FFFFFF"/>
          </a:solidFill>
        </p:spPr>
        <p:txBody>
          <a:bodyPr wrap="none" lIns="0" tIns="0" rIns="0" bIns="0">
            <a:noAutofit/>
          </a:bodyPr>
          <a:p>
            <a:pPr indent="0"/>
            <a:r>
              <a:rPr lang="en-US" sz="500">
                <a:solidFill>
                  <a:srgbClr val="231F20"/>
                </a:solidFill>
                <a:latin typeface="微软雅黑" panose="020B0503020204020204" charset="-122"/>
              </a:rPr>
              <a:t>0250</a:t>
            </a:r>
            <a:endParaRPr lang="en-US" sz="500">
              <a:solidFill>
                <a:srgbClr val="231F20"/>
              </a:solidFill>
              <a:latin typeface="微软雅黑" panose="020B0503020204020204" charset="-122"/>
            </a:endParaRPr>
          </a:p>
        </p:txBody>
      </p:sp>
      <p:sp>
        <p:nvSpPr>
          <p:cNvPr id="27" name="矩形 26"/>
          <p:cNvSpPr/>
          <p:nvPr/>
        </p:nvSpPr>
        <p:spPr>
          <a:xfrm>
            <a:off x="2161032" y="4977384"/>
            <a:ext cx="185928" cy="91440"/>
          </a:xfrm>
          <a:prstGeom prst="rect">
            <a:avLst/>
          </a:prstGeom>
          <a:solidFill>
            <a:srgbClr val="FFFFFF"/>
          </a:solidFill>
        </p:spPr>
        <p:txBody>
          <a:bodyPr wrap="none" lIns="0" tIns="0" rIns="0" bIns="0">
            <a:noAutofit/>
          </a:bodyPr>
          <a:p>
            <a:pPr indent="0"/>
            <a:r>
              <a:rPr lang="en-US" sz="500">
                <a:solidFill>
                  <a:srgbClr val="050001"/>
                </a:solidFill>
                <a:latin typeface="微软雅黑" panose="020B0503020204020204" charset="-122"/>
              </a:rPr>
              <a:t>scale</a:t>
            </a:r>
            <a:endParaRPr lang="en-US" sz="500">
              <a:solidFill>
                <a:srgbClr val="050001"/>
              </a:solidFill>
              <a:latin typeface="微软雅黑" panose="020B0503020204020204" charset="-122"/>
            </a:endParaRPr>
          </a:p>
        </p:txBody>
      </p:sp>
      <p:graphicFrame>
        <p:nvGraphicFramePr>
          <p:cNvPr id="28" name="表格 27"/>
          <p:cNvGraphicFramePr>
            <a:graphicFrameLocks noGrp="1"/>
          </p:cNvGraphicFramePr>
          <p:nvPr/>
        </p:nvGraphicFramePr>
        <p:xfrm>
          <a:off x="3236976" y="5995416"/>
          <a:ext cx="893064" cy="289560"/>
        </p:xfrm>
        <a:graphic>
          <a:graphicData uri="http://schemas.openxmlformats.org/drawingml/2006/table">
            <a:tbl>
              <a:tblPr/>
              <a:tblGrid>
                <a:gridCol w="208280"/>
                <a:gridCol w="208280"/>
                <a:gridCol w="268224"/>
                <a:gridCol w="208280"/>
              </a:tblGrid>
              <a:tr h="0">
                <a:tc>
                  <a:txBody>
                    <a:bodyPr>
                      <a:spAutoFit/>
                    </a:bodyPr>
                    <a:p>
                      <a:pPr indent="0" algn="just"/>
                      <a:r>
                        <a:rPr lang="en-US" sz="1200" b="1">
                          <a:solidFill>
                            <a:srgbClr val="231F20"/>
                          </a:solidFill>
                          <a:latin typeface="Arial" panose="020B0604020202020204"/>
                        </a:rPr>
                        <a:t>I</a:t>
                      </a:r>
                      <a:endParaRPr lang="en-US" sz="1200" b="1">
                        <a:solidFill>
                          <a:srgbClr val="231F20"/>
                        </a:solidFill>
                        <a:latin typeface="Arial" panose="020B0604020202020204"/>
                      </a:endParaRPr>
                    </a:p>
                  </a:txBody>
                  <a:tcPr marL="0" marR="0" marT="0" marB="0">
                    <a:solidFill>
                      <a:srgbClr val="D1D5D6"/>
                    </a:solidFill>
                  </a:tcPr>
                </a:tc>
                <a:tc>
                  <a:txBody>
                    <a:bodyPr>
                      <a:spAutoFit/>
                    </a:bodyPr>
                    <a:p>
                      <a:endParaRPr sz="500"/>
                    </a:p>
                  </a:txBody>
                  <a:tcPr marL="0" marR="0" marT="0" marB="0">
                    <a:solidFill>
                      <a:srgbClr val="D1D5D6"/>
                    </a:solidFill>
                  </a:tcPr>
                </a:tc>
                <a:tc>
                  <a:txBody>
                    <a:bodyPr>
                      <a:spAutoFit/>
                    </a:bodyPr>
                    <a:p>
                      <a:endParaRPr sz="500"/>
                    </a:p>
                  </a:txBody>
                  <a:tcPr marL="0" marR="0" marT="0" marB="0">
                    <a:solidFill>
                      <a:srgbClr val="D1D5D6"/>
                    </a:solidFill>
                  </a:tcPr>
                </a:tc>
                <a:tc>
                  <a:txBody>
                    <a:bodyPr>
                      <a:spAutoFit/>
                    </a:bodyPr>
                    <a:p>
                      <a:endParaRPr sz="500"/>
                    </a:p>
                  </a:txBody>
                  <a:tcPr marL="0" marR="0" marT="0" marB="0">
                    <a:solidFill>
                      <a:srgbClr val="D1D5D6"/>
                    </a:solidFill>
                  </a:tcPr>
                </a:tc>
              </a:tr>
              <a:tr h="201168">
                <a:tc gridSpan="2">
                  <a:txBody>
                    <a:bodyPr>
                      <a:spAutoFit/>
                    </a:bodyPr>
                    <a:p>
                      <a:pPr indent="0"/>
                      <a:r>
                        <a:rPr lang="en-US" sz="500">
                          <a:solidFill>
                            <a:srgbClr val="231F20"/>
                          </a:solidFill>
                          <a:latin typeface="微软雅黑" panose="020B0503020204020204" charset="-122"/>
                        </a:rPr>
                        <a:t>0128</a:t>
                      </a:r>
                      <a:endParaRPr lang="en-US" sz="500">
                        <a:solidFill>
                          <a:srgbClr val="231F20"/>
                        </a:solidFill>
                        <a:latin typeface="微软雅黑" panose="020B0503020204020204" charset="-122"/>
                      </a:endParaRPr>
                    </a:p>
                  </a:txBody>
                  <a:tcPr marL="0" marR="0" marT="0" marB="0" anchor="b">
                    <a:solidFill>
                      <a:srgbClr val="D1D5D6"/>
                    </a:solidFill>
                  </a:tcPr>
                </a:tc>
                <a:tc hMerge="1">
                  <a:tcPr marL="0" marR="0" marT="0" marB="0"/>
                </a:tc>
                <a:tc gridSpan="2">
                  <a:txBody>
                    <a:bodyPr>
                      <a:spAutoFit/>
                    </a:bodyPr>
                    <a:p>
                      <a:endParaRPr sz="1000"/>
                    </a:p>
                  </a:txBody>
                  <a:tcPr marL="0" marR="0" marT="0" marB="0">
                    <a:solidFill>
                      <a:srgbClr val="D1D5D6"/>
                    </a:solidFill>
                  </a:tcPr>
                </a:tc>
                <a:tc hMerge="1">
                  <a:tcPr marL="0" marR="0" marT="0" marB="0"/>
                </a:tc>
              </a:tr>
            </a:tbl>
          </a:graphicData>
        </a:graphic>
      </p:graphicFrame>
      <p:sp>
        <p:nvSpPr>
          <p:cNvPr id="29" name="矩形 28"/>
          <p:cNvSpPr/>
          <p:nvPr/>
        </p:nvSpPr>
        <p:spPr>
          <a:xfrm>
            <a:off x="1130935" y="1798320"/>
            <a:ext cx="5593715" cy="944880"/>
          </a:xfrm>
          <a:prstGeom prst="rect">
            <a:avLst/>
          </a:prstGeom>
          <a:solidFill>
            <a:srgbClr val="FFFFFF"/>
          </a:solidFill>
        </p:spPr>
        <p:txBody>
          <a:bodyPr lIns="0" tIns="0" rIns="0" bIns="0">
            <a:noAutofit/>
          </a:bodyPr>
          <a:p>
            <a:pPr indent="0"/>
            <a:r>
              <a:rPr lang="en-US" sz="1900" b="1">
                <a:solidFill>
                  <a:srgbClr val="231F20"/>
                </a:solidFill>
                <a:latin typeface="Tahoma" panose="020B0604030504040204"/>
              </a:rPr>
              <a:t>Многофункциональная сменная головка</a:t>
            </a:r>
            <a:r>
              <a:rPr lang="en-US" sz="450">
                <a:solidFill>
                  <a:srgbClr val="EF4857"/>
                </a:solidFill>
                <a:latin typeface="宋体" panose="02010600030101010101" pitchFamily="2" charset="-122"/>
              </a:rPr>
              <a:t>&gt;&gt;&gt;&gt;&gt;</a:t>
            </a:r>
            <a:endParaRPr lang="en-US" sz="450">
              <a:solidFill>
                <a:srgbClr val="EF4857"/>
              </a:solidFill>
              <a:latin typeface="宋体" panose="02010600030101010101" pitchFamily="2" charset="-122"/>
            </a:endParaRPr>
          </a:p>
          <a:p>
            <a:pPr indent="12700">
              <a:lnSpc>
                <a:spcPct val="92000"/>
              </a:lnSpc>
            </a:pPr>
            <a:r>
              <a:rPr lang="en-US" sz="1200">
                <a:solidFill>
                  <a:srgbClr val="434345"/>
                </a:solidFill>
                <a:latin typeface="Tahoma" panose="020B0604030504040204"/>
              </a:rPr>
              <a:t>Ручная фрезерная головка не является обязательной для серии LM-13/18.</a:t>
            </a:r>
            <a:endParaRPr lang="en-US" sz="1200">
              <a:solidFill>
                <a:srgbClr val="434345"/>
              </a:solidFill>
              <a:latin typeface="Tahoma" panose="020B0604030504040204"/>
            </a:endParaRPr>
          </a:p>
          <a:p>
            <a:pPr indent="12700">
              <a:lnSpc>
                <a:spcPct val="92000"/>
              </a:lnSpc>
            </a:pPr>
            <a:r>
              <a:rPr lang="en-US" sz="1200">
                <a:solidFill>
                  <a:srgbClr val="434345"/>
                </a:solidFill>
                <a:latin typeface="Tahoma" panose="020B0604030504040204"/>
              </a:rPr>
              <a:t>Ручные и автоматические фрезерные головки являются дополнительными для серий LM-23/28/32/38, а автоматическая фрезерная головка управляется программой.</a:t>
            </a:r>
            <a:endParaRPr lang="en-US" sz="1200">
              <a:solidFill>
                <a:srgbClr val="434345"/>
              </a:solidFill>
              <a:latin typeface="Tahoma" panose="020B0604030504040204"/>
            </a:endParaRPr>
          </a:p>
        </p:txBody>
      </p:sp>
      <p:sp>
        <p:nvSpPr>
          <p:cNvPr id="30" name="矩形 29"/>
          <p:cNvSpPr/>
          <p:nvPr/>
        </p:nvSpPr>
        <p:spPr>
          <a:xfrm>
            <a:off x="2453640" y="3115056"/>
            <a:ext cx="2112264" cy="259080"/>
          </a:xfrm>
          <a:prstGeom prst="rect">
            <a:avLst/>
          </a:prstGeom>
          <a:solidFill>
            <a:srgbClr val="FFFFFF"/>
          </a:solidFill>
        </p:spPr>
        <p:txBody>
          <a:bodyPr wrap="none" lIns="0" tIns="0" rIns="0" bIns="0">
            <a:noAutofit/>
          </a:bodyPr>
          <a:p>
            <a:pPr indent="0"/>
            <a:r>
              <a:rPr lang="en-US" sz="1700" b="1">
                <a:solidFill>
                  <a:srgbClr val="231F20"/>
                </a:solidFill>
                <a:latin typeface="Arial" panose="020B0604020202020204"/>
              </a:rPr>
              <a:t>Manual milling head</a:t>
            </a:r>
            <a:endParaRPr lang="en-US" sz="1700" b="1">
              <a:solidFill>
                <a:srgbClr val="231F20"/>
              </a:solidFill>
              <a:latin typeface="Arial" panose="020B0604020202020204"/>
            </a:endParaRPr>
          </a:p>
        </p:txBody>
      </p:sp>
      <p:sp>
        <p:nvSpPr>
          <p:cNvPr id="31" name="矩形 30"/>
          <p:cNvSpPr/>
          <p:nvPr/>
        </p:nvSpPr>
        <p:spPr>
          <a:xfrm>
            <a:off x="10439527" y="3150235"/>
            <a:ext cx="2932176" cy="283464"/>
          </a:xfrm>
          <a:prstGeom prst="rect">
            <a:avLst/>
          </a:prstGeom>
          <a:solidFill>
            <a:srgbClr val="FFFFFF"/>
          </a:solidFill>
        </p:spPr>
        <p:txBody>
          <a:bodyPr wrap="none" lIns="0" tIns="0" rIns="0" bIns="0">
            <a:noAutofit/>
          </a:bodyPr>
          <a:p>
            <a:pPr indent="0" algn="r"/>
            <a:r>
              <a:rPr lang="en-US" sz="2100" b="1">
                <a:solidFill>
                  <a:srgbClr val="231F20"/>
                </a:solidFill>
                <a:latin typeface="Arial" panose="020B0604020202020204"/>
              </a:rPr>
              <a:t>Автоматическая фрезерная головка</a:t>
            </a:r>
            <a:endParaRPr lang="en-US" sz="2100" b="1">
              <a:solidFill>
                <a:srgbClr val="231F20"/>
              </a:solidFill>
              <a:latin typeface="Arial" panose="020B0604020202020204"/>
            </a:endParaRPr>
          </a:p>
        </p:txBody>
      </p:sp>
      <p:sp>
        <p:nvSpPr>
          <p:cNvPr id="32" name="矩形 31"/>
          <p:cNvSpPr/>
          <p:nvPr/>
        </p:nvSpPr>
        <p:spPr>
          <a:xfrm>
            <a:off x="8720328" y="3599688"/>
            <a:ext cx="347472" cy="100584"/>
          </a:xfrm>
          <a:prstGeom prst="rect">
            <a:avLst/>
          </a:prstGeom>
          <a:solidFill>
            <a:srgbClr val="EF4758"/>
          </a:solidFill>
        </p:spPr>
        <p:txBody>
          <a:bodyPr wrap="none" lIns="0" tIns="0" rIns="0" bIns="0">
            <a:noAutofit/>
          </a:bodyPr>
          <a:p>
            <a:pPr indent="0"/>
            <a:r>
              <a:rPr lang="en-US" sz="600" b="1">
                <a:solidFill>
                  <a:srgbClr val="FFFFFF"/>
                </a:solidFill>
                <a:latin typeface="Arial" panose="020B0604020202020204"/>
              </a:rPr>
              <a:t>90°head</a:t>
            </a:r>
            <a:endParaRPr lang="en-US" sz="600" b="1">
              <a:solidFill>
                <a:srgbClr val="FFFFFF"/>
              </a:solidFill>
              <a:latin typeface="Arial" panose="020B0604020202020204"/>
            </a:endParaRPr>
          </a:p>
        </p:txBody>
      </p:sp>
      <p:sp>
        <p:nvSpPr>
          <p:cNvPr id="33" name="矩形 32"/>
          <p:cNvSpPr/>
          <p:nvPr/>
        </p:nvSpPr>
        <p:spPr>
          <a:xfrm>
            <a:off x="8269224" y="3755136"/>
            <a:ext cx="1146048" cy="429768"/>
          </a:xfrm>
          <a:prstGeom prst="rect">
            <a:avLst/>
          </a:prstGeom>
          <a:solidFill>
            <a:srgbClr val="FFFFFF"/>
          </a:solidFill>
        </p:spPr>
        <p:txBody>
          <a:bodyPr lIns="0" tIns="0" rIns="0" bIns="0">
            <a:noAutofit/>
          </a:bodyPr>
          <a:p>
            <a:pPr indent="0" algn="ctr"/>
            <a:r>
              <a:rPr lang="en-US" sz="550">
                <a:solidFill>
                  <a:srgbClr val="231F20"/>
                </a:solidFill>
                <a:latin typeface="Arial" panose="020B0604020202020204"/>
              </a:rPr>
              <a:t>Automatic lock head</a:t>
            </a:r>
            <a:endParaRPr lang="en-US" sz="550">
              <a:solidFill>
                <a:srgbClr val="231F20"/>
              </a:solidFill>
              <a:latin typeface="Arial" panose="020B0604020202020204"/>
            </a:endParaRPr>
          </a:p>
          <a:p>
            <a:pPr indent="0" algn="ctr"/>
            <a:r>
              <a:rPr lang="en-US" sz="550">
                <a:solidFill>
                  <a:srgbClr val="231F20"/>
                </a:solidFill>
                <a:latin typeface="Arial" panose="020B0604020202020204"/>
              </a:rPr>
              <a:t>C-shaft automatic 5° </a:t>
            </a:r>
            <a:r>
              <a:rPr lang="zh-TW" sz="550">
                <a:solidFill>
                  <a:srgbClr val="231F20"/>
                </a:solidFill>
                <a:latin typeface="Arial" panose="020B0604020202020204"/>
                <a:ea typeface="Arial" panose="020B0604020202020204"/>
              </a:rPr>
              <a:t>- </a:t>
            </a:r>
            <a:r>
              <a:rPr lang="en-US" sz="550">
                <a:solidFill>
                  <a:srgbClr val="231F20"/>
                </a:solidFill>
                <a:latin typeface="Arial" panose="020B0604020202020204"/>
              </a:rPr>
              <a:t>cutting(2.5°)</a:t>
            </a:r>
            <a:endParaRPr lang="en-US" sz="550">
              <a:solidFill>
                <a:srgbClr val="231F20"/>
              </a:solidFill>
              <a:latin typeface="Arial" panose="020B0604020202020204"/>
            </a:endParaRPr>
          </a:p>
          <a:p>
            <a:pPr indent="0" algn="ctr"/>
            <a:r>
              <a:rPr lang="en-US" sz="550">
                <a:solidFill>
                  <a:srgbClr val="231F20"/>
                </a:solidFill>
                <a:latin typeface="Arial" panose="020B0604020202020204"/>
              </a:rPr>
              <a:t>Max.speed::3500rpm</a:t>
            </a:r>
            <a:endParaRPr lang="en-US" sz="550">
              <a:solidFill>
                <a:srgbClr val="231F20"/>
              </a:solidFill>
              <a:latin typeface="Arial" panose="020B0604020202020204"/>
            </a:endParaRPr>
          </a:p>
          <a:p>
            <a:pPr indent="0" algn="ctr"/>
            <a:r>
              <a:rPr lang="en-US" sz="550">
                <a:solidFill>
                  <a:srgbClr val="231F20"/>
                </a:solidFill>
                <a:latin typeface="Arial" panose="020B0604020202020204"/>
              </a:rPr>
              <a:t>Max. torque: </a:t>
            </a:r>
            <a:r>
              <a:rPr lang="zh-TW" sz="550">
                <a:solidFill>
                  <a:srgbClr val="231F20"/>
                </a:solidFill>
                <a:latin typeface="Arial" panose="020B0604020202020204"/>
                <a:ea typeface="Arial" panose="020B0604020202020204"/>
              </a:rPr>
              <a:t>: </a:t>
            </a:r>
            <a:r>
              <a:rPr lang="en-US" sz="550">
                <a:solidFill>
                  <a:srgbClr val="231F20"/>
                </a:solidFill>
                <a:latin typeface="Arial" panose="020B0604020202020204"/>
              </a:rPr>
              <a:t>lOOON.m</a:t>
            </a:r>
            <a:endParaRPr lang="en-US" sz="550">
              <a:solidFill>
                <a:srgbClr val="231F20"/>
              </a:solidFill>
              <a:latin typeface="Arial" panose="020B0604020202020204"/>
            </a:endParaRPr>
          </a:p>
          <a:p>
            <a:pPr indent="0" algn="ctr"/>
            <a:r>
              <a:rPr lang="en-US" sz="550">
                <a:solidFill>
                  <a:srgbClr val="231F20"/>
                </a:solidFill>
                <a:latin typeface="Arial" panose="020B0604020202020204"/>
              </a:rPr>
              <a:t>Max. tool diameter:02OOmm</a:t>
            </a:r>
            <a:endParaRPr lang="en-US" sz="550">
              <a:solidFill>
                <a:srgbClr val="231F20"/>
              </a:solidFill>
              <a:latin typeface="Arial" panose="020B0604020202020204"/>
            </a:endParaRPr>
          </a:p>
        </p:txBody>
      </p:sp>
      <p:sp>
        <p:nvSpPr>
          <p:cNvPr id="34" name="矩形 33"/>
          <p:cNvSpPr/>
          <p:nvPr/>
        </p:nvSpPr>
        <p:spPr>
          <a:xfrm>
            <a:off x="10625328" y="3645408"/>
            <a:ext cx="606552" cy="100584"/>
          </a:xfrm>
          <a:prstGeom prst="rect">
            <a:avLst/>
          </a:prstGeom>
          <a:solidFill>
            <a:srgbClr val="EF4758"/>
          </a:solidFill>
        </p:spPr>
        <p:txBody>
          <a:bodyPr wrap="none" lIns="0" tIns="0" rIns="0" bIns="0">
            <a:noAutofit/>
          </a:bodyPr>
          <a:p>
            <a:pPr indent="0" algn="r"/>
            <a:r>
              <a:rPr lang="en-US" sz="600" b="1">
                <a:solidFill>
                  <a:srgbClr val="FFFFFF"/>
                </a:solidFill>
                <a:latin typeface="Arial" panose="020B0604020202020204"/>
              </a:rPr>
              <a:t>Extension head</a:t>
            </a:r>
            <a:endParaRPr lang="en-US" sz="600" b="1">
              <a:solidFill>
                <a:srgbClr val="FFFFFF"/>
              </a:solidFill>
              <a:latin typeface="Arial" panose="020B0604020202020204"/>
            </a:endParaRPr>
          </a:p>
        </p:txBody>
      </p:sp>
      <p:sp>
        <p:nvSpPr>
          <p:cNvPr id="35" name="矩形 34"/>
          <p:cNvSpPr/>
          <p:nvPr/>
        </p:nvSpPr>
        <p:spPr>
          <a:xfrm>
            <a:off x="10439400" y="3797808"/>
            <a:ext cx="987552" cy="344424"/>
          </a:xfrm>
          <a:prstGeom prst="rect">
            <a:avLst/>
          </a:prstGeom>
          <a:solidFill>
            <a:srgbClr val="FFFFFF"/>
          </a:solidFill>
        </p:spPr>
        <p:txBody>
          <a:bodyPr lIns="0" tIns="0" rIns="0" bIns="0">
            <a:noAutofit/>
          </a:bodyPr>
          <a:p>
            <a:pPr indent="0" algn="ctr">
              <a:lnSpc>
                <a:spcPct val="106000"/>
              </a:lnSpc>
            </a:pPr>
            <a:r>
              <a:rPr lang="en-US" sz="550">
                <a:solidFill>
                  <a:srgbClr val="231F20"/>
                </a:solidFill>
                <a:latin typeface="Arial" panose="020B0604020202020204"/>
              </a:rPr>
              <a:t>Automatic lock head Max.speed</a:t>
            </a:r>
            <a:r>
              <a:rPr lang="en-US" sz="650">
                <a:solidFill>
                  <a:srgbClr val="231F20"/>
                </a:solidFill>
                <a:latin typeface="宋体" panose="02010600030101010101" pitchFamily="2" charset="-122"/>
              </a:rPr>
              <a:t>：</a:t>
            </a:r>
            <a:r>
              <a:rPr lang="en-US" sz="550">
                <a:solidFill>
                  <a:srgbClr val="231F20"/>
                </a:solidFill>
                <a:latin typeface="Arial" panose="020B0604020202020204"/>
              </a:rPr>
              <a:t>3500rpm Max. torque</a:t>
            </a:r>
            <a:r>
              <a:rPr lang="en-US" sz="650">
                <a:solidFill>
                  <a:srgbClr val="231F20"/>
                </a:solidFill>
                <a:latin typeface="宋体" panose="02010600030101010101" pitchFamily="2" charset="-122"/>
              </a:rPr>
              <a:t>：</a:t>
            </a:r>
            <a:r>
              <a:rPr lang="en-US" sz="550">
                <a:solidFill>
                  <a:srgbClr val="231F20"/>
                </a:solidFill>
                <a:latin typeface="Arial" panose="020B0604020202020204"/>
              </a:rPr>
              <a:t>1000N.m </a:t>
            </a:r>
            <a:r>
              <a:rPr lang="en-US" sz="500" cap="small">
                <a:solidFill>
                  <a:srgbClr val="231F20"/>
                </a:solidFill>
                <a:latin typeface="Arial" panose="020B0604020202020204"/>
              </a:rPr>
              <a:t>Max. tool diameter:0200mm</a:t>
            </a:r>
            <a:endParaRPr lang="en-US" sz="500" cap="small">
              <a:solidFill>
                <a:srgbClr val="231F20"/>
              </a:solidFill>
              <a:latin typeface="Arial" panose="020B0604020202020204"/>
            </a:endParaRPr>
          </a:p>
        </p:txBody>
      </p:sp>
      <p:sp>
        <p:nvSpPr>
          <p:cNvPr id="36" name="矩形 35"/>
          <p:cNvSpPr/>
          <p:nvPr/>
        </p:nvSpPr>
        <p:spPr>
          <a:xfrm>
            <a:off x="13139928" y="3550920"/>
            <a:ext cx="588264" cy="100584"/>
          </a:xfrm>
          <a:prstGeom prst="rect">
            <a:avLst/>
          </a:prstGeom>
          <a:solidFill>
            <a:srgbClr val="EF4758"/>
          </a:solidFill>
        </p:spPr>
        <p:txBody>
          <a:bodyPr wrap="none" lIns="0" tIns="0" rIns="0" bIns="0">
            <a:noAutofit/>
          </a:bodyPr>
          <a:p>
            <a:pPr indent="0" algn="ctr"/>
            <a:r>
              <a:rPr lang="en-US" sz="600" b="1">
                <a:solidFill>
                  <a:srgbClr val="FFFFFF"/>
                </a:solidFill>
                <a:latin typeface="Arial" panose="020B0604020202020204"/>
              </a:rPr>
              <a:t>Universal head</a:t>
            </a:r>
            <a:endParaRPr lang="en-US" sz="600" b="1">
              <a:solidFill>
                <a:srgbClr val="FFFFFF"/>
              </a:solidFill>
              <a:latin typeface="Arial" panose="020B0604020202020204"/>
            </a:endParaRPr>
          </a:p>
        </p:txBody>
      </p:sp>
      <p:sp>
        <p:nvSpPr>
          <p:cNvPr id="37" name="矩形 36"/>
          <p:cNvSpPr/>
          <p:nvPr/>
        </p:nvSpPr>
        <p:spPr>
          <a:xfrm>
            <a:off x="12926568" y="3712464"/>
            <a:ext cx="1021080" cy="646176"/>
          </a:xfrm>
          <a:prstGeom prst="rect">
            <a:avLst/>
          </a:prstGeom>
          <a:solidFill>
            <a:srgbClr val="FFFFFF"/>
          </a:solidFill>
        </p:spPr>
        <p:txBody>
          <a:bodyPr lIns="0" tIns="0" rIns="0" bIns="0">
            <a:noAutofit/>
          </a:bodyPr>
          <a:p>
            <a:pPr indent="0" algn="ctr">
              <a:lnSpc>
                <a:spcPct val="107000"/>
              </a:lnSpc>
            </a:pPr>
            <a:r>
              <a:rPr lang="en-US" sz="500" cap="small">
                <a:solidFill>
                  <a:srgbClr val="231F20"/>
                </a:solidFill>
                <a:latin typeface="Arial" panose="020B0604020202020204"/>
              </a:rPr>
              <a:t>Automatic lock head </a:t>
            </a:r>
            <a:r>
              <a:rPr lang="en-US" sz="550">
                <a:solidFill>
                  <a:srgbClr val="231F20"/>
                </a:solidFill>
                <a:latin typeface="Arial" panose="020B0604020202020204"/>
              </a:rPr>
              <a:t>C-shaft automatic 5° </a:t>
            </a:r>
            <a:r>
              <a:rPr lang="zh-TW" sz="550">
                <a:solidFill>
                  <a:srgbClr val="231F20"/>
                </a:solidFill>
                <a:latin typeface="Arial" panose="020B0604020202020204"/>
                <a:ea typeface="Arial" panose="020B0604020202020204"/>
              </a:rPr>
              <a:t>- </a:t>
            </a:r>
            <a:r>
              <a:rPr lang="en-US" sz="550">
                <a:solidFill>
                  <a:srgbClr val="231F20"/>
                </a:solidFill>
                <a:latin typeface="Arial" panose="020B0604020202020204"/>
              </a:rPr>
              <a:t>cutting B-shaft automatic 2.5° </a:t>
            </a:r>
            <a:r>
              <a:rPr lang="zh-TW" sz="550">
                <a:solidFill>
                  <a:srgbClr val="231F20"/>
                </a:solidFill>
                <a:latin typeface="Arial" panose="020B0604020202020204"/>
                <a:ea typeface="Arial" panose="020B0604020202020204"/>
              </a:rPr>
              <a:t>- </a:t>
            </a:r>
            <a:r>
              <a:rPr lang="en-US" sz="550">
                <a:solidFill>
                  <a:srgbClr val="231F20"/>
                </a:solidFill>
                <a:latin typeface="Arial" panose="020B0604020202020204"/>
              </a:rPr>
              <a:t>cutting</a:t>
            </a:r>
            <a:endParaRPr lang="en-US" sz="550">
              <a:solidFill>
                <a:srgbClr val="231F20"/>
              </a:solidFill>
              <a:latin typeface="Arial" panose="020B0604020202020204"/>
            </a:endParaRPr>
          </a:p>
          <a:p>
            <a:pPr indent="0" algn="ctr">
              <a:lnSpc>
                <a:spcPct val="115000"/>
              </a:lnSpc>
            </a:pPr>
            <a:r>
              <a:rPr lang="en-US" sz="500" cap="small">
                <a:solidFill>
                  <a:srgbClr val="231F20"/>
                </a:solidFill>
                <a:latin typeface="Arial" panose="020B0604020202020204"/>
              </a:rPr>
              <a:t>Max.speed:3000rpm</a:t>
            </a:r>
            <a:endParaRPr lang="en-US" sz="500" cap="small">
              <a:solidFill>
                <a:srgbClr val="231F20"/>
              </a:solidFill>
              <a:latin typeface="Arial" panose="020B0604020202020204"/>
            </a:endParaRPr>
          </a:p>
          <a:p>
            <a:pPr indent="0" algn="ctr">
              <a:lnSpc>
                <a:spcPct val="115000"/>
              </a:lnSpc>
            </a:pPr>
            <a:r>
              <a:rPr lang="en-US" sz="500" cap="small">
                <a:solidFill>
                  <a:srgbClr val="231F20"/>
                </a:solidFill>
                <a:latin typeface="Arial" panose="020B0604020202020204"/>
              </a:rPr>
              <a:t>Max. torque:1000N.m Max. tool diameter:0200mm</a:t>
            </a:r>
            <a:endParaRPr lang="en-US" sz="500" cap="small">
              <a:solidFill>
                <a:srgbClr val="231F20"/>
              </a:solidFill>
              <a:latin typeface="Arial" panose="020B0604020202020204"/>
            </a:endParaRPr>
          </a:p>
          <a:p>
            <a:pPr indent="114300" algn="just"/>
            <a:r>
              <a:rPr lang="en-US" sz="650" u="sng">
                <a:solidFill>
                  <a:srgbClr val="231F20"/>
                </a:solidFill>
                <a:latin typeface="Microsoft YaHei UI" panose="020B0503020204020204" charset="-122"/>
              </a:rPr>
              <a:t>,           420</a:t>
            </a:r>
            <a:endParaRPr lang="en-US" sz="650" u="sng">
              <a:solidFill>
                <a:srgbClr val="231F20"/>
              </a:solidFill>
              <a:latin typeface="Microsoft YaHei UI" panose="020B0503020204020204" charset="-122"/>
            </a:endParaRPr>
          </a:p>
        </p:txBody>
      </p:sp>
      <p:sp>
        <p:nvSpPr>
          <p:cNvPr id="38" name="矩形 37"/>
          <p:cNvSpPr/>
          <p:nvPr/>
        </p:nvSpPr>
        <p:spPr>
          <a:xfrm>
            <a:off x="6419088" y="5422392"/>
            <a:ext cx="91440" cy="240792"/>
          </a:xfrm>
          <a:prstGeom prst="rect">
            <a:avLst/>
          </a:prstGeom>
          <a:solidFill>
            <a:srgbClr val="FFFFFF"/>
          </a:solidFill>
        </p:spPr>
        <p:txBody>
          <a:bodyPr vert="wordArtVertRtl" wrap="none" lIns="0" tIns="0" rIns="0" bIns="0">
            <a:noAutofit/>
          </a:bodyPr>
          <a:p>
            <a:pPr indent="0"/>
            <a:r>
              <a:rPr lang="en-US" sz="400">
                <a:solidFill>
                  <a:srgbClr val="231F20"/>
                </a:solidFill>
                <a:latin typeface="MingLiU"/>
              </a:rPr>
              <a:t>6</a:t>
            </a:r>
            <a:r>
              <a:rPr lang="zh-TW" sz="400">
                <a:solidFill>
                  <a:srgbClr val="231F20"/>
                </a:solidFill>
                <a:latin typeface="MingLiU"/>
                <a:ea typeface="MingLiU"/>
              </a:rPr>
              <a:t>終</a:t>
            </a:r>
            <a:r>
              <a:rPr lang="en-US" sz="500">
                <a:solidFill>
                  <a:srgbClr val="231F20"/>
                </a:solidFill>
                <a:latin typeface="微软雅黑" panose="020B0503020204020204" charset="-122"/>
              </a:rPr>
              <a:t>6m</a:t>
            </a:r>
            <a:endParaRPr lang="en-US" sz="500">
              <a:solidFill>
                <a:srgbClr val="231F20"/>
              </a:solidFill>
              <a:latin typeface="微软雅黑" panose="020B0503020204020204" charset="-122"/>
            </a:endParaRPr>
          </a:p>
        </p:txBody>
      </p:sp>
      <p:sp>
        <p:nvSpPr>
          <p:cNvPr id="39" name="矩形 38"/>
          <p:cNvSpPr/>
          <p:nvPr/>
        </p:nvSpPr>
        <p:spPr>
          <a:xfrm>
            <a:off x="5309616" y="4395216"/>
            <a:ext cx="152400" cy="70104"/>
          </a:xfrm>
          <a:prstGeom prst="rect">
            <a:avLst/>
          </a:prstGeom>
          <a:solidFill>
            <a:srgbClr val="FFFFFF"/>
          </a:solidFill>
        </p:spPr>
        <p:txBody>
          <a:bodyPr vert="wordArtVertRtl" wrap="none" lIns="0" tIns="0" rIns="0" bIns="0">
            <a:noAutofit/>
          </a:bodyPr>
          <a:p>
            <a:pPr indent="0"/>
            <a:r>
              <a:rPr lang="en-US" sz="550" b="1">
                <a:solidFill>
                  <a:srgbClr val="231F20"/>
                </a:solidFill>
                <a:latin typeface="MingLiU"/>
              </a:rPr>
              <a:t>2</a:t>
            </a:r>
            <a:endParaRPr lang="en-US" sz="550" b="1">
              <a:solidFill>
                <a:srgbClr val="231F20"/>
              </a:solidFill>
              <a:latin typeface="MingLiU"/>
            </a:endParaRPr>
          </a:p>
          <a:p>
            <a:pPr indent="0"/>
            <a:r>
              <a:rPr lang="zh-TW" sz="550" b="1">
                <a:solidFill>
                  <a:srgbClr val="231F20"/>
                </a:solidFill>
                <a:latin typeface="MingLiU"/>
                <a:ea typeface="MingLiU"/>
              </a:rPr>
              <a:t>0</a:t>
            </a:r>
            <a:endParaRPr lang="zh-TW" sz="550" b="1">
              <a:solidFill>
                <a:srgbClr val="231F20"/>
              </a:solidFill>
              <a:latin typeface="MingLiU"/>
              <a:ea typeface="MingLiU"/>
            </a:endParaRPr>
          </a:p>
        </p:txBody>
      </p:sp>
      <p:sp>
        <p:nvSpPr>
          <p:cNvPr id="40" name="矩形 39"/>
          <p:cNvSpPr/>
          <p:nvPr/>
        </p:nvSpPr>
        <p:spPr>
          <a:xfrm>
            <a:off x="5367528" y="4636008"/>
            <a:ext cx="143256" cy="88392"/>
          </a:xfrm>
          <a:prstGeom prst="rect">
            <a:avLst/>
          </a:prstGeom>
          <a:solidFill>
            <a:srgbClr val="FFFFFF"/>
          </a:solidFill>
        </p:spPr>
        <p:txBody>
          <a:bodyPr vert="wordArtVertRtl" wrap="none" lIns="0" tIns="0" rIns="0" bIns="0">
            <a:noAutofit/>
          </a:bodyPr>
          <a:p>
            <a:pPr indent="0"/>
            <a:r>
              <a:rPr lang="en-US" sz="550" b="1">
                <a:solidFill>
                  <a:srgbClr val="231F20"/>
                </a:solidFill>
                <a:latin typeface="MingLiU"/>
              </a:rPr>
              <a:t>8</a:t>
            </a:r>
            <a:endParaRPr lang="en-US" sz="550" b="1">
              <a:solidFill>
                <a:srgbClr val="231F20"/>
              </a:solidFill>
              <a:latin typeface="MingLiU"/>
            </a:endParaRPr>
          </a:p>
          <a:p>
            <a:pPr indent="0"/>
            <a:r>
              <a:rPr lang="en-US" sz="550" b="1">
                <a:solidFill>
                  <a:srgbClr val="231F20"/>
                </a:solidFill>
                <a:latin typeface="MingLiU"/>
              </a:rPr>
              <a:t>2</a:t>
            </a:r>
            <a:endParaRPr lang="en-US" sz="550" b="1">
              <a:solidFill>
                <a:srgbClr val="231F20"/>
              </a:solidFill>
              <a:latin typeface="MingLiU"/>
            </a:endParaRPr>
          </a:p>
          <a:p>
            <a:pPr indent="0"/>
            <a:r>
              <a:rPr lang="en-US" sz="550" b="1" baseline="30000">
                <a:latin typeface="MingLiU"/>
              </a:rPr>
              <a:t>0</a:t>
            </a:r>
            <a:endParaRPr lang="en-US" sz="550" b="1" baseline="30000">
              <a:latin typeface="MingLiU"/>
            </a:endParaRPr>
          </a:p>
        </p:txBody>
      </p:sp>
      <p:sp>
        <p:nvSpPr>
          <p:cNvPr id="41" name="矩形 40"/>
          <p:cNvSpPr/>
          <p:nvPr/>
        </p:nvSpPr>
        <p:spPr>
          <a:xfrm>
            <a:off x="4651248" y="4885944"/>
            <a:ext cx="140208" cy="414528"/>
          </a:xfrm>
          <a:prstGeom prst="rect">
            <a:avLst/>
          </a:prstGeom>
          <a:solidFill>
            <a:srgbClr val="FFFFFF"/>
          </a:solidFill>
        </p:spPr>
        <p:txBody>
          <a:bodyPr vert="wordArtVertRtl" wrap="none" lIns="0" tIns="0" rIns="0" bIns="0">
            <a:noAutofit/>
          </a:bodyPr>
          <a:p>
            <a:pPr indent="0"/>
            <a:r>
              <a:rPr lang="en-US" sz="600">
                <a:solidFill>
                  <a:srgbClr val="231F20"/>
                </a:solidFill>
                <a:latin typeface="PMingLiU"/>
              </a:rPr>
              <a:t>£6ue&gt;_qEessv8E</a:t>
            </a:r>
            <a:endParaRPr lang="en-US" sz="600">
              <a:solidFill>
                <a:srgbClr val="231F20"/>
              </a:solidFill>
              <a:latin typeface="PMingLiU"/>
            </a:endParaRPr>
          </a:p>
          <a:p>
            <a:pPr indent="0"/>
            <a:r>
              <a:rPr lang="en-US" sz="600">
                <a:latin typeface="PMingLiU"/>
              </a:rPr>
              <a:t>£6ue- esnum</a:t>
            </a:r>
            <a:endParaRPr lang="en-US" sz="600">
              <a:latin typeface="PMingLiU"/>
            </a:endParaRPr>
          </a:p>
        </p:txBody>
      </p:sp>
      <p:sp>
        <p:nvSpPr>
          <p:cNvPr id="42" name="矩形 41"/>
          <p:cNvSpPr/>
          <p:nvPr/>
        </p:nvSpPr>
        <p:spPr>
          <a:xfrm>
            <a:off x="4440936" y="5071872"/>
            <a:ext cx="109728" cy="454152"/>
          </a:xfrm>
          <a:prstGeom prst="rect">
            <a:avLst/>
          </a:prstGeom>
          <a:solidFill>
            <a:srgbClr val="FFFFFF"/>
          </a:solidFill>
        </p:spPr>
        <p:txBody>
          <a:bodyPr vert="wordArtVertRtl" wrap="none" lIns="0" tIns="0" rIns="0" bIns="0">
            <a:noAutofit/>
          </a:bodyPr>
          <a:p>
            <a:pPr indent="0"/>
            <a:r>
              <a:rPr lang="zh-TW" sz="400">
                <a:solidFill>
                  <a:srgbClr val="231F20"/>
                </a:solidFill>
                <a:latin typeface="MingLiU"/>
                <a:ea typeface="MingLiU"/>
              </a:rPr>
              <a:t>言岳一 </a:t>
            </a:r>
            <a:r>
              <a:rPr lang="en-US" sz="500">
                <a:solidFill>
                  <a:srgbClr val="231F20"/>
                </a:solidFill>
                <a:latin typeface="微软雅黑" panose="020B0503020204020204" charset="-122"/>
              </a:rPr>
              <a:t>asn«§</a:t>
            </a:r>
            <a:endParaRPr lang="en-US" sz="500">
              <a:solidFill>
                <a:srgbClr val="231F20"/>
              </a:solidFill>
              <a:latin typeface="微软雅黑" panose="020B0503020204020204" charset="-122"/>
            </a:endParaRPr>
          </a:p>
        </p:txBody>
      </p:sp>
      <p:sp>
        <p:nvSpPr>
          <p:cNvPr id="43" name="矩形 42"/>
          <p:cNvSpPr/>
          <p:nvPr/>
        </p:nvSpPr>
        <p:spPr>
          <a:xfrm>
            <a:off x="5422392" y="4498848"/>
            <a:ext cx="131064" cy="100584"/>
          </a:xfrm>
          <a:prstGeom prst="rect">
            <a:avLst/>
          </a:prstGeom>
          <a:solidFill>
            <a:srgbClr val="FFFFFF"/>
          </a:solidFill>
        </p:spPr>
        <p:txBody>
          <a:bodyPr vert="wordArtVertRtl" wrap="none" lIns="0" tIns="0" rIns="0" bIns="0">
            <a:noAutofit/>
          </a:bodyPr>
          <a:p>
            <a:pPr indent="0"/>
            <a:r>
              <a:rPr lang="zh-TW" sz="400">
                <a:solidFill>
                  <a:srgbClr val="231F20"/>
                </a:solidFill>
                <a:latin typeface="MingLiU"/>
                <a:ea typeface="MingLiU"/>
              </a:rPr>
              <a:t>揩一</a:t>
            </a:r>
            <a:endParaRPr lang="zh-TW" sz="400">
              <a:solidFill>
                <a:srgbClr val="231F20"/>
              </a:solidFill>
              <a:latin typeface="MingLiU"/>
              <a:ea typeface="MingLiU"/>
            </a:endParaRPr>
          </a:p>
        </p:txBody>
      </p:sp>
      <p:graphicFrame>
        <p:nvGraphicFramePr>
          <p:cNvPr id="44" name="表格 43"/>
          <p:cNvGraphicFramePr>
            <a:graphicFrameLocks noGrp="1"/>
          </p:cNvGraphicFramePr>
          <p:nvPr/>
        </p:nvGraphicFramePr>
        <p:xfrm>
          <a:off x="5151120" y="5184648"/>
          <a:ext cx="548640" cy="722376"/>
        </p:xfrm>
        <a:graphic>
          <a:graphicData uri="http://schemas.openxmlformats.org/drawingml/2006/table">
            <a:tbl>
              <a:tblPr/>
              <a:tblGrid>
                <a:gridCol w="256032"/>
                <a:gridCol w="292608"/>
              </a:tblGrid>
              <a:tr h="390144">
                <a:tc>
                  <a:txBody>
                    <a:bodyPr>
                      <a:spAutoFit/>
                    </a:bodyPr>
                    <a:p>
                      <a:endParaRPr sz="1900"/>
                    </a:p>
                  </a:txBody>
                  <a:tcPr marL="0" marR="0" marT="0" marB="0">
                    <a:solidFill>
                      <a:srgbClr val="D1D5D6"/>
                    </a:solidFill>
                  </a:tcPr>
                </a:tc>
                <a:tc>
                  <a:txBody>
                    <a:bodyPr>
                      <a:spAutoFit/>
                    </a:bodyPr>
                    <a:p>
                      <a:pPr indent="0" algn="ctr">
                        <a:spcAft>
                          <a:spcPts val="140"/>
                        </a:spcAft>
                      </a:pPr>
                      <a:r>
                        <a:rPr lang="en-US" sz="1200">
                          <a:solidFill>
                            <a:srgbClr val="231F20"/>
                          </a:solidFill>
                          <a:latin typeface="Arial" panose="020B0604020202020204"/>
                        </a:rPr>
                        <a:t>T LuJ</a:t>
                      </a:r>
                      <a:endParaRPr lang="en-US" sz="1200">
                        <a:solidFill>
                          <a:srgbClr val="231F20"/>
                        </a:solidFill>
                        <a:latin typeface="Arial" panose="020B0604020202020204"/>
                      </a:endParaRPr>
                    </a:p>
                    <a:p>
                      <a:pPr indent="0" algn="just"/>
                      <a:r>
                        <a:rPr lang="en-US" sz="1200">
                          <a:solidFill>
                            <a:srgbClr val="231F20"/>
                          </a:solidFill>
                          <a:latin typeface="Arial" panose="020B0604020202020204"/>
                        </a:rPr>
                        <a:t>Ji</a:t>
                      </a:r>
                      <a:endParaRPr lang="en-US" sz="1200">
                        <a:solidFill>
                          <a:srgbClr val="231F20"/>
                        </a:solidFill>
                        <a:latin typeface="Arial" panose="020B0604020202020204"/>
                      </a:endParaRPr>
                    </a:p>
                  </a:txBody>
                  <a:tcPr marL="0" marR="0" marT="0" marB="0" anchor="b">
                    <a:solidFill>
                      <a:srgbClr val="D1D5D6"/>
                    </a:solidFill>
                  </a:tcPr>
                </a:tc>
              </a:tr>
              <a:tr h="155448">
                <a:tc>
                  <a:txBody>
                    <a:bodyPr>
                      <a:spAutoFit/>
                    </a:bodyPr>
                    <a:p>
                      <a:pPr indent="0"/>
                      <a:r>
                        <a:rPr lang="en-US" sz="500">
                          <a:latin typeface="微软雅黑" panose="020B0503020204020204" charset="-122"/>
                        </a:rPr>
                        <a:t>_</a:t>
                      </a:r>
                      <a:endParaRPr lang="en-US" sz="500">
                        <a:latin typeface="微软雅黑" panose="020B0503020204020204" charset="-122"/>
                      </a:endParaRPr>
                    </a:p>
                  </a:txBody>
                  <a:tcPr marL="0" marR="0" marT="0" marB="0" anchor="b">
                    <a:solidFill>
                      <a:srgbClr val="D1D5D6"/>
                    </a:solidFill>
                  </a:tcPr>
                </a:tc>
                <a:tc>
                  <a:txBody>
                    <a:bodyPr>
                      <a:spAutoFit/>
                    </a:bodyPr>
                    <a:p>
                      <a:pPr indent="0"/>
                      <a:r>
                        <a:rPr lang="en-US" sz="1200">
                          <a:solidFill>
                            <a:srgbClr val="231F20"/>
                          </a:solidFill>
                          <a:latin typeface="Arial" panose="020B0604020202020204"/>
                        </a:rPr>
                        <a:t>—p</a:t>
                      </a:r>
                      <a:endParaRPr lang="en-US" sz="1200">
                        <a:solidFill>
                          <a:srgbClr val="231F20"/>
                        </a:solidFill>
                        <a:latin typeface="Arial" panose="020B0604020202020204"/>
                      </a:endParaRPr>
                    </a:p>
                  </a:txBody>
                  <a:tcPr marL="0" marR="0" marT="0" marB="0">
                    <a:solidFill>
                      <a:srgbClr val="D1D5D6"/>
                    </a:solidFill>
                  </a:tcPr>
                </a:tc>
              </a:tr>
              <a:tr h="176784">
                <a:tc>
                  <a:txBody>
                    <a:bodyPr>
                      <a:spAutoFit/>
                    </a:bodyPr>
                    <a:p>
                      <a:endParaRPr sz="900"/>
                    </a:p>
                  </a:txBody>
                  <a:tcPr marL="0" marR="0" marT="0" marB="0">
                    <a:solidFill>
                      <a:srgbClr val="D1D5D6"/>
                    </a:solidFill>
                  </a:tcPr>
                </a:tc>
                <a:tc>
                  <a:txBody>
                    <a:bodyPr>
                      <a:spAutoFit/>
                    </a:bodyPr>
                    <a:p>
                      <a:pPr indent="0" algn="ctr"/>
                      <a:r>
                        <a:rPr lang="en-US" sz="1200">
                          <a:solidFill>
                            <a:srgbClr val="231F20"/>
                          </a:solidFill>
                          <a:latin typeface="Arial" panose="020B0604020202020204"/>
                        </a:rPr>
                        <a:t>4</a:t>
                      </a:r>
                      <a:endParaRPr lang="en-US" sz="1200">
                        <a:solidFill>
                          <a:srgbClr val="231F20"/>
                        </a:solidFill>
                        <a:latin typeface="Arial" panose="020B0604020202020204"/>
                      </a:endParaRPr>
                    </a:p>
                  </a:txBody>
                  <a:tcPr marL="0" marR="0" marT="0" marB="0">
                    <a:solidFill>
                      <a:srgbClr val="D1D5D6"/>
                    </a:solidFill>
                  </a:tcPr>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962912" y="3252216"/>
            <a:ext cx="1380744" cy="1170432"/>
          </a:xfrm>
          <a:prstGeom prst="rect">
            <a:avLst/>
          </a:prstGeom>
        </p:spPr>
      </p:pic>
      <p:pic>
        <p:nvPicPr>
          <p:cNvPr id="3" name="图片 2"/>
          <p:cNvPicPr>
            <a:picLocks noChangeAspect="1"/>
          </p:cNvPicPr>
          <p:nvPr/>
        </p:nvPicPr>
        <p:blipFill>
          <a:blip r:embed="rId2"/>
          <a:stretch>
            <a:fillRect/>
          </a:stretch>
        </p:blipFill>
        <p:spPr>
          <a:xfrm>
            <a:off x="4578096" y="3255264"/>
            <a:ext cx="1374648" cy="1380744"/>
          </a:xfrm>
          <a:prstGeom prst="rect">
            <a:avLst/>
          </a:prstGeom>
        </p:spPr>
      </p:pic>
      <p:pic>
        <p:nvPicPr>
          <p:cNvPr id="4" name="图片 3"/>
          <p:cNvPicPr>
            <a:picLocks noChangeAspect="1"/>
          </p:cNvPicPr>
          <p:nvPr/>
        </p:nvPicPr>
        <p:blipFill>
          <a:blip r:embed="rId3"/>
          <a:stretch>
            <a:fillRect/>
          </a:stretch>
        </p:blipFill>
        <p:spPr>
          <a:xfrm>
            <a:off x="1118616" y="5327904"/>
            <a:ext cx="1965960" cy="1267968"/>
          </a:xfrm>
          <a:prstGeom prst="rect">
            <a:avLst/>
          </a:prstGeom>
        </p:spPr>
      </p:pic>
      <p:pic>
        <p:nvPicPr>
          <p:cNvPr id="5" name="图片 4"/>
          <p:cNvPicPr>
            <a:picLocks noChangeAspect="1"/>
          </p:cNvPicPr>
          <p:nvPr/>
        </p:nvPicPr>
        <p:blipFill>
          <a:blip r:embed="rId4"/>
          <a:stretch>
            <a:fillRect/>
          </a:stretch>
        </p:blipFill>
        <p:spPr>
          <a:xfrm>
            <a:off x="3267456" y="5324856"/>
            <a:ext cx="457200" cy="1054608"/>
          </a:xfrm>
          <a:prstGeom prst="rect">
            <a:avLst/>
          </a:prstGeom>
        </p:spPr>
      </p:pic>
      <p:pic>
        <p:nvPicPr>
          <p:cNvPr id="6" name="图片 5"/>
          <p:cNvPicPr>
            <a:picLocks noChangeAspect="1"/>
          </p:cNvPicPr>
          <p:nvPr/>
        </p:nvPicPr>
        <p:blipFill>
          <a:blip r:embed="rId5"/>
          <a:stretch>
            <a:fillRect/>
          </a:stretch>
        </p:blipFill>
        <p:spPr>
          <a:xfrm>
            <a:off x="1331976" y="6946392"/>
            <a:ext cx="2005584" cy="454152"/>
          </a:xfrm>
          <a:prstGeom prst="rect">
            <a:avLst/>
          </a:prstGeom>
        </p:spPr>
      </p:pic>
      <p:pic>
        <p:nvPicPr>
          <p:cNvPr id="7" name="图片 6"/>
          <p:cNvPicPr>
            <a:picLocks noChangeAspect="1"/>
          </p:cNvPicPr>
          <p:nvPr/>
        </p:nvPicPr>
        <p:blipFill>
          <a:blip r:embed="rId6"/>
          <a:stretch>
            <a:fillRect/>
          </a:stretch>
        </p:blipFill>
        <p:spPr>
          <a:xfrm>
            <a:off x="1121664" y="7592568"/>
            <a:ext cx="2215896" cy="1213104"/>
          </a:xfrm>
          <a:prstGeom prst="rect">
            <a:avLst/>
          </a:prstGeom>
        </p:spPr>
      </p:pic>
      <p:pic>
        <p:nvPicPr>
          <p:cNvPr id="8" name="图片 7"/>
          <p:cNvPicPr>
            <a:picLocks noChangeAspect="1"/>
          </p:cNvPicPr>
          <p:nvPr/>
        </p:nvPicPr>
        <p:blipFill>
          <a:blip r:embed="rId7"/>
          <a:stretch>
            <a:fillRect/>
          </a:stretch>
        </p:blipFill>
        <p:spPr>
          <a:xfrm>
            <a:off x="9284208" y="2907792"/>
            <a:ext cx="2487168" cy="2743200"/>
          </a:xfrm>
          <a:prstGeom prst="rect">
            <a:avLst/>
          </a:prstGeom>
        </p:spPr>
      </p:pic>
      <p:pic>
        <p:nvPicPr>
          <p:cNvPr id="9" name="图片 8"/>
          <p:cNvPicPr>
            <a:picLocks noChangeAspect="1"/>
          </p:cNvPicPr>
          <p:nvPr/>
        </p:nvPicPr>
        <p:blipFill>
          <a:blip r:embed="rId8"/>
          <a:stretch>
            <a:fillRect/>
          </a:stretch>
        </p:blipFill>
        <p:spPr>
          <a:xfrm>
            <a:off x="11823192" y="2859024"/>
            <a:ext cx="1368552" cy="1466088"/>
          </a:xfrm>
          <a:prstGeom prst="rect">
            <a:avLst/>
          </a:prstGeom>
        </p:spPr>
      </p:pic>
      <p:sp>
        <p:nvSpPr>
          <p:cNvPr id="10" name="矩形 9"/>
          <p:cNvSpPr/>
          <p:nvPr/>
        </p:nvSpPr>
        <p:spPr>
          <a:xfrm>
            <a:off x="341376" y="222504"/>
            <a:ext cx="2947416" cy="277368"/>
          </a:xfrm>
          <a:prstGeom prst="rect">
            <a:avLst/>
          </a:prstGeom>
          <a:solidFill>
            <a:srgbClr val="FFFFFF"/>
          </a:solidFill>
        </p:spPr>
        <p:txBody>
          <a:bodyPr wrap="none" lIns="0" tIns="0" rIns="0" bIns="0">
            <a:noAutofit/>
          </a:bodyPr>
          <a:p>
            <a:pPr indent="0" algn="l"/>
            <a:r>
              <a:rPr lang="zh-TW" sz="1600" b="1" i="1">
                <a:solidFill>
                  <a:srgbClr val="EF4857"/>
                </a:solidFill>
                <a:latin typeface="Arial" panose="020B0604020202020204"/>
                <a:ea typeface="Arial" panose="020B0604020202020204"/>
              </a:rPr>
              <a:t>/</a:t>
            </a:r>
            <a:r>
              <a:rPr lang="en-US" sz="1600" b="1" i="1">
                <a:solidFill>
                  <a:srgbClr val="EF4857"/>
                </a:solidFill>
                <a:latin typeface="Arial" panose="020B0604020202020204"/>
                <a:sym typeface="+mn-ea"/>
              </a:rPr>
              <a:t>Портальный обрабатывающий центр LM</a:t>
            </a:r>
            <a:endParaRPr lang="en-US" sz="1600" b="1" i="1">
              <a:solidFill>
                <a:srgbClr val="EF4857"/>
              </a:solidFill>
              <a:latin typeface="Arial" panose="020B0604020202020204"/>
            </a:endParaRPr>
          </a:p>
        </p:txBody>
      </p:sp>
      <p:sp>
        <p:nvSpPr>
          <p:cNvPr id="12" name="矩形 11"/>
          <p:cNvSpPr/>
          <p:nvPr/>
        </p:nvSpPr>
        <p:spPr>
          <a:xfrm>
            <a:off x="1149096" y="2340864"/>
            <a:ext cx="3602736" cy="313944"/>
          </a:xfrm>
          <a:prstGeom prst="rect">
            <a:avLst/>
          </a:prstGeom>
          <a:solidFill>
            <a:srgbClr val="FFFFFF"/>
          </a:solidFill>
        </p:spPr>
        <p:txBody>
          <a:bodyPr wrap="none" lIns="0" tIns="0" rIns="0" bIns="0">
            <a:noAutofit/>
          </a:bodyPr>
          <a:p>
            <a:pPr indent="0" algn="l"/>
            <a:r>
              <a:rPr lang="en-US" sz="1900" b="1">
                <a:solidFill>
                  <a:srgbClr val="231F20"/>
                </a:solidFill>
                <a:latin typeface="Tahoma" panose="020B0604030504040204"/>
              </a:rPr>
              <a:t>Размеры рабочего стола</a:t>
            </a:r>
            <a:endParaRPr lang="en-US" sz="1900" b="1">
              <a:solidFill>
                <a:srgbClr val="231F20"/>
              </a:solidFill>
              <a:latin typeface="Tahoma" panose="020B0604030504040204"/>
            </a:endParaRPr>
          </a:p>
        </p:txBody>
      </p:sp>
      <p:sp>
        <p:nvSpPr>
          <p:cNvPr id="13" name="矩形 12"/>
          <p:cNvSpPr/>
          <p:nvPr/>
        </p:nvSpPr>
        <p:spPr>
          <a:xfrm>
            <a:off x="1947672" y="4568952"/>
            <a:ext cx="1365504" cy="134112"/>
          </a:xfrm>
          <a:prstGeom prst="rect">
            <a:avLst/>
          </a:prstGeom>
          <a:solidFill>
            <a:srgbClr val="FFFFFF"/>
          </a:solidFill>
        </p:spPr>
        <p:txBody>
          <a:bodyPr wrap="none" lIns="0" tIns="0" rIns="0" bIns="0">
            <a:noAutofit/>
          </a:bodyPr>
          <a:p>
            <a:pPr indent="0"/>
            <a:r>
              <a:rPr lang="en-US" sz="800">
                <a:solidFill>
                  <a:srgbClr val="050001"/>
                </a:solidFill>
                <a:latin typeface="微软雅黑" panose="020B0503020204020204" charset="-122"/>
              </a:rPr>
              <a:t>LM-13/18/23/28/32 series</a:t>
            </a:r>
            <a:endParaRPr lang="en-US" sz="800">
              <a:solidFill>
                <a:srgbClr val="050001"/>
              </a:solidFill>
              <a:latin typeface="微软雅黑" panose="020B0503020204020204" charset="-122"/>
            </a:endParaRPr>
          </a:p>
        </p:txBody>
      </p:sp>
      <p:graphicFrame>
        <p:nvGraphicFramePr>
          <p:cNvPr id="14" name="表格 13"/>
          <p:cNvGraphicFramePr>
            <a:graphicFrameLocks noGrp="1"/>
          </p:cNvGraphicFramePr>
          <p:nvPr/>
        </p:nvGraphicFramePr>
        <p:xfrm>
          <a:off x="4047744" y="5023104"/>
          <a:ext cx="3221736" cy="1575816"/>
        </p:xfrm>
        <a:graphic>
          <a:graphicData uri="http://schemas.openxmlformats.org/drawingml/2006/table">
            <a:tbl>
              <a:tblPr/>
              <a:tblGrid>
                <a:gridCol w="640080"/>
                <a:gridCol w="521208"/>
                <a:gridCol w="527304"/>
                <a:gridCol w="524256"/>
                <a:gridCol w="469392"/>
                <a:gridCol w="539496"/>
              </a:tblGrid>
              <a:tr h="259080">
                <a:tc>
                  <a:txBody>
                    <a:bodyPr>
                      <a:spAutoFit/>
                    </a:bodyPr>
                    <a:p>
                      <a:pPr indent="0"/>
                      <a:r>
                        <a:rPr lang="en-US" sz="750" b="1">
                          <a:solidFill>
                            <a:srgbClr val="040001"/>
                          </a:solidFill>
                          <a:latin typeface="微软雅黑" panose="020B0503020204020204" charset="-122"/>
                        </a:rPr>
                        <a:t>Model/Item</a:t>
                      </a:r>
                      <a:endParaRPr lang="en-US" sz="750" b="1">
                        <a:solidFill>
                          <a:srgbClr val="040001"/>
                        </a:solidFill>
                        <a:latin typeface="微软雅黑" panose="020B0503020204020204" charset="-122"/>
                      </a:endParaRPr>
                    </a:p>
                  </a:txBody>
                  <a:tcPr marL="0" marR="0" marT="0" marB="0" anchor="ctr">
                    <a:solidFill>
                      <a:srgbClr val="9A9B9F"/>
                    </a:solidFill>
                  </a:tcPr>
                </a:tc>
                <a:tc gridSpan="2">
                  <a:txBody>
                    <a:bodyPr>
                      <a:spAutoFit/>
                    </a:bodyPr>
                    <a:p>
                      <a:pPr indent="0" algn="ctr"/>
                      <a:r>
                        <a:rPr lang="en-US" sz="700" b="1">
                          <a:solidFill>
                            <a:srgbClr val="FFFFFF"/>
                          </a:solidFill>
                          <a:latin typeface="微软雅黑" panose="020B0503020204020204" charset="-122"/>
                        </a:rPr>
                        <a:t>A       B</a:t>
                      </a:r>
                      <a:endParaRPr lang="en-US" sz="700" b="1">
                        <a:solidFill>
                          <a:srgbClr val="FFFFFF"/>
                        </a:solidFill>
                        <a:latin typeface="微软雅黑" panose="020B0503020204020204" charset="-122"/>
                      </a:endParaRPr>
                    </a:p>
                  </a:txBody>
                  <a:tcPr marL="0" marR="0" marT="0" marB="0" anchor="ctr">
                    <a:solidFill>
                      <a:srgbClr val="C14253"/>
                    </a:solidFill>
                  </a:tcPr>
                </a:tc>
                <a:tc hMerge="1">
                  <a:tcPr marL="0" marR="0" marT="0" marB="0"/>
                </a:tc>
                <a:tc>
                  <a:txBody>
                    <a:bodyPr>
                      <a:spAutoFit/>
                    </a:bodyPr>
                    <a:p>
                      <a:pPr indent="0" algn="ctr"/>
                      <a:r>
                        <a:rPr lang="en-US" sz="700" b="1">
                          <a:solidFill>
                            <a:srgbClr val="FFFFFF"/>
                          </a:solidFill>
                          <a:latin typeface="微软雅黑" panose="020B0503020204020204" charset="-122"/>
                        </a:rPr>
                        <a:t>C</a:t>
                      </a:r>
                      <a:endParaRPr lang="en-US" sz="700" b="1">
                        <a:solidFill>
                          <a:srgbClr val="FFFFFF"/>
                        </a:solidFill>
                        <a:latin typeface="微软雅黑" panose="020B0503020204020204" charset="-122"/>
                      </a:endParaRPr>
                    </a:p>
                  </a:txBody>
                  <a:tcPr marL="0" marR="0" marT="0" marB="0" anchor="ctr">
                    <a:solidFill>
                      <a:srgbClr val="C14253"/>
                    </a:solidFill>
                  </a:tcPr>
                </a:tc>
                <a:tc>
                  <a:txBody>
                    <a:bodyPr>
                      <a:spAutoFit/>
                    </a:bodyPr>
                    <a:p>
                      <a:pPr indent="0" algn="ctr"/>
                      <a:r>
                        <a:rPr lang="en-US" sz="700" b="1">
                          <a:solidFill>
                            <a:srgbClr val="FFFFFF"/>
                          </a:solidFill>
                          <a:latin typeface="微软雅黑" panose="020B0503020204020204" charset="-122"/>
                        </a:rPr>
                        <a:t>D</a:t>
                      </a:r>
                      <a:endParaRPr lang="en-US" sz="700" b="1">
                        <a:solidFill>
                          <a:srgbClr val="FFFFFF"/>
                        </a:solidFill>
                        <a:latin typeface="微软雅黑" panose="020B0503020204020204" charset="-122"/>
                      </a:endParaRPr>
                    </a:p>
                  </a:txBody>
                  <a:tcPr marL="0" marR="0" marT="0" marB="0" anchor="ctr">
                    <a:solidFill>
                      <a:srgbClr val="C14253"/>
                    </a:solidFill>
                  </a:tcPr>
                </a:tc>
                <a:tc>
                  <a:txBody>
                    <a:bodyPr>
                      <a:spAutoFit/>
                    </a:bodyPr>
                    <a:p>
                      <a:pPr indent="0" algn="ctr"/>
                      <a:r>
                        <a:rPr lang="en-US" sz="700" b="1">
                          <a:solidFill>
                            <a:srgbClr val="FFFFFF"/>
                          </a:solidFill>
                          <a:latin typeface="微软雅黑" panose="020B0503020204020204" charset="-122"/>
                        </a:rPr>
                        <a:t>E</a:t>
                      </a:r>
                      <a:endParaRPr lang="en-US" sz="700" b="1">
                        <a:solidFill>
                          <a:srgbClr val="FFFFFF"/>
                        </a:solidFill>
                        <a:latin typeface="微软雅黑" panose="020B0503020204020204" charset="-122"/>
                      </a:endParaRPr>
                    </a:p>
                  </a:txBody>
                  <a:tcPr marL="0" marR="0" marT="0" marB="0" anchor="ctr">
                    <a:solidFill>
                      <a:srgbClr val="C14253"/>
                    </a:solidFill>
                  </a:tcPr>
                </a:tc>
              </a:tr>
              <a:tr h="170688">
                <a:tc>
                  <a:txBody>
                    <a:bodyPr>
                      <a:spAutoFit/>
                    </a:bodyPr>
                    <a:p>
                      <a:pPr indent="152400"/>
                      <a:r>
                        <a:rPr lang="en-US" sz="500">
                          <a:solidFill>
                            <a:srgbClr val="FFFFFF"/>
                          </a:solidFill>
                          <a:latin typeface="微软雅黑" panose="020B0503020204020204" charset="-122"/>
                        </a:rPr>
                        <a:t>LM-2013</a:t>
                      </a:r>
                      <a:endParaRPr lang="en-US" sz="500">
                        <a:solidFill>
                          <a:srgbClr val="FFFFFF"/>
                        </a:solidFill>
                        <a:latin typeface="微软雅黑" panose="020B0503020204020204" charset="-122"/>
                      </a:endParaRPr>
                    </a:p>
                  </a:txBody>
                  <a:tcPr marL="0" marR="0" marT="0" marB="0" anchor="ctr">
                    <a:solidFill>
                      <a:srgbClr val="C14253"/>
                    </a:solidFill>
                  </a:tcPr>
                </a:tc>
                <a:tc>
                  <a:txBody>
                    <a:bodyPr>
                      <a:spAutoFit/>
                    </a:bodyPr>
                    <a:p>
                      <a:pPr indent="152400"/>
                      <a:r>
                        <a:rPr lang="en-US" sz="500">
                          <a:solidFill>
                            <a:srgbClr val="040001"/>
                          </a:solidFill>
                          <a:latin typeface="微软雅黑" panose="020B0503020204020204" charset="-122"/>
                        </a:rPr>
                        <a:t>2200</a:t>
                      </a:r>
                      <a:endParaRPr lang="en-US" sz="500">
                        <a:solidFill>
                          <a:srgbClr val="040001"/>
                        </a:solidFill>
                        <a:latin typeface="微软雅黑" panose="020B0503020204020204" charset="-122"/>
                      </a:endParaRPr>
                    </a:p>
                  </a:txBody>
                  <a:tcPr marL="0" marR="0" marT="0" marB="0" anchor="ctr"/>
                </a:tc>
                <a:tc>
                  <a:txBody>
                    <a:bodyPr>
                      <a:spAutoFit/>
                    </a:bodyPr>
                    <a:p>
                      <a:pPr indent="152400"/>
                      <a:r>
                        <a:rPr lang="en-US" sz="500">
                          <a:solidFill>
                            <a:srgbClr val="040001"/>
                          </a:solidFill>
                          <a:latin typeface="微软雅黑" panose="020B0503020204020204" charset="-122"/>
                        </a:rPr>
                        <a:t>1100</a:t>
                      </a:r>
                      <a:endParaRPr lang="en-US" sz="500">
                        <a:solidFill>
                          <a:srgbClr val="040001"/>
                        </a:solidFill>
                        <a:latin typeface="微软雅黑" panose="020B0503020204020204" charset="-122"/>
                      </a:endParaRPr>
                    </a:p>
                  </a:txBody>
                  <a:tcPr marL="0" marR="0" marT="0" marB="0" anchor="ctr"/>
                </a:tc>
                <a:tc>
                  <a:txBody>
                    <a:bodyPr>
                      <a:spAutoFit/>
                    </a:bodyPr>
                    <a:p>
                      <a:pPr indent="165100"/>
                      <a:r>
                        <a:rPr lang="en-US" sz="500">
                          <a:solidFill>
                            <a:srgbClr val="040001"/>
                          </a:solidFill>
                          <a:latin typeface="微软雅黑" panose="020B0503020204020204" charset="-122"/>
                        </a:rPr>
                        <a:t>100</a:t>
                      </a:r>
                      <a:endParaRPr lang="en-US" sz="500">
                        <a:solidFill>
                          <a:srgbClr val="040001"/>
                        </a:solidFill>
                        <a:latin typeface="微软雅黑" panose="020B0503020204020204" charset="-122"/>
                      </a:endParaRPr>
                    </a:p>
                  </a:txBody>
                  <a:tcPr marL="0" marR="0" marT="0" marB="0" anchor="ctr"/>
                </a:tc>
                <a:tc>
                  <a:txBody>
                    <a:bodyPr>
                      <a:spAutoFit/>
                    </a:bodyPr>
                    <a:p>
                      <a:pPr indent="0" algn="ctr"/>
                      <a:r>
                        <a:rPr lang="en-US" sz="500">
                          <a:solidFill>
                            <a:srgbClr val="040001"/>
                          </a:solidFill>
                          <a:latin typeface="微软雅黑" panose="020B0503020204020204" charset="-122"/>
                        </a:rPr>
                        <a:t>6</a:t>
                      </a:r>
                      <a:endParaRPr lang="en-US" sz="500">
                        <a:solidFill>
                          <a:srgbClr val="040001"/>
                        </a:solidFill>
                        <a:latin typeface="微软雅黑" panose="020B0503020204020204" charset="-122"/>
                      </a:endParaRPr>
                    </a:p>
                  </a:txBody>
                  <a:tcPr marL="0" marR="0" marT="0" marB="0" anchor="ctr"/>
                </a:tc>
                <a:tc>
                  <a:txBody>
                    <a:bodyPr>
                      <a:spAutoFit/>
                    </a:bodyPr>
                    <a:p>
                      <a:pPr indent="203200"/>
                      <a:r>
                        <a:rPr lang="en-US" sz="500">
                          <a:solidFill>
                            <a:srgbClr val="040001"/>
                          </a:solidFill>
                          <a:latin typeface="微软雅黑" panose="020B0503020204020204" charset="-122"/>
                        </a:rPr>
                        <a:t>150</a:t>
                      </a:r>
                      <a:endParaRPr lang="en-US" sz="500">
                        <a:solidFill>
                          <a:srgbClr val="040001"/>
                        </a:solidFill>
                        <a:latin typeface="微软雅黑" panose="020B0503020204020204" charset="-122"/>
                      </a:endParaRPr>
                    </a:p>
                  </a:txBody>
                  <a:tcPr marL="0" marR="0" marT="0" marB="0" anchor="ctr"/>
                </a:tc>
              </a:tr>
              <a:tr h="158496">
                <a:tc>
                  <a:txBody>
                    <a:bodyPr>
                      <a:spAutoFit/>
                    </a:bodyPr>
                    <a:p>
                      <a:pPr indent="152400"/>
                      <a:r>
                        <a:rPr lang="en-US" sz="500">
                          <a:solidFill>
                            <a:srgbClr val="FFFFFF"/>
                          </a:solidFill>
                          <a:latin typeface="微软雅黑" panose="020B0503020204020204" charset="-122"/>
                        </a:rPr>
                        <a:t>LM-3013</a:t>
                      </a:r>
                      <a:endParaRPr lang="en-US" sz="500">
                        <a:solidFill>
                          <a:srgbClr val="FFFFFF"/>
                        </a:solidFill>
                        <a:latin typeface="微软雅黑" panose="020B0503020204020204" charset="-122"/>
                      </a:endParaRPr>
                    </a:p>
                  </a:txBody>
                  <a:tcPr marL="0" marR="0" marT="0" marB="0" anchor="ctr">
                    <a:solidFill>
                      <a:srgbClr val="C14253"/>
                    </a:solidFill>
                  </a:tcPr>
                </a:tc>
                <a:tc>
                  <a:txBody>
                    <a:bodyPr>
                      <a:spAutoFit/>
                    </a:bodyPr>
                    <a:p>
                      <a:pPr indent="152400"/>
                      <a:r>
                        <a:rPr lang="en-US" sz="500">
                          <a:solidFill>
                            <a:srgbClr val="040001"/>
                          </a:solidFill>
                          <a:latin typeface="微软雅黑" panose="020B0503020204020204" charset="-122"/>
                        </a:rPr>
                        <a:t>3200</a:t>
                      </a:r>
                      <a:endParaRPr lang="en-US" sz="500">
                        <a:solidFill>
                          <a:srgbClr val="040001"/>
                        </a:solidFill>
                        <a:latin typeface="微软雅黑" panose="020B0503020204020204" charset="-122"/>
                      </a:endParaRPr>
                    </a:p>
                  </a:txBody>
                  <a:tcPr marL="0" marR="0" marT="0" marB="0" anchor="ctr">
                    <a:solidFill>
                      <a:srgbClr val="D1D5D6"/>
                    </a:solidFill>
                  </a:tcPr>
                </a:tc>
                <a:tc>
                  <a:txBody>
                    <a:bodyPr>
                      <a:spAutoFit/>
                    </a:bodyPr>
                    <a:p>
                      <a:pPr indent="152400"/>
                      <a:r>
                        <a:rPr lang="en-US" sz="500">
                          <a:solidFill>
                            <a:srgbClr val="040001"/>
                          </a:solidFill>
                          <a:latin typeface="微软雅黑" panose="020B0503020204020204" charset="-122"/>
                        </a:rPr>
                        <a:t>1100</a:t>
                      </a:r>
                      <a:endParaRPr lang="en-US" sz="500">
                        <a:solidFill>
                          <a:srgbClr val="040001"/>
                        </a:solidFill>
                        <a:latin typeface="微软雅黑" panose="020B0503020204020204" charset="-122"/>
                      </a:endParaRPr>
                    </a:p>
                  </a:txBody>
                  <a:tcPr marL="0" marR="0" marT="0" marB="0" anchor="ctr">
                    <a:solidFill>
                      <a:srgbClr val="D1D5D6"/>
                    </a:solidFill>
                  </a:tcPr>
                </a:tc>
                <a:tc>
                  <a:txBody>
                    <a:bodyPr>
                      <a:spAutoFit/>
                    </a:bodyPr>
                    <a:p>
                      <a:pPr indent="165100"/>
                      <a:r>
                        <a:rPr lang="en-US" sz="500">
                          <a:solidFill>
                            <a:srgbClr val="040001"/>
                          </a:solidFill>
                          <a:latin typeface="微软雅黑" panose="020B0503020204020204" charset="-122"/>
                        </a:rPr>
                        <a:t>100</a:t>
                      </a:r>
                      <a:endParaRPr lang="en-US" sz="5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00">
                          <a:solidFill>
                            <a:srgbClr val="040001"/>
                          </a:solidFill>
                          <a:latin typeface="微软雅黑" panose="020B0503020204020204" charset="-122"/>
                        </a:rPr>
                        <a:t>6</a:t>
                      </a:r>
                      <a:endParaRPr lang="en-US" sz="5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1000" baseline="30000">
                          <a:solidFill>
                            <a:srgbClr val="040001"/>
                          </a:solidFill>
                          <a:latin typeface="微软雅黑" panose="020B0503020204020204" charset="-122"/>
                        </a:rPr>
                        <a:t>150</a:t>
                      </a:r>
                      <a:endParaRPr lang="en-US" sz="1000" baseline="30000">
                        <a:solidFill>
                          <a:srgbClr val="040001"/>
                        </a:solidFill>
                        <a:latin typeface="微软雅黑" panose="020B0503020204020204" charset="-122"/>
                      </a:endParaRPr>
                    </a:p>
                  </a:txBody>
                  <a:tcPr marL="0" marR="0" marT="0" marB="0" anchor="ctr">
                    <a:solidFill>
                      <a:srgbClr val="D1D5D6"/>
                    </a:solidFill>
                  </a:tcPr>
                </a:tc>
              </a:tr>
              <a:tr h="173736">
                <a:tc>
                  <a:txBody>
                    <a:bodyPr>
                      <a:spAutoFit/>
                    </a:bodyPr>
                    <a:p>
                      <a:pPr indent="152400"/>
                      <a:r>
                        <a:rPr lang="en-US" sz="500">
                          <a:solidFill>
                            <a:srgbClr val="FFFFFF"/>
                          </a:solidFill>
                          <a:latin typeface="微软雅黑" panose="020B0503020204020204" charset="-122"/>
                        </a:rPr>
                        <a:t>LM-2218</a:t>
                      </a:r>
                      <a:endParaRPr lang="en-US" sz="500">
                        <a:solidFill>
                          <a:srgbClr val="FFFFFF"/>
                        </a:solidFill>
                        <a:latin typeface="微软雅黑" panose="020B0503020204020204" charset="-122"/>
                      </a:endParaRPr>
                    </a:p>
                  </a:txBody>
                  <a:tcPr marL="0" marR="0" marT="0" marB="0" anchor="ctr">
                    <a:solidFill>
                      <a:srgbClr val="C14253"/>
                    </a:solidFill>
                  </a:tcPr>
                </a:tc>
                <a:tc>
                  <a:txBody>
                    <a:bodyPr>
                      <a:spAutoFit/>
                    </a:bodyPr>
                    <a:p>
                      <a:pPr indent="152400"/>
                      <a:r>
                        <a:rPr lang="en-US" sz="500">
                          <a:solidFill>
                            <a:srgbClr val="040001"/>
                          </a:solidFill>
                          <a:latin typeface="微软雅黑" panose="020B0503020204020204" charset="-122"/>
                        </a:rPr>
                        <a:t>2000</a:t>
                      </a:r>
                      <a:endParaRPr lang="en-US" sz="500">
                        <a:solidFill>
                          <a:srgbClr val="040001"/>
                        </a:solidFill>
                        <a:latin typeface="微软雅黑" panose="020B0503020204020204" charset="-122"/>
                      </a:endParaRPr>
                    </a:p>
                  </a:txBody>
                  <a:tcPr marL="0" marR="0" marT="0" marB="0" anchor="ctr"/>
                </a:tc>
                <a:tc>
                  <a:txBody>
                    <a:bodyPr>
                      <a:spAutoFit/>
                    </a:bodyPr>
                    <a:p>
                      <a:pPr indent="152400"/>
                      <a:r>
                        <a:rPr lang="en-US" sz="500">
                          <a:solidFill>
                            <a:srgbClr val="040001"/>
                          </a:solidFill>
                          <a:latin typeface="微软雅黑" panose="020B0503020204020204" charset="-122"/>
                        </a:rPr>
                        <a:t>1500</a:t>
                      </a:r>
                      <a:endParaRPr lang="en-US" sz="500">
                        <a:solidFill>
                          <a:srgbClr val="040001"/>
                        </a:solidFill>
                        <a:latin typeface="微软雅黑" panose="020B0503020204020204" charset="-122"/>
                      </a:endParaRPr>
                    </a:p>
                  </a:txBody>
                  <a:tcPr marL="0" marR="0" marT="0" marB="0" anchor="ctr"/>
                </a:tc>
                <a:tc>
                  <a:txBody>
                    <a:bodyPr>
                      <a:spAutoFit/>
                    </a:bodyPr>
                    <a:p>
                      <a:pPr indent="165100"/>
                      <a:r>
                        <a:rPr lang="en-US" sz="500">
                          <a:solidFill>
                            <a:srgbClr val="040001"/>
                          </a:solidFill>
                          <a:latin typeface="微软雅黑" panose="020B0503020204020204" charset="-122"/>
                        </a:rPr>
                        <a:t>150</a:t>
                      </a:r>
                      <a:endParaRPr lang="en-US" sz="500">
                        <a:solidFill>
                          <a:srgbClr val="040001"/>
                        </a:solidFill>
                        <a:latin typeface="微软雅黑" panose="020B0503020204020204" charset="-122"/>
                      </a:endParaRPr>
                    </a:p>
                  </a:txBody>
                  <a:tcPr marL="0" marR="0" marT="0" marB="0" anchor="ctr"/>
                </a:tc>
                <a:tc>
                  <a:txBody>
                    <a:bodyPr>
                      <a:spAutoFit/>
                    </a:bodyPr>
                    <a:p>
                      <a:pPr indent="0" algn="ctr"/>
                      <a:r>
                        <a:rPr lang="en-US" sz="500">
                          <a:solidFill>
                            <a:srgbClr val="040001"/>
                          </a:solidFill>
                          <a:latin typeface="微软雅黑" panose="020B0503020204020204" charset="-122"/>
                        </a:rPr>
                        <a:t>6</a:t>
                      </a:r>
                      <a:endParaRPr lang="en-US" sz="500">
                        <a:solidFill>
                          <a:srgbClr val="040001"/>
                        </a:solidFill>
                        <a:latin typeface="微软雅黑" panose="020B0503020204020204" charset="-122"/>
                      </a:endParaRPr>
                    </a:p>
                  </a:txBody>
                  <a:tcPr marL="0" marR="0" marT="0" marB="0" anchor="ctr"/>
                </a:tc>
                <a:tc>
                  <a:txBody>
                    <a:bodyPr>
                      <a:spAutoFit/>
                    </a:bodyPr>
                    <a:p>
                      <a:pPr indent="203200"/>
                      <a:r>
                        <a:rPr lang="en-US" sz="500">
                          <a:solidFill>
                            <a:srgbClr val="040001"/>
                          </a:solidFill>
                          <a:latin typeface="微软雅黑" panose="020B0503020204020204" charset="-122"/>
                        </a:rPr>
                        <a:t>200</a:t>
                      </a:r>
                      <a:endParaRPr lang="en-US" sz="500">
                        <a:solidFill>
                          <a:srgbClr val="040001"/>
                        </a:solidFill>
                        <a:latin typeface="微软雅黑" panose="020B0503020204020204" charset="-122"/>
                      </a:endParaRPr>
                    </a:p>
                  </a:txBody>
                  <a:tcPr marL="0" marR="0" marT="0" marB="0" anchor="ctr"/>
                </a:tc>
              </a:tr>
              <a:tr h="149352">
                <a:tc>
                  <a:txBody>
                    <a:bodyPr>
                      <a:spAutoFit/>
                    </a:bodyPr>
                    <a:p>
                      <a:pPr indent="152400"/>
                      <a:r>
                        <a:rPr lang="en-US" sz="500">
                          <a:solidFill>
                            <a:srgbClr val="FFFFFF"/>
                          </a:solidFill>
                          <a:latin typeface="微软雅黑" panose="020B0503020204020204" charset="-122"/>
                        </a:rPr>
                        <a:t>LM-2718</a:t>
                      </a:r>
                      <a:endParaRPr lang="en-US" sz="500">
                        <a:solidFill>
                          <a:srgbClr val="FFFFFF"/>
                        </a:solidFill>
                        <a:latin typeface="微软雅黑" panose="020B0503020204020204" charset="-122"/>
                      </a:endParaRPr>
                    </a:p>
                  </a:txBody>
                  <a:tcPr marL="0" marR="0" marT="0" marB="0" anchor="ctr">
                    <a:solidFill>
                      <a:srgbClr val="C14253"/>
                    </a:solidFill>
                  </a:tcPr>
                </a:tc>
                <a:tc>
                  <a:txBody>
                    <a:bodyPr>
                      <a:spAutoFit/>
                    </a:bodyPr>
                    <a:p>
                      <a:pPr indent="152400"/>
                      <a:r>
                        <a:rPr lang="en-US" sz="500">
                          <a:solidFill>
                            <a:srgbClr val="040001"/>
                          </a:solidFill>
                          <a:latin typeface="微软雅黑" panose="020B0503020204020204" charset="-122"/>
                        </a:rPr>
                        <a:t>2500</a:t>
                      </a:r>
                      <a:endParaRPr lang="en-US" sz="500">
                        <a:solidFill>
                          <a:srgbClr val="040001"/>
                        </a:solidFill>
                        <a:latin typeface="微软雅黑" panose="020B0503020204020204" charset="-122"/>
                      </a:endParaRPr>
                    </a:p>
                  </a:txBody>
                  <a:tcPr marL="0" marR="0" marT="0" marB="0" anchor="ctr">
                    <a:solidFill>
                      <a:srgbClr val="D1D5D6"/>
                    </a:solidFill>
                  </a:tcPr>
                </a:tc>
                <a:tc>
                  <a:txBody>
                    <a:bodyPr>
                      <a:spAutoFit/>
                    </a:bodyPr>
                    <a:p>
                      <a:pPr indent="152400"/>
                      <a:r>
                        <a:rPr lang="en-US" sz="500">
                          <a:solidFill>
                            <a:srgbClr val="040001"/>
                          </a:solidFill>
                          <a:latin typeface="微软雅黑" panose="020B0503020204020204" charset="-122"/>
                        </a:rPr>
                        <a:t>1500</a:t>
                      </a:r>
                      <a:endParaRPr lang="en-US" sz="500">
                        <a:solidFill>
                          <a:srgbClr val="040001"/>
                        </a:solidFill>
                        <a:latin typeface="微软雅黑" panose="020B0503020204020204" charset="-122"/>
                      </a:endParaRPr>
                    </a:p>
                  </a:txBody>
                  <a:tcPr marL="0" marR="0" marT="0" marB="0" anchor="ctr">
                    <a:solidFill>
                      <a:srgbClr val="D1D5D6"/>
                    </a:solidFill>
                  </a:tcPr>
                </a:tc>
                <a:tc>
                  <a:txBody>
                    <a:bodyPr>
                      <a:spAutoFit/>
                    </a:bodyPr>
                    <a:p>
                      <a:pPr indent="165100"/>
                      <a:r>
                        <a:rPr lang="en-US" sz="1000" baseline="30000">
                          <a:solidFill>
                            <a:srgbClr val="040001"/>
                          </a:solidFill>
                          <a:latin typeface="微软雅黑" panose="020B0503020204020204" charset="-122"/>
                        </a:rPr>
                        <a:t>150</a:t>
                      </a:r>
                      <a:endParaRPr lang="en-US" sz="1000" baseline="300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00">
                          <a:solidFill>
                            <a:srgbClr val="040001"/>
                          </a:solidFill>
                          <a:latin typeface="微软雅黑" panose="020B0503020204020204" charset="-122"/>
                        </a:rPr>
                        <a:t>6</a:t>
                      </a:r>
                      <a:endParaRPr lang="en-US" sz="5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1000" baseline="30000">
                          <a:solidFill>
                            <a:srgbClr val="040001"/>
                          </a:solidFill>
                          <a:latin typeface="微软雅黑" panose="020B0503020204020204" charset="-122"/>
                        </a:rPr>
                        <a:t>200</a:t>
                      </a:r>
                      <a:endParaRPr lang="en-US" sz="1000" baseline="30000">
                        <a:solidFill>
                          <a:srgbClr val="040001"/>
                        </a:solidFill>
                        <a:latin typeface="微软雅黑" panose="020B0503020204020204" charset="-122"/>
                      </a:endParaRPr>
                    </a:p>
                  </a:txBody>
                  <a:tcPr marL="0" marR="0" marT="0" marB="0" anchor="ctr">
                    <a:solidFill>
                      <a:srgbClr val="D1D5D6"/>
                    </a:solidFill>
                  </a:tcPr>
                </a:tc>
              </a:tr>
              <a:tr h="173736">
                <a:tc>
                  <a:txBody>
                    <a:bodyPr>
                      <a:spAutoFit/>
                    </a:bodyPr>
                    <a:p>
                      <a:pPr indent="152400"/>
                      <a:r>
                        <a:rPr lang="en-US" sz="500">
                          <a:solidFill>
                            <a:srgbClr val="FFFFFF"/>
                          </a:solidFill>
                          <a:latin typeface="微软雅黑" panose="020B0503020204020204" charset="-122"/>
                        </a:rPr>
                        <a:t>LM-3218</a:t>
                      </a:r>
                      <a:endParaRPr lang="en-US" sz="500">
                        <a:solidFill>
                          <a:srgbClr val="FFFFFF"/>
                        </a:solidFill>
                        <a:latin typeface="微软雅黑" panose="020B0503020204020204" charset="-122"/>
                      </a:endParaRPr>
                    </a:p>
                  </a:txBody>
                  <a:tcPr marL="0" marR="0" marT="0" marB="0" anchor="ctr">
                    <a:solidFill>
                      <a:srgbClr val="C14253"/>
                    </a:solidFill>
                  </a:tcPr>
                </a:tc>
                <a:tc>
                  <a:txBody>
                    <a:bodyPr>
                      <a:spAutoFit/>
                    </a:bodyPr>
                    <a:p>
                      <a:pPr indent="152400"/>
                      <a:r>
                        <a:rPr lang="en-US" sz="500">
                          <a:solidFill>
                            <a:srgbClr val="040001"/>
                          </a:solidFill>
                          <a:latin typeface="微软雅黑" panose="020B0503020204020204" charset="-122"/>
                        </a:rPr>
                        <a:t>3000</a:t>
                      </a:r>
                      <a:endParaRPr lang="en-US" sz="500">
                        <a:solidFill>
                          <a:srgbClr val="040001"/>
                        </a:solidFill>
                        <a:latin typeface="微软雅黑" panose="020B0503020204020204" charset="-122"/>
                      </a:endParaRPr>
                    </a:p>
                  </a:txBody>
                  <a:tcPr marL="0" marR="0" marT="0" marB="0" anchor="ctr"/>
                </a:tc>
                <a:tc>
                  <a:txBody>
                    <a:bodyPr>
                      <a:spAutoFit/>
                    </a:bodyPr>
                    <a:p>
                      <a:pPr indent="152400"/>
                      <a:r>
                        <a:rPr lang="en-US" sz="500">
                          <a:solidFill>
                            <a:srgbClr val="040001"/>
                          </a:solidFill>
                          <a:latin typeface="微软雅黑" panose="020B0503020204020204" charset="-122"/>
                        </a:rPr>
                        <a:t>1500</a:t>
                      </a:r>
                      <a:endParaRPr lang="en-US" sz="500">
                        <a:solidFill>
                          <a:srgbClr val="040001"/>
                        </a:solidFill>
                        <a:latin typeface="微软雅黑" panose="020B0503020204020204" charset="-122"/>
                      </a:endParaRPr>
                    </a:p>
                  </a:txBody>
                  <a:tcPr marL="0" marR="0" marT="0" marB="0" anchor="ctr"/>
                </a:tc>
                <a:tc>
                  <a:txBody>
                    <a:bodyPr>
                      <a:spAutoFit/>
                    </a:bodyPr>
                    <a:p>
                      <a:pPr indent="165100"/>
                      <a:r>
                        <a:rPr lang="en-US" sz="500">
                          <a:solidFill>
                            <a:srgbClr val="040001"/>
                          </a:solidFill>
                          <a:latin typeface="微软雅黑" panose="020B0503020204020204" charset="-122"/>
                        </a:rPr>
                        <a:t>150</a:t>
                      </a:r>
                      <a:endParaRPr lang="en-US" sz="500">
                        <a:solidFill>
                          <a:srgbClr val="040001"/>
                        </a:solidFill>
                        <a:latin typeface="微软雅黑" panose="020B0503020204020204" charset="-122"/>
                      </a:endParaRPr>
                    </a:p>
                  </a:txBody>
                  <a:tcPr marL="0" marR="0" marT="0" marB="0" anchor="ctr"/>
                </a:tc>
                <a:tc>
                  <a:txBody>
                    <a:bodyPr>
                      <a:spAutoFit/>
                    </a:bodyPr>
                    <a:p>
                      <a:pPr indent="0" algn="ctr"/>
                      <a:r>
                        <a:rPr lang="en-US" sz="500">
                          <a:solidFill>
                            <a:srgbClr val="040001"/>
                          </a:solidFill>
                          <a:latin typeface="微软雅黑" panose="020B0503020204020204" charset="-122"/>
                        </a:rPr>
                        <a:t>6</a:t>
                      </a:r>
                      <a:endParaRPr lang="en-US" sz="500">
                        <a:solidFill>
                          <a:srgbClr val="040001"/>
                        </a:solidFill>
                        <a:latin typeface="微软雅黑" panose="020B0503020204020204" charset="-122"/>
                      </a:endParaRPr>
                    </a:p>
                  </a:txBody>
                  <a:tcPr marL="0" marR="0" marT="0" marB="0" anchor="ctr"/>
                </a:tc>
                <a:tc>
                  <a:txBody>
                    <a:bodyPr>
                      <a:spAutoFit/>
                    </a:bodyPr>
                    <a:p>
                      <a:pPr indent="203200"/>
                      <a:r>
                        <a:rPr lang="en-US" sz="500">
                          <a:solidFill>
                            <a:srgbClr val="040001"/>
                          </a:solidFill>
                          <a:latin typeface="微软雅黑" panose="020B0503020204020204" charset="-122"/>
                        </a:rPr>
                        <a:t>200</a:t>
                      </a:r>
                      <a:endParaRPr lang="en-US" sz="500">
                        <a:solidFill>
                          <a:srgbClr val="040001"/>
                        </a:solidFill>
                        <a:latin typeface="微软雅黑" panose="020B0503020204020204" charset="-122"/>
                      </a:endParaRPr>
                    </a:p>
                  </a:txBody>
                  <a:tcPr marL="0" marR="0" marT="0" marB="0" anchor="ctr"/>
                </a:tc>
              </a:tr>
              <a:tr h="155448">
                <a:tc>
                  <a:txBody>
                    <a:bodyPr>
                      <a:spAutoFit/>
                    </a:bodyPr>
                    <a:p>
                      <a:pPr indent="152400"/>
                      <a:r>
                        <a:rPr lang="en-US" sz="500">
                          <a:solidFill>
                            <a:srgbClr val="FFFFFF"/>
                          </a:solidFill>
                          <a:latin typeface="微软雅黑" panose="020B0503020204020204" charset="-122"/>
                        </a:rPr>
                        <a:t>LM-3223</a:t>
                      </a:r>
                      <a:endParaRPr lang="en-US" sz="500">
                        <a:solidFill>
                          <a:srgbClr val="FFFFFF"/>
                        </a:solidFill>
                        <a:latin typeface="微软雅黑" panose="020B0503020204020204" charset="-122"/>
                      </a:endParaRPr>
                    </a:p>
                  </a:txBody>
                  <a:tcPr marL="0" marR="0" marT="0" marB="0" anchor="ctr">
                    <a:solidFill>
                      <a:srgbClr val="C14253"/>
                    </a:solidFill>
                  </a:tcPr>
                </a:tc>
                <a:tc>
                  <a:txBody>
                    <a:bodyPr>
                      <a:spAutoFit/>
                    </a:bodyPr>
                    <a:p>
                      <a:pPr indent="152400"/>
                      <a:r>
                        <a:rPr lang="en-US" sz="500">
                          <a:solidFill>
                            <a:srgbClr val="040001"/>
                          </a:solidFill>
                          <a:latin typeface="微软雅黑" panose="020B0503020204020204" charset="-122"/>
                        </a:rPr>
                        <a:t>3000</a:t>
                      </a:r>
                      <a:endParaRPr lang="en-US" sz="500">
                        <a:solidFill>
                          <a:srgbClr val="040001"/>
                        </a:solidFill>
                        <a:latin typeface="微软雅黑" panose="020B0503020204020204" charset="-122"/>
                      </a:endParaRPr>
                    </a:p>
                  </a:txBody>
                  <a:tcPr marL="0" marR="0" marT="0" marB="0" anchor="ctr">
                    <a:solidFill>
                      <a:srgbClr val="D1D5D6"/>
                    </a:solidFill>
                  </a:tcPr>
                </a:tc>
                <a:tc>
                  <a:txBody>
                    <a:bodyPr>
                      <a:spAutoFit/>
                    </a:bodyPr>
                    <a:p>
                      <a:pPr indent="152400"/>
                      <a:r>
                        <a:rPr lang="en-US" sz="500">
                          <a:solidFill>
                            <a:srgbClr val="040001"/>
                          </a:solidFill>
                          <a:latin typeface="微软雅黑" panose="020B0503020204020204" charset="-122"/>
                        </a:rPr>
                        <a:t>2000</a:t>
                      </a:r>
                      <a:endParaRPr lang="en-US" sz="500">
                        <a:solidFill>
                          <a:srgbClr val="040001"/>
                        </a:solidFill>
                        <a:latin typeface="微软雅黑" panose="020B0503020204020204" charset="-122"/>
                      </a:endParaRPr>
                    </a:p>
                  </a:txBody>
                  <a:tcPr marL="0" marR="0" marT="0" marB="0" anchor="ctr">
                    <a:solidFill>
                      <a:srgbClr val="D1D5D6"/>
                    </a:solidFill>
                  </a:tcPr>
                </a:tc>
                <a:tc>
                  <a:txBody>
                    <a:bodyPr>
                      <a:spAutoFit/>
                    </a:bodyPr>
                    <a:p>
                      <a:pPr indent="165100"/>
                      <a:r>
                        <a:rPr lang="en-US" sz="500">
                          <a:solidFill>
                            <a:srgbClr val="040001"/>
                          </a:solidFill>
                          <a:latin typeface="微软雅黑" panose="020B0503020204020204" charset="-122"/>
                        </a:rPr>
                        <a:t>190</a:t>
                      </a:r>
                      <a:endParaRPr lang="en-US" sz="5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00">
                          <a:solidFill>
                            <a:srgbClr val="040001"/>
                          </a:solidFill>
                          <a:latin typeface="微软雅黑" panose="020B0503020204020204" charset="-122"/>
                        </a:rPr>
                        <a:t>9</a:t>
                      </a:r>
                      <a:endParaRPr lang="en-US" sz="5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1000" baseline="30000">
                          <a:solidFill>
                            <a:srgbClr val="040001"/>
                          </a:solidFill>
                          <a:latin typeface="微软雅黑" panose="020B0503020204020204" charset="-122"/>
                        </a:rPr>
                        <a:t>180</a:t>
                      </a:r>
                      <a:endParaRPr lang="en-US" sz="1000" baseline="30000">
                        <a:solidFill>
                          <a:srgbClr val="040001"/>
                        </a:solidFill>
                        <a:latin typeface="微软雅黑" panose="020B0503020204020204" charset="-122"/>
                      </a:endParaRPr>
                    </a:p>
                  </a:txBody>
                  <a:tcPr marL="0" marR="0" marT="0" marB="0" anchor="ctr">
                    <a:solidFill>
                      <a:srgbClr val="D1D5D6"/>
                    </a:solidFill>
                  </a:tcPr>
                </a:tc>
              </a:tr>
              <a:tr h="170688">
                <a:tc>
                  <a:txBody>
                    <a:bodyPr>
                      <a:spAutoFit/>
                    </a:bodyPr>
                    <a:p>
                      <a:pPr indent="152400"/>
                      <a:r>
                        <a:rPr lang="en-US" sz="500">
                          <a:solidFill>
                            <a:srgbClr val="FFFFFF"/>
                          </a:solidFill>
                          <a:latin typeface="微软雅黑" panose="020B0503020204020204" charset="-122"/>
                        </a:rPr>
                        <a:t>LM-4223</a:t>
                      </a:r>
                      <a:endParaRPr lang="en-US" sz="500">
                        <a:solidFill>
                          <a:srgbClr val="FFFFFF"/>
                        </a:solidFill>
                        <a:latin typeface="微软雅黑" panose="020B0503020204020204" charset="-122"/>
                      </a:endParaRPr>
                    </a:p>
                  </a:txBody>
                  <a:tcPr marL="0" marR="0" marT="0" marB="0" anchor="ctr">
                    <a:solidFill>
                      <a:srgbClr val="C14253"/>
                    </a:solidFill>
                  </a:tcPr>
                </a:tc>
                <a:tc>
                  <a:txBody>
                    <a:bodyPr>
                      <a:spAutoFit/>
                    </a:bodyPr>
                    <a:p>
                      <a:pPr indent="152400"/>
                      <a:r>
                        <a:rPr lang="en-US" sz="500">
                          <a:solidFill>
                            <a:srgbClr val="040001"/>
                          </a:solidFill>
                          <a:latin typeface="微软雅黑" panose="020B0503020204020204" charset="-122"/>
                        </a:rPr>
                        <a:t>4000</a:t>
                      </a:r>
                      <a:endParaRPr lang="en-US" sz="500">
                        <a:solidFill>
                          <a:srgbClr val="040001"/>
                        </a:solidFill>
                        <a:latin typeface="微软雅黑" panose="020B0503020204020204" charset="-122"/>
                      </a:endParaRPr>
                    </a:p>
                  </a:txBody>
                  <a:tcPr marL="0" marR="0" marT="0" marB="0" anchor="ctr"/>
                </a:tc>
                <a:tc>
                  <a:txBody>
                    <a:bodyPr>
                      <a:spAutoFit/>
                    </a:bodyPr>
                    <a:p>
                      <a:pPr indent="152400"/>
                      <a:r>
                        <a:rPr lang="en-US" sz="500">
                          <a:solidFill>
                            <a:srgbClr val="040001"/>
                          </a:solidFill>
                          <a:latin typeface="微软雅黑" panose="020B0503020204020204" charset="-122"/>
                        </a:rPr>
                        <a:t>2000</a:t>
                      </a:r>
                      <a:endParaRPr lang="en-US" sz="500">
                        <a:solidFill>
                          <a:srgbClr val="040001"/>
                        </a:solidFill>
                        <a:latin typeface="微软雅黑" panose="020B0503020204020204" charset="-122"/>
                      </a:endParaRPr>
                    </a:p>
                  </a:txBody>
                  <a:tcPr marL="0" marR="0" marT="0" marB="0" anchor="ctr"/>
                </a:tc>
                <a:tc>
                  <a:txBody>
                    <a:bodyPr>
                      <a:spAutoFit/>
                    </a:bodyPr>
                    <a:p>
                      <a:pPr indent="165100"/>
                      <a:r>
                        <a:rPr lang="en-US" sz="500">
                          <a:solidFill>
                            <a:srgbClr val="040001"/>
                          </a:solidFill>
                          <a:latin typeface="微软雅黑" panose="020B0503020204020204" charset="-122"/>
                        </a:rPr>
                        <a:t>190</a:t>
                      </a:r>
                      <a:endParaRPr lang="en-US" sz="500">
                        <a:solidFill>
                          <a:srgbClr val="040001"/>
                        </a:solidFill>
                        <a:latin typeface="微软雅黑" panose="020B0503020204020204" charset="-122"/>
                      </a:endParaRPr>
                    </a:p>
                  </a:txBody>
                  <a:tcPr marL="0" marR="0" marT="0" marB="0" anchor="ctr"/>
                </a:tc>
                <a:tc>
                  <a:txBody>
                    <a:bodyPr>
                      <a:spAutoFit/>
                    </a:bodyPr>
                    <a:p>
                      <a:pPr indent="0" algn="ctr"/>
                      <a:r>
                        <a:rPr lang="en-US" sz="500">
                          <a:solidFill>
                            <a:srgbClr val="040001"/>
                          </a:solidFill>
                          <a:latin typeface="微软雅黑" panose="020B0503020204020204" charset="-122"/>
                        </a:rPr>
                        <a:t>9</a:t>
                      </a:r>
                      <a:endParaRPr lang="en-US" sz="500">
                        <a:solidFill>
                          <a:srgbClr val="040001"/>
                        </a:solidFill>
                        <a:latin typeface="微软雅黑" panose="020B0503020204020204" charset="-122"/>
                      </a:endParaRPr>
                    </a:p>
                  </a:txBody>
                  <a:tcPr marL="0" marR="0" marT="0" marB="0" anchor="ctr"/>
                </a:tc>
                <a:tc>
                  <a:txBody>
                    <a:bodyPr>
                      <a:spAutoFit/>
                    </a:bodyPr>
                    <a:p>
                      <a:pPr indent="203200"/>
                      <a:r>
                        <a:rPr lang="en-US" sz="500">
                          <a:solidFill>
                            <a:srgbClr val="040001"/>
                          </a:solidFill>
                          <a:latin typeface="微软雅黑" panose="020B0503020204020204" charset="-122"/>
                        </a:rPr>
                        <a:t>180</a:t>
                      </a:r>
                      <a:endParaRPr lang="en-US" sz="500">
                        <a:solidFill>
                          <a:srgbClr val="040001"/>
                        </a:solidFill>
                        <a:latin typeface="微软雅黑" panose="020B0503020204020204" charset="-122"/>
                      </a:endParaRPr>
                    </a:p>
                  </a:txBody>
                  <a:tcPr marL="0" marR="0" marT="0" marB="0" anchor="ctr"/>
                </a:tc>
              </a:tr>
              <a:tr h="164592">
                <a:tc>
                  <a:txBody>
                    <a:bodyPr>
                      <a:spAutoFit/>
                    </a:bodyPr>
                    <a:p>
                      <a:pPr indent="152400"/>
                      <a:r>
                        <a:rPr lang="en-US" sz="500">
                          <a:solidFill>
                            <a:srgbClr val="FFFFFF"/>
                          </a:solidFill>
                          <a:latin typeface="微软雅黑" panose="020B0503020204020204" charset="-122"/>
                        </a:rPr>
                        <a:t>LM-4228</a:t>
                      </a:r>
                      <a:endParaRPr lang="en-US" sz="500">
                        <a:solidFill>
                          <a:srgbClr val="FFFFFF"/>
                        </a:solidFill>
                        <a:latin typeface="微软雅黑" panose="020B0503020204020204" charset="-122"/>
                      </a:endParaRPr>
                    </a:p>
                  </a:txBody>
                  <a:tcPr marL="0" marR="0" marT="0" marB="0" anchor="ctr">
                    <a:solidFill>
                      <a:srgbClr val="C14253"/>
                    </a:solidFill>
                  </a:tcPr>
                </a:tc>
                <a:tc>
                  <a:txBody>
                    <a:bodyPr>
                      <a:spAutoFit/>
                    </a:bodyPr>
                    <a:p>
                      <a:pPr indent="152400"/>
                      <a:r>
                        <a:rPr lang="en-US" sz="500">
                          <a:solidFill>
                            <a:srgbClr val="040001"/>
                          </a:solidFill>
                          <a:latin typeface="微软雅黑" panose="020B0503020204020204" charset="-122"/>
                        </a:rPr>
                        <a:t>4000</a:t>
                      </a:r>
                      <a:endParaRPr lang="en-US" sz="500">
                        <a:solidFill>
                          <a:srgbClr val="040001"/>
                        </a:solidFill>
                        <a:latin typeface="微软雅黑" panose="020B0503020204020204" charset="-122"/>
                      </a:endParaRPr>
                    </a:p>
                  </a:txBody>
                  <a:tcPr marL="0" marR="0" marT="0" marB="0" anchor="ctr">
                    <a:solidFill>
                      <a:srgbClr val="D1D5D6"/>
                    </a:solidFill>
                  </a:tcPr>
                </a:tc>
                <a:tc>
                  <a:txBody>
                    <a:bodyPr>
                      <a:spAutoFit/>
                    </a:bodyPr>
                    <a:p>
                      <a:pPr indent="152400"/>
                      <a:r>
                        <a:rPr lang="en-US" sz="500">
                          <a:solidFill>
                            <a:srgbClr val="040001"/>
                          </a:solidFill>
                          <a:latin typeface="微软雅黑" panose="020B0503020204020204" charset="-122"/>
                        </a:rPr>
                        <a:t>2000</a:t>
                      </a:r>
                      <a:endParaRPr lang="en-US" sz="500">
                        <a:solidFill>
                          <a:srgbClr val="040001"/>
                        </a:solidFill>
                        <a:latin typeface="微软雅黑" panose="020B0503020204020204" charset="-122"/>
                      </a:endParaRPr>
                    </a:p>
                  </a:txBody>
                  <a:tcPr marL="0" marR="0" marT="0" marB="0" anchor="ctr">
                    <a:solidFill>
                      <a:srgbClr val="D1D5D6"/>
                    </a:solidFill>
                  </a:tcPr>
                </a:tc>
                <a:tc>
                  <a:txBody>
                    <a:bodyPr>
                      <a:spAutoFit/>
                    </a:bodyPr>
                    <a:p>
                      <a:pPr indent="165100"/>
                      <a:r>
                        <a:rPr lang="en-US" sz="500">
                          <a:solidFill>
                            <a:srgbClr val="040001"/>
                          </a:solidFill>
                          <a:latin typeface="微软雅黑" panose="020B0503020204020204" charset="-122"/>
                        </a:rPr>
                        <a:t>190</a:t>
                      </a:r>
                      <a:endParaRPr lang="en-US" sz="5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00">
                          <a:solidFill>
                            <a:srgbClr val="040001"/>
                          </a:solidFill>
                          <a:latin typeface="微软雅黑" panose="020B0503020204020204" charset="-122"/>
                        </a:rPr>
                        <a:t>9</a:t>
                      </a:r>
                      <a:endParaRPr lang="en-US" sz="500">
                        <a:solidFill>
                          <a:srgbClr val="040001"/>
                        </a:solidFill>
                        <a:latin typeface="微软雅黑" panose="020B0503020204020204" charset="-122"/>
                      </a:endParaRPr>
                    </a:p>
                  </a:txBody>
                  <a:tcPr marL="0" marR="0" marT="0" marB="0" anchor="ctr">
                    <a:solidFill>
                      <a:srgbClr val="D1D5D6"/>
                    </a:solidFill>
                  </a:tcPr>
                </a:tc>
                <a:tc>
                  <a:txBody>
                    <a:bodyPr>
                      <a:spAutoFit/>
                    </a:bodyPr>
                    <a:p>
                      <a:pPr indent="203200"/>
                      <a:r>
                        <a:rPr lang="en-US" sz="1000" baseline="30000">
                          <a:solidFill>
                            <a:srgbClr val="040001"/>
                          </a:solidFill>
                          <a:latin typeface="微软雅黑" panose="020B0503020204020204" charset="-122"/>
                        </a:rPr>
                        <a:t>180</a:t>
                      </a:r>
                      <a:endParaRPr lang="en-US" sz="1000" baseline="30000">
                        <a:solidFill>
                          <a:srgbClr val="040001"/>
                        </a:solidFill>
                        <a:latin typeface="微软雅黑" panose="020B0503020204020204" charset="-122"/>
                      </a:endParaRPr>
                    </a:p>
                  </a:txBody>
                  <a:tcPr marL="0" marR="0" marT="0" marB="0" anchor="ctr">
                    <a:solidFill>
                      <a:srgbClr val="D1D5D6"/>
                    </a:solidFill>
                  </a:tcPr>
                </a:tc>
              </a:tr>
            </a:tbl>
          </a:graphicData>
        </a:graphic>
      </p:graphicFrame>
      <p:graphicFrame>
        <p:nvGraphicFramePr>
          <p:cNvPr id="15" name="表格 14"/>
          <p:cNvGraphicFramePr>
            <a:graphicFrameLocks noGrp="1"/>
          </p:cNvGraphicFramePr>
          <p:nvPr/>
        </p:nvGraphicFramePr>
        <p:xfrm>
          <a:off x="4050792" y="7193280"/>
          <a:ext cx="3221736" cy="1572768"/>
        </p:xfrm>
        <a:graphic>
          <a:graphicData uri="http://schemas.openxmlformats.org/drawingml/2006/table">
            <a:tbl>
              <a:tblPr/>
              <a:tblGrid>
                <a:gridCol w="640080"/>
                <a:gridCol w="521208"/>
                <a:gridCol w="527304"/>
                <a:gridCol w="515112"/>
                <a:gridCol w="490728"/>
                <a:gridCol w="527304"/>
              </a:tblGrid>
              <a:tr h="259080">
                <a:tc>
                  <a:txBody>
                    <a:bodyPr>
                      <a:spAutoFit/>
                    </a:bodyPr>
                    <a:p>
                      <a:pPr indent="0"/>
                      <a:r>
                        <a:rPr lang="en-US" sz="750" b="1">
                          <a:solidFill>
                            <a:srgbClr val="040001"/>
                          </a:solidFill>
                          <a:latin typeface="微软雅黑" panose="020B0503020204020204" charset="-122"/>
                        </a:rPr>
                        <a:t>Model/Item</a:t>
                      </a:r>
                      <a:endParaRPr lang="en-US" sz="750" b="1">
                        <a:solidFill>
                          <a:srgbClr val="040001"/>
                        </a:solidFill>
                        <a:latin typeface="微软雅黑" panose="020B0503020204020204" charset="-122"/>
                      </a:endParaRPr>
                    </a:p>
                  </a:txBody>
                  <a:tcPr marL="0" marR="0" marT="0" marB="0" anchor="ctr">
                    <a:solidFill>
                      <a:srgbClr val="9A9B9F"/>
                    </a:solidFill>
                  </a:tcPr>
                </a:tc>
                <a:tc gridSpan="2">
                  <a:txBody>
                    <a:bodyPr>
                      <a:spAutoFit/>
                    </a:bodyPr>
                    <a:p>
                      <a:pPr indent="0" algn="ctr"/>
                      <a:r>
                        <a:rPr lang="en-US" sz="700" b="1">
                          <a:solidFill>
                            <a:srgbClr val="FFFFFF"/>
                          </a:solidFill>
                          <a:latin typeface="微软雅黑" panose="020B0503020204020204" charset="-122"/>
                        </a:rPr>
                        <a:t>A       B</a:t>
                      </a:r>
                      <a:endParaRPr lang="en-US" sz="700" b="1">
                        <a:solidFill>
                          <a:srgbClr val="FFFFFF"/>
                        </a:solidFill>
                        <a:latin typeface="微软雅黑" panose="020B0503020204020204" charset="-122"/>
                      </a:endParaRPr>
                    </a:p>
                  </a:txBody>
                  <a:tcPr marL="0" marR="0" marT="0" marB="0" anchor="ctr">
                    <a:solidFill>
                      <a:srgbClr val="C14253"/>
                    </a:solidFill>
                  </a:tcPr>
                </a:tc>
                <a:tc hMerge="1">
                  <a:tcPr marL="0" marR="0" marT="0" marB="0"/>
                </a:tc>
                <a:tc>
                  <a:txBody>
                    <a:bodyPr>
                      <a:spAutoFit/>
                    </a:bodyPr>
                    <a:p>
                      <a:pPr indent="215900"/>
                      <a:r>
                        <a:rPr lang="en-US" sz="700" b="1">
                          <a:solidFill>
                            <a:srgbClr val="FFFFFF"/>
                          </a:solidFill>
                          <a:latin typeface="微软雅黑" panose="020B0503020204020204" charset="-122"/>
                        </a:rPr>
                        <a:t>C</a:t>
                      </a:r>
                      <a:endParaRPr lang="en-US" sz="700" b="1">
                        <a:solidFill>
                          <a:srgbClr val="FFFFFF"/>
                        </a:solidFill>
                        <a:latin typeface="微软雅黑" panose="020B0503020204020204" charset="-122"/>
                      </a:endParaRPr>
                    </a:p>
                  </a:txBody>
                  <a:tcPr marL="0" marR="0" marT="0" marB="0" anchor="ctr">
                    <a:solidFill>
                      <a:srgbClr val="C14253"/>
                    </a:solidFill>
                  </a:tcPr>
                </a:tc>
                <a:tc>
                  <a:txBody>
                    <a:bodyPr>
                      <a:spAutoFit/>
                    </a:bodyPr>
                    <a:p>
                      <a:pPr indent="0" algn="ctr"/>
                      <a:r>
                        <a:rPr lang="en-US" sz="700" b="1">
                          <a:solidFill>
                            <a:srgbClr val="FFFFFF"/>
                          </a:solidFill>
                          <a:latin typeface="微软雅黑" panose="020B0503020204020204" charset="-122"/>
                        </a:rPr>
                        <a:t>D</a:t>
                      </a:r>
                      <a:endParaRPr lang="en-US" sz="700" b="1">
                        <a:solidFill>
                          <a:srgbClr val="FFFFFF"/>
                        </a:solidFill>
                        <a:latin typeface="微软雅黑" panose="020B0503020204020204" charset="-122"/>
                      </a:endParaRPr>
                    </a:p>
                  </a:txBody>
                  <a:tcPr marL="0" marR="0" marT="0" marB="0" anchor="ctr">
                    <a:solidFill>
                      <a:srgbClr val="C14253"/>
                    </a:solidFill>
                  </a:tcPr>
                </a:tc>
                <a:tc>
                  <a:txBody>
                    <a:bodyPr>
                      <a:spAutoFit/>
                    </a:bodyPr>
                    <a:p>
                      <a:pPr indent="0" algn="ctr"/>
                      <a:r>
                        <a:rPr lang="en-US" sz="700" b="1">
                          <a:solidFill>
                            <a:srgbClr val="FFFFFF"/>
                          </a:solidFill>
                          <a:latin typeface="微软雅黑" panose="020B0503020204020204" charset="-122"/>
                        </a:rPr>
                        <a:t>E</a:t>
                      </a:r>
                      <a:endParaRPr lang="en-US" sz="700" b="1">
                        <a:solidFill>
                          <a:srgbClr val="FFFFFF"/>
                        </a:solidFill>
                        <a:latin typeface="微软雅黑" panose="020B0503020204020204" charset="-122"/>
                      </a:endParaRPr>
                    </a:p>
                  </a:txBody>
                  <a:tcPr marL="0" marR="0" marT="0" marB="0" anchor="ctr">
                    <a:solidFill>
                      <a:srgbClr val="C14253"/>
                    </a:solidFill>
                  </a:tcPr>
                </a:tc>
              </a:tr>
              <a:tr h="170688">
                <a:tc>
                  <a:txBody>
                    <a:bodyPr>
                      <a:spAutoFit/>
                    </a:bodyPr>
                    <a:p>
                      <a:pPr indent="139700"/>
                      <a:r>
                        <a:rPr lang="en-US" sz="500">
                          <a:solidFill>
                            <a:srgbClr val="FFFFFF"/>
                          </a:solidFill>
                          <a:latin typeface="微软雅黑" panose="020B0503020204020204" charset="-122"/>
                        </a:rPr>
                        <a:t>LM-6223</a:t>
                      </a:r>
                      <a:endParaRPr lang="en-US" sz="500">
                        <a:solidFill>
                          <a:srgbClr val="FFFFFF"/>
                        </a:solidFill>
                        <a:latin typeface="微软雅黑" panose="020B0503020204020204" charset="-122"/>
                      </a:endParaRPr>
                    </a:p>
                  </a:txBody>
                  <a:tcPr marL="0" marR="0" marT="0" marB="0" anchor="ctr">
                    <a:solidFill>
                      <a:srgbClr val="C14253"/>
                    </a:solidFill>
                  </a:tcPr>
                </a:tc>
                <a:tc>
                  <a:txBody>
                    <a:bodyPr>
                      <a:spAutoFit/>
                    </a:bodyPr>
                    <a:p>
                      <a:pPr indent="165100"/>
                      <a:r>
                        <a:rPr lang="en-US" sz="500">
                          <a:solidFill>
                            <a:srgbClr val="040001"/>
                          </a:solidFill>
                          <a:latin typeface="微软雅黑" panose="020B0503020204020204" charset="-122"/>
                        </a:rPr>
                        <a:t>6000</a:t>
                      </a:r>
                      <a:endParaRPr lang="en-US" sz="500">
                        <a:solidFill>
                          <a:srgbClr val="040001"/>
                        </a:solidFill>
                        <a:latin typeface="微软雅黑" panose="020B0503020204020204" charset="-122"/>
                      </a:endParaRPr>
                    </a:p>
                  </a:txBody>
                  <a:tcPr marL="0" marR="0" marT="0" marB="0" anchor="ctr"/>
                </a:tc>
                <a:tc>
                  <a:txBody>
                    <a:bodyPr>
                      <a:spAutoFit/>
                    </a:bodyPr>
                    <a:p>
                      <a:pPr indent="152400"/>
                      <a:r>
                        <a:rPr lang="en-US" sz="500">
                          <a:solidFill>
                            <a:srgbClr val="040001"/>
                          </a:solidFill>
                          <a:latin typeface="微软雅黑" panose="020B0503020204020204" charset="-122"/>
                        </a:rPr>
                        <a:t>2000</a:t>
                      </a:r>
                      <a:endParaRPr lang="en-US" sz="500">
                        <a:solidFill>
                          <a:srgbClr val="040001"/>
                        </a:solidFill>
                        <a:latin typeface="微软雅黑" panose="020B0503020204020204" charset="-122"/>
                      </a:endParaRPr>
                    </a:p>
                  </a:txBody>
                  <a:tcPr marL="0" marR="0" marT="0" marB="0" anchor="ctr"/>
                </a:tc>
                <a:tc>
                  <a:txBody>
                    <a:bodyPr>
                      <a:spAutoFit/>
                    </a:bodyPr>
                    <a:p>
                      <a:pPr indent="165100"/>
                      <a:r>
                        <a:rPr lang="en-US" sz="500">
                          <a:solidFill>
                            <a:srgbClr val="040001"/>
                          </a:solidFill>
                          <a:latin typeface="微软雅黑" panose="020B0503020204020204" charset="-122"/>
                        </a:rPr>
                        <a:t>250</a:t>
                      </a:r>
                      <a:endParaRPr lang="en-US" sz="500">
                        <a:solidFill>
                          <a:srgbClr val="040001"/>
                        </a:solidFill>
                        <a:latin typeface="微软雅黑" panose="020B0503020204020204" charset="-122"/>
                      </a:endParaRPr>
                    </a:p>
                  </a:txBody>
                  <a:tcPr marL="0" marR="0" marT="0" marB="0" anchor="ctr"/>
                </a:tc>
                <a:tc>
                  <a:txBody>
                    <a:bodyPr>
                      <a:spAutoFit/>
                    </a:bodyPr>
                    <a:p>
                      <a:pPr indent="0" algn="ctr"/>
                      <a:r>
                        <a:rPr lang="en-US" sz="500">
                          <a:solidFill>
                            <a:srgbClr val="040001"/>
                          </a:solidFill>
                          <a:latin typeface="微软雅黑" panose="020B0503020204020204" charset="-122"/>
                        </a:rPr>
                        <a:t>22</a:t>
                      </a:r>
                      <a:endParaRPr lang="en-US" sz="500">
                        <a:solidFill>
                          <a:srgbClr val="040001"/>
                        </a:solidFill>
                        <a:latin typeface="微软雅黑" panose="020B0503020204020204" charset="-122"/>
                      </a:endParaRPr>
                    </a:p>
                  </a:txBody>
                  <a:tcPr marL="0" marR="0" marT="0" marB="0" anchor="ctr"/>
                </a:tc>
                <a:tc>
                  <a:txBody>
                    <a:bodyPr>
                      <a:spAutoFit/>
                    </a:bodyPr>
                    <a:p>
                      <a:pPr indent="0" algn="ctr"/>
                      <a:r>
                        <a:rPr lang="en-US" sz="500">
                          <a:solidFill>
                            <a:srgbClr val="040001"/>
                          </a:solidFill>
                          <a:latin typeface="微软雅黑" panose="020B0503020204020204" charset="-122"/>
                        </a:rPr>
                        <a:t>250</a:t>
                      </a:r>
                      <a:endParaRPr lang="en-US" sz="500">
                        <a:solidFill>
                          <a:srgbClr val="040001"/>
                        </a:solidFill>
                        <a:latin typeface="微软雅黑" panose="020B0503020204020204" charset="-122"/>
                      </a:endParaRPr>
                    </a:p>
                  </a:txBody>
                  <a:tcPr marL="0" marR="0" marT="0" marB="0" anchor="ctr"/>
                </a:tc>
              </a:tr>
              <a:tr h="158496">
                <a:tc>
                  <a:txBody>
                    <a:bodyPr>
                      <a:spAutoFit/>
                    </a:bodyPr>
                    <a:p>
                      <a:pPr indent="139700"/>
                      <a:r>
                        <a:rPr lang="en-US" sz="500">
                          <a:solidFill>
                            <a:srgbClr val="FFFFFF"/>
                          </a:solidFill>
                          <a:latin typeface="微软雅黑" panose="020B0503020204020204" charset="-122"/>
                        </a:rPr>
                        <a:t>LM-8523</a:t>
                      </a:r>
                      <a:endParaRPr lang="en-US" sz="500">
                        <a:solidFill>
                          <a:srgbClr val="FFFFFF"/>
                        </a:solidFill>
                        <a:latin typeface="微软雅黑" panose="020B0503020204020204" charset="-122"/>
                      </a:endParaRPr>
                    </a:p>
                  </a:txBody>
                  <a:tcPr marL="0" marR="0" marT="0" marB="0" anchor="ctr">
                    <a:solidFill>
                      <a:srgbClr val="C14253"/>
                    </a:solidFill>
                  </a:tcPr>
                </a:tc>
                <a:tc>
                  <a:txBody>
                    <a:bodyPr>
                      <a:spAutoFit/>
                    </a:bodyPr>
                    <a:p>
                      <a:pPr indent="165100"/>
                      <a:r>
                        <a:rPr lang="en-US" sz="500">
                          <a:solidFill>
                            <a:srgbClr val="040001"/>
                          </a:solidFill>
                          <a:latin typeface="微软雅黑" panose="020B0503020204020204" charset="-122"/>
                        </a:rPr>
                        <a:t>8000</a:t>
                      </a:r>
                      <a:endParaRPr lang="en-US" sz="500">
                        <a:solidFill>
                          <a:srgbClr val="040001"/>
                        </a:solidFill>
                        <a:latin typeface="微软雅黑" panose="020B0503020204020204" charset="-122"/>
                      </a:endParaRPr>
                    </a:p>
                  </a:txBody>
                  <a:tcPr marL="0" marR="0" marT="0" marB="0" anchor="ctr">
                    <a:solidFill>
                      <a:srgbClr val="D1D5D6"/>
                    </a:solidFill>
                  </a:tcPr>
                </a:tc>
                <a:tc>
                  <a:txBody>
                    <a:bodyPr>
                      <a:spAutoFit/>
                    </a:bodyPr>
                    <a:p>
                      <a:pPr indent="152400"/>
                      <a:r>
                        <a:rPr lang="en-US" sz="500">
                          <a:solidFill>
                            <a:srgbClr val="040001"/>
                          </a:solidFill>
                          <a:latin typeface="微软雅黑" panose="020B0503020204020204" charset="-122"/>
                        </a:rPr>
                        <a:t>2000</a:t>
                      </a:r>
                      <a:endParaRPr lang="en-US" sz="500">
                        <a:solidFill>
                          <a:srgbClr val="040001"/>
                        </a:solidFill>
                        <a:latin typeface="微软雅黑" panose="020B0503020204020204" charset="-122"/>
                      </a:endParaRPr>
                    </a:p>
                  </a:txBody>
                  <a:tcPr marL="0" marR="0" marT="0" marB="0" anchor="ctr">
                    <a:solidFill>
                      <a:srgbClr val="D1D5D6"/>
                    </a:solidFill>
                  </a:tcPr>
                </a:tc>
                <a:tc>
                  <a:txBody>
                    <a:bodyPr>
                      <a:spAutoFit/>
                    </a:bodyPr>
                    <a:p>
                      <a:pPr indent="165100"/>
                      <a:r>
                        <a:rPr lang="en-US" sz="1000" baseline="30000">
                          <a:solidFill>
                            <a:srgbClr val="040001"/>
                          </a:solidFill>
                          <a:latin typeface="微软雅黑" panose="020B0503020204020204" charset="-122"/>
                        </a:rPr>
                        <a:t>250</a:t>
                      </a:r>
                      <a:endParaRPr lang="en-US" sz="1000" baseline="300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1000" baseline="30000">
                          <a:solidFill>
                            <a:srgbClr val="040001"/>
                          </a:solidFill>
                          <a:latin typeface="微软雅黑" panose="020B0503020204020204" charset="-122"/>
                        </a:rPr>
                        <a:t>30</a:t>
                      </a:r>
                      <a:endParaRPr lang="en-US" sz="1000" baseline="300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1000" baseline="30000">
                          <a:solidFill>
                            <a:srgbClr val="040001"/>
                          </a:solidFill>
                          <a:latin typeface="微软雅黑" panose="020B0503020204020204" charset="-122"/>
                        </a:rPr>
                        <a:t>250</a:t>
                      </a:r>
                      <a:endParaRPr lang="en-US" sz="1000" baseline="30000">
                        <a:solidFill>
                          <a:srgbClr val="040001"/>
                        </a:solidFill>
                        <a:latin typeface="微软雅黑" panose="020B0503020204020204" charset="-122"/>
                      </a:endParaRPr>
                    </a:p>
                  </a:txBody>
                  <a:tcPr marL="0" marR="0" marT="0" marB="0" anchor="ctr">
                    <a:solidFill>
                      <a:srgbClr val="D1D5D6"/>
                    </a:solidFill>
                  </a:tcPr>
                </a:tc>
              </a:tr>
              <a:tr h="167640">
                <a:tc>
                  <a:txBody>
                    <a:bodyPr>
                      <a:spAutoFit/>
                    </a:bodyPr>
                    <a:p>
                      <a:pPr indent="139700"/>
                      <a:r>
                        <a:rPr lang="en-US" sz="500">
                          <a:solidFill>
                            <a:srgbClr val="FFFFFF"/>
                          </a:solidFill>
                          <a:latin typeface="微软雅黑" panose="020B0503020204020204" charset="-122"/>
                        </a:rPr>
                        <a:t>LM-6228</a:t>
                      </a:r>
                      <a:endParaRPr lang="en-US" sz="500">
                        <a:solidFill>
                          <a:srgbClr val="FFFFFF"/>
                        </a:solidFill>
                        <a:latin typeface="微软雅黑" panose="020B0503020204020204" charset="-122"/>
                      </a:endParaRPr>
                    </a:p>
                  </a:txBody>
                  <a:tcPr marL="0" marR="0" marT="0" marB="0" anchor="ctr">
                    <a:solidFill>
                      <a:srgbClr val="C14253"/>
                    </a:solidFill>
                  </a:tcPr>
                </a:tc>
                <a:tc>
                  <a:txBody>
                    <a:bodyPr>
                      <a:spAutoFit/>
                    </a:bodyPr>
                    <a:p>
                      <a:pPr indent="165100"/>
                      <a:r>
                        <a:rPr lang="en-US" sz="500">
                          <a:solidFill>
                            <a:srgbClr val="040001"/>
                          </a:solidFill>
                          <a:latin typeface="微软雅黑" panose="020B0503020204020204" charset="-122"/>
                        </a:rPr>
                        <a:t>6000</a:t>
                      </a:r>
                      <a:endParaRPr lang="en-US" sz="500">
                        <a:solidFill>
                          <a:srgbClr val="040001"/>
                        </a:solidFill>
                        <a:latin typeface="微软雅黑" panose="020B0503020204020204" charset="-122"/>
                      </a:endParaRPr>
                    </a:p>
                  </a:txBody>
                  <a:tcPr marL="0" marR="0" marT="0" marB="0" anchor="ctr"/>
                </a:tc>
                <a:tc>
                  <a:txBody>
                    <a:bodyPr>
                      <a:spAutoFit/>
                    </a:bodyPr>
                    <a:p>
                      <a:pPr indent="152400"/>
                      <a:r>
                        <a:rPr lang="en-US" sz="500">
                          <a:solidFill>
                            <a:srgbClr val="040001"/>
                          </a:solidFill>
                          <a:latin typeface="微软雅黑" panose="020B0503020204020204" charset="-122"/>
                        </a:rPr>
                        <a:t>2000</a:t>
                      </a:r>
                      <a:endParaRPr lang="en-US" sz="500">
                        <a:solidFill>
                          <a:srgbClr val="040001"/>
                        </a:solidFill>
                        <a:latin typeface="微软雅黑" panose="020B0503020204020204" charset="-122"/>
                      </a:endParaRPr>
                    </a:p>
                  </a:txBody>
                  <a:tcPr marL="0" marR="0" marT="0" marB="0" anchor="ctr"/>
                </a:tc>
                <a:tc>
                  <a:txBody>
                    <a:bodyPr>
                      <a:spAutoFit/>
                    </a:bodyPr>
                    <a:p>
                      <a:pPr indent="165100"/>
                      <a:r>
                        <a:rPr lang="en-US" sz="500">
                          <a:solidFill>
                            <a:srgbClr val="040001"/>
                          </a:solidFill>
                          <a:latin typeface="微软雅黑" panose="020B0503020204020204" charset="-122"/>
                        </a:rPr>
                        <a:t>250</a:t>
                      </a:r>
                      <a:endParaRPr lang="en-US" sz="500">
                        <a:solidFill>
                          <a:srgbClr val="040001"/>
                        </a:solidFill>
                        <a:latin typeface="微软雅黑" panose="020B0503020204020204" charset="-122"/>
                      </a:endParaRPr>
                    </a:p>
                  </a:txBody>
                  <a:tcPr marL="0" marR="0" marT="0" marB="0" anchor="ctr"/>
                </a:tc>
                <a:tc>
                  <a:txBody>
                    <a:bodyPr>
                      <a:spAutoFit/>
                    </a:bodyPr>
                    <a:p>
                      <a:pPr indent="0" algn="ctr"/>
                      <a:r>
                        <a:rPr lang="en-US" sz="500">
                          <a:solidFill>
                            <a:srgbClr val="040001"/>
                          </a:solidFill>
                          <a:latin typeface="微软雅黑" panose="020B0503020204020204" charset="-122"/>
                        </a:rPr>
                        <a:t>22</a:t>
                      </a:r>
                      <a:endParaRPr lang="en-US" sz="500">
                        <a:solidFill>
                          <a:srgbClr val="040001"/>
                        </a:solidFill>
                        <a:latin typeface="微软雅黑" panose="020B0503020204020204" charset="-122"/>
                      </a:endParaRPr>
                    </a:p>
                  </a:txBody>
                  <a:tcPr marL="0" marR="0" marT="0" marB="0" anchor="ctr"/>
                </a:tc>
                <a:tc>
                  <a:txBody>
                    <a:bodyPr>
                      <a:spAutoFit/>
                    </a:bodyPr>
                    <a:p>
                      <a:pPr indent="0" algn="ctr"/>
                      <a:r>
                        <a:rPr lang="en-US" sz="500">
                          <a:solidFill>
                            <a:srgbClr val="040001"/>
                          </a:solidFill>
                          <a:latin typeface="微软雅黑" panose="020B0503020204020204" charset="-122"/>
                        </a:rPr>
                        <a:t>250</a:t>
                      </a:r>
                      <a:endParaRPr lang="en-US" sz="500">
                        <a:solidFill>
                          <a:srgbClr val="040001"/>
                        </a:solidFill>
                        <a:latin typeface="微软雅黑" panose="020B0503020204020204" charset="-122"/>
                      </a:endParaRPr>
                    </a:p>
                  </a:txBody>
                  <a:tcPr marL="0" marR="0" marT="0" marB="0" anchor="ctr"/>
                </a:tc>
              </a:tr>
              <a:tr h="155448">
                <a:tc>
                  <a:txBody>
                    <a:bodyPr>
                      <a:spAutoFit/>
                    </a:bodyPr>
                    <a:p>
                      <a:pPr indent="139700"/>
                      <a:r>
                        <a:rPr lang="en-US" sz="500">
                          <a:solidFill>
                            <a:srgbClr val="FFFFFF"/>
                          </a:solidFill>
                          <a:latin typeface="微软雅黑" panose="020B0503020204020204" charset="-122"/>
                        </a:rPr>
                        <a:t>LM-8528</a:t>
                      </a:r>
                      <a:endParaRPr lang="en-US" sz="500">
                        <a:solidFill>
                          <a:srgbClr val="FFFFFF"/>
                        </a:solidFill>
                        <a:latin typeface="微软雅黑" panose="020B0503020204020204" charset="-122"/>
                      </a:endParaRPr>
                    </a:p>
                  </a:txBody>
                  <a:tcPr marL="0" marR="0" marT="0" marB="0" anchor="ctr">
                    <a:solidFill>
                      <a:srgbClr val="C14253"/>
                    </a:solidFill>
                  </a:tcPr>
                </a:tc>
                <a:tc>
                  <a:txBody>
                    <a:bodyPr>
                      <a:spAutoFit/>
                    </a:bodyPr>
                    <a:p>
                      <a:pPr indent="165100"/>
                      <a:r>
                        <a:rPr lang="en-US" sz="500">
                          <a:solidFill>
                            <a:srgbClr val="040001"/>
                          </a:solidFill>
                          <a:latin typeface="微软雅黑" panose="020B0503020204020204" charset="-122"/>
                        </a:rPr>
                        <a:t>8000</a:t>
                      </a:r>
                      <a:endParaRPr lang="en-US" sz="500">
                        <a:solidFill>
                          <a:srgbClr val="040001"/>
                        </a:solidFill>
                        <a:latin typeface="微软雅黑" panose="020B0503020204020204" charset="-122"/>
                      </a:endParaRPr>
                    </a:p>
                  </a:txBody>
                  <a:tcPr marL="0" marR="0" marT="0" marB="0" anchor="ctr">
                    <a:solidFill>
                      <a:srgbClr val="D1D5D6"/>
                    </a:solidFill>
                  </a:tcPr>
                </a:tc>
                <a:tc>
                  <a:txBody>
                    <a:bodyPr>
                      <a:spAutoFit/>
                    </a:bodyPr>
                    <a:p>
                      <a:pPr indent="152400"/>
                      <a:r>
                        <a:rPr lang="en-US" sz="500">
                          <a:solidFill>
                            <a:srgbClr val="040001"/>
                          </a:solidFill>
                          <a:latin typeface="微软雅黑" panose="020B0503020204020204" charset="-122"/>
                        </a:rPr>
                        <a:t>2000</a:t>
                      </a:r>
                      <a:endParaRPr lang="en-US" sz="500">
                        <a:solidFill>
                          <a:srgbClr val="040001"/>
                        </a:solidFill>
                        <a:latin typeface="微软雅黑" panose="020B0503020204020204" charset="-122"/>
                      </a:endParaRPr>
                    </a:p>
                  </a:txBody>
                  <a:tcPr marL="0" marR="0" marT="0" marB="0" anchor="ctr">
                    <a:solidFill>
                      <a:srgbClr val="D1D5D6"/>
                    </a:solidFill>
                  </a:tcPr>
                </a:tc>
                <a:tc>
                  <a:txBody>
                    <a:bodyPr>
                      <a:spAutoFit/>
                    </a:bodyPr>
                    <a:p>
                      <a:pPr indent="165100"/>
                      <a:r>
                        <a:rPr lang="en-US" sz="1000" baseline="30000">
                          <a:solidFill>
                            <a:srgbClr val="040001"/>
                          </a:solidFill>
                          <a:latin typeface="微软雅黑" panose="020B0503020204020204" charset="-122"/>
                        </a:rPr>
                        <a:t>250</a:t>
                      </a:r>
                      <a:endParaRPr lang="en-US" sz="1000" baseline="300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1000" baseline="30000">
                          <a:solidFill>
                            <a:srgbClr val="040001"/>
                          </a:solidFill>
                          <a:latin typeface="微软雅黑" panose="020B0503020204020204" charset="-122"/>
                        </a:rPr>
                        <a:t>30</a:t>
                      </a:r>
                      <a:endParaRPr lang="en-US" sz="1000" baseline="300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1000" baseline="30000">
                          <a:solidFill>
                            <a:srgbClr val="040001"/>
                          </a:solidFill>
                          <a:latin typeface="微软雅黑" panose="020B0503020204020204" charset="-122"/>
                        </a:rPr>
                        <a:t>250</a:t>
                      </a:r>
                      <a:endParaRPr lang="en-US" sz="1000" baseline="30000">
                        <a:solidFill>
                          <a:srgbClr val="040001"/>
                        </a:solidFill>
                        <a:latin typeface="微软雅黑" panose="020B0503020204020204" charset="-122"/>
                      </a:endParaRPr>
                    </a:p>
                  </a:txBody>
                  <a:tcPr marL="0" marR="0" marT="0" marB="0" anchor="ctr">
                    <a:solidFill>
                      <a:srgbClr val="D1D5D6"/>
                    </a:solidFill>
                  </a:tcPr>
                </a:tc>
              </a:tr>
              <a:tr h="170688">
                <a:tc>
                  <a:txBody>
                    <a:bodyPr>
                      <a:spAutoFit/>
                    </a:bodyPr>
                    <a:p>
                      <a:pPr indent="139700"/>
                      <a:r>
                        <a:rPr lang="en-US" sz="500">
                          <a:solidFill>
                            <a:srgbClr val="FFFFFF"/>
                          </a:solidFill>
                          <a:latin typeface="微软雅黑" panose="020B0503020204020204" charset="-122"/>
                        </a:rPr>
                        <a:t>LM-6232</a:t>
                      </a:r>
                      <a:endParaRPr lang="en-US" sz="500">
                        <a:solidFill>
                          <a:srgbClr val="FFFFFF"/>
                        </a:solidFill>
                        <a:latin typeface="微软雅黑" panose="020B0503020204020204" charset="-122"/>
                      </a:endParaRPr>
                    </a:p>
                  </a:txBody>
                  <a:tcPr marL="0" marR="0" marT="0" marB="0" anchor="ctr">
                    <a:solidFill>
                      <a:srgbClr val="C14253"/>
                    </a:solidFill>
                  </a:tcPr>
                </a:tc>
                <a:tc>
                  <a:txBody>
                    <a:bodyPr>
                      <a:spAutoFit/>
                    </a:bodyPr>
                    <a:p>
                      <a:pPr indent="165100"/>
                      <a:r>
                        <a:rPr lang="en-US" sz="500">
                          <a:solidFill>
                            <a:srgbClr val="040001"/>
                          </a:solidFill>
                          <a:latin typeface="微软雅黑" panose="020B0503020204020204" charset="-122"/>
                        </a:rPr>
                        <a:t>6000</a:t>
                      </a:r>
                      <a:endParaRPr lang="en-US" sz="500">
                        <a:solidFill>
                          <a:srgbClr val="040001"/>
                        </a:solidFill>
                        <a:latin typeface="微软雅黑" panose="020B0503020204020204" charset="-122"/>
                      </a:endParaRPr>
                    </a:p>
                  </a:txBody>
                  <a:tcPr marL="0" marR="0" marT="0" marB="0" anchor="ctr"/>
                </a:tc>
                <a:tc>
                  <a:txBody>
                    <a:bodyPr>
                      <a:spAutoFit/>
                    </a:bodyPr>
                    <a:p>
                      <a:pPr indent="152400"/>
                      <a:r>
                        <a:rPr lang="en-US" sz="500">
                          <a:solidFill>
                            <a:srgbClr val="040001"/>
                          </a:solidFill>
                          <a:latin typeface="微软雅黑" panose="020B0503020204020204" charset="-122"/>
                        </a:rPr>
                        <a:t>2500</a:t>
                      </a:r>
                      <a:endParaRPr lang="en-US" sz="500">
                        <a:solidFill>
                          <a:srgbClr val="040001"/>
                        </a:solidFill>
                        <a:latin typeface="微软雅黑" panose="020B0503020204020204" charset="-122"/>
                      </a:endParaRPr>
                    </a:p>
                  </a:txBody>
                  <a:tcPr marL="0" marR="0" marT="0" marB="0" anchor="ctr"/>
                </a:tc>
                <a:tc>
                  <a:txBody>
                    <a:bodyPr>
                      <a:spAutoFit/>
                    </a:bodyPr>
                    <a:p>
                      <a:pPr indent="165100"/>
                      <a:r>
                        <a:rPr lang="en-US" sz="500">
                          <a:solidFill>
                            <a:srgbClr val="040001"/>
                          </a:solidFill>
                          <a:latin typeface="微软雅黑" panose="020B0503020204020204" charset="-122"/>
                        </a:rPr>
                        <a:t>250</a:t>
                      </a:r>
                      <a:endParaRPr lang="en-US" sz="500">
                        <a:solidFill>
                          <a:srgbClr val="040001"/>
                        </a:solidFill>
                        <a:latin typeface="微软雅黑" panose="020B0503020204020204" charset="-122"/>
                      </a:endParaRPr>
                    </a:p>
                  </a:txBody>
                  <a:tcPr marL="0" marR="0" marT="0" marB="0" anchor="ctr"/>
                </a:tc>
                <a:tc>
                  <a:txBody>
                    <a:bodyPr>
                      <a:spAutoFit/>
                    </a:bodyPr>
                    <a:p>
                      <a:pPr indent="0" algn="ctr"/>
                      <a:r>
                        <a:rPr lang="en-US" sz="500">
                          <a:solidFill>
                            <a:srgbClr val="040001"/>
                          </a:solidFill>
                          <a:latin typeface="微软雅黑" panose="020B0503020204020204" charset="-122"/>
                        </a:rPr>
                        <a:t>22</a:t>
                      </a:r>
                      <a:endParaRPr lang="en-US" sz="500">
                        <a:solidFill>
                          <a:srgbClr val="040001"/>
                        </a:solidFill>
                        <a:latin typeface="微软雅黑" panose="020B0503020204020204" charset="-122"/>
                      </a:endParaRPr>
                    </a:p>
                  </a:txBody>
                  <a:tcPr marL="0" marR="0" marT="0" marB="0" anchor="ctr"/>
                </a:tc>
                <a:tc>
                  <a:txBody>
                    <a:bodyPr>
                      <a:spAutoFit/>
                    </a:bodyPr>
                    <a:p>
                      <a:pPr indent="0" algn="ctr"/>
                      <a:r>
                        <a:rPr lang="en-US" sz="500">
                          <a:solidFill>
                            <a:srgbClr val="040001"/>
                          </a:solidFill>
                          <a:latin typeface="微软雅黑" panose="020B0503020204020204" charset="-122"/>
                        </a:rPr>
                        <a:t>250</a:t>
                      </a:r>
                      <a:endParaRPr lang="en-US" sz="500">
                        <a:solidFill>
                          <a:srgbClr val="040001"/>
                        </a:solidFill>
                        <a:latin typeface="微软雅黑" panose="020B0503020204020204" charset="-122"/>
                      </a:endParaRPr>
                    </a:p>
                  </a:txBody>
                  <a:tcPr marL="0" marR="0" marT="0" marB="0" anchor="ctr"/>
                </a:tc>
              </a:tr>
              <a:tr h="158496">
                <a:tc>
                  <a:txBody>
                    <a:bodyPr>
                      <a:spAutoFit/>
                    </a:bodyPr>
                    <a:p>
                      <a:pPr indent="139700"/>
                      <a:r>
                        <a:rPr lang="en-US" sz="500">
                          <a:solidFill>
                            <a:srgbClr val="FFFFFF"/>
                          </a:solidFill>
                          <a:latin typeface="微软雅黑" panose="020B0503020204020204" charset="-122"/>
                        </a:rPr>
                        <a:t>LM-8532</a:t>
                      </a:r>
                      <a:endParaRPr lang="en-US" sz="500">
                        <a:solidFill>
                          <a:srgbClr val="FFFFFF"/>
                        </a:solidFill>
                        <a:latin typeface="微软雅黑" panose="020B0503020204020204" charset="-122"/>
                      </a:endParaRPr>
                    </a:p>
                  </a:txBody>
                  <a:tcPr marL="0" marR="0" marT="0" marB="0" anchor="ctr">
                    <a:solidFill>
                      <a:srgbClr val="C14253"/>
                    </a:solidFill>
                  </a:tcPr>
                </a:tc>
                <a:tc>
                  <a:txBody>
                    <a:bodyPr>
                      <a:spAutoFit/>
                    </a:bodyPr>
                    <a:p>
                      <a:pPr indent="165100"/>
                      <a:r>
                        <a:rPr lang="en-US" sz="500">
                          <a:solidFill>
                            <a:srgbClr val="040001"/>
                          </a:solidFill>
                          <a:latin typeface="微软雅黑" panose="020B0503020204020204" charset="-122"/>
                        </a:rPr>
                        <a:t>8000</a:t>
                      </a:r>
                      <a:endParaRPr lang="en-US" sz="500">
                        <a:solidFill>
                          <a:srgbClr val="040001"/>
                        </a:solidFill>
                        <a:latin typeface="微软雅黑" panose="020B0503020204020204" charset="-122"/>
                      </a:endParaRPr>
                    </a:p>
                  </a:txBody>
                  <a:tcPr marL="0" marR="0" marT="0" marB="0" anchor="ctr">
                    <a:solidFill>
                      <a:srgbClr val="D1D5D6"/>
                    </a:solidFill>
                  </a:tcPr>
                </a:tc>
                <a:tc>
                  <a:txBody>
                    <a:bodyPr>
                      <a:spAutoFit/>
                    </a:bodyPr>
                    <a:p>
                      <a:pPr indent="152400"/>
                      <a:r>
                        <a:rPr lang="en-US" sz="500">
                          <a:solidFill>
                            <a:srgbClr val="040001"/>
                          </a:solidFill>
                          <a:latin typeface="微软雅黑" panose="020B0503020204020204" charset="-122"/>
                        </a:rPr>
                        <a:t>2500</a:t>
                      </a:r>
                      <a:endParaRPr lang="en-US" sz="500">
                        <a:solidFill>
                          <a:srgbClr val="040001"/>
                        </a:solidFill>
                        <a:latin typeface="微软雅黑" panose="020B0503020204020204" charset="-122"/>
                      </a:endParaRPr>
                    </a:p>
                  </a:txBody>
                  <a:tcPr marL="0" marR="0" marT="0" marB="0" anchor="ctr">
                    <a:solidFill>
                      <a:srgbClr val="D1D5D6"/>
                    </a:solidFill>
                  </a:tcPr>
                </a:tc>
                <a:tc>
                  <a:txBody>
                    <a:bodyPr>
                      <a:spAutoFit/>
                    </a:bodyPr>
                    <a:p>
                      <a:pPr indent="165100"/>
                      <a:r>
                        <a:rPr lang="en-US" sz="1000" baseline="30000">
                          <a:solidFill>
                            <a:srgbClr val="040001"/>
                          </a:solidFill>
                          <a:latin typeface="微软雅黑" panose="020B0503020204020204" charset="-122"/>
                        </a:rPr>
                        <a:t>250</a:t>
                      </a:r>
                      <a:endParaRPr lang="en-US" sz="1000" baseline="300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1000" baseline="30000">
                          <a:solidFill>
                            <a:srgbClr val="040001"/>
                          </a:solidFill>
                          <a:latin typeface="微软雅黑" panose="020B0503020204020204" charset="-122"/>
                        </a:rPr>
                        <a:t>30</a:t>
                      </a:r>
                      <a:endParaRPr lang="en-US" sz="1000" baseline="300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1000" baseline="30000">
                          <a:solidFill>
                            <a:srgbClr val="040001"/>
                          </a:solidFill>
                          <a:latin typeface="微软雅黑" panose="020B0503020204020204" charset="-122"/>
                        </a:rPr>
                        <a:t>250</a:t>
                      </a:r>
                      <a:endParaRPr lang="en-US" sz="1000" baseline="30000">
                        <a:solidFill>
                          <a:srgbClr val="040001"/>
                        </a:solidFill>
                        <a:latin typeface="微软雅黑" panose="020B0503020204020204" charset="-122"/>
                      </a:endParaRPr>
                    </a:p>
                  </a:txBody>
                  <a:tcPr marL="0" marR="0" marT="0" marB="0" anchor="ctr">
                    <a:solidFill>
                      <a:srgbClr val="D1D5D6"/>
                    </a:solidFill>
                  </a:tcPr>
                </a:tc>
              </a:tr>
              <a:tr h="167640">
                <a:tc>
                  <a:txBody>
                    <a:bodyPr>
                      <a:spAutoFit/>
                    </a:bodyPr>
                    <a:p>
                      <a:pPr indent="139700"/>
                      <a:r>
                        <a:rPr lang="en-US" sz="500">
                          <a:solidFill>
                            <a:srgbClr val="FFFFFF"/>
                          </a:solidFill>
                          <a:latin typeface="微软雅黑" panose="020B0503020204020204" charset="-122"/>
                        </a:rPr>
                        <a:t>LM-6238</a:t>
                      </a:r>
                      <a:endParaRPr lang="en-US" sz="500">
                        <a:solidFill>
                          <a:srgbClr val="FFFFFF"/>
                        </a:solidFill>
                        <a:latin typeface="微软雅黑" panose="020B0503020204020204" charset="-122"/>
                      </a:endParaRPr>
                    </a:p>
                  </a:txBody>
                  <a:tcPr marL="0" marR="0" marT="0" marB="0" anchor="ctr">
                    <a:solidFill>
                      <a:srgbClr val="C14253"/>
                    </a:solidFill>
                  </a:tcPr>
                </a:tc>
                <a:tc>
                  <a:txBody>
                    <a:bodyPr>
                      <a:spAutoFit/>
                    </a:bodyPr>
                    <a:p>
                      <a:pPr indent="165100"/>
                      <a:r>
                        <a:rPr lang="en-US" sz="500">
                          <a:solidFill>
                            <a:srgbClr val="040001"/>
                          </a:solidFill>
                          <a:latin typeface="微软雅黑" panose="020B0503020204020204" charset="-122"/>
                        </a:rPr>
                        <a:t>6000</a:t>
                      </a:r>
                      <a:endParaRPr lang="en-US" sz="500">
                        <a:solidFill>
                          <a:srgbClr val="040001"/>
                        </a:solidFill>
                        <a:latin typeface="微软雅黑" panose="020B0503020204020204" charset="-122"/>
                      </a:endParaRPr>
                    </a:p>
                  </a:txBody>
                  <a:tcPr marL="0" marR="0" marT="0" marB="0" anchor="ctr"/>
                </a:tc>
                <a:tc>
                  <a:txBody>
                    <a:bodyPr>
                      <a:spAutoFit/>
                    </a:bodyPr>
                    <a:p>
                      <a:pPr indent="152400"/>
                      <a:r>
                        <a:rPr lang="en-US" sz="500">
                          <a:solidFill>
                            <a:srgbClr val="040001"/>
                          </a:solidFill>
                          <a:latin typeface="微软雅黑" panose="020B0503020204020204" charset="-122"/>
                        </a:rPr>
                        <a:t>3000</a:t>
                      </a:r>
                      <a:endParaRPr lang="en-US" sz="500">
                        <a:solidFill>
                          <a:srgbClr val="040001"/>
                        </a:solidFill>
                        <a:latin typeface="微软雅黑" panose="020B0503020204020204" charset="-122"/>
                      </a:endParaRPr>
                    </a:p>
                  </a:txBody>
                  <a:tcPr marL="0" marR="0" marT="0" marB="0" anchor="ctr"/>
                </a:tc>
                <a:tc>
                  <a:txBody>
                    <a:bodyPr>
                      <a:spAutoFit/>
                    </a:bodyPr>
                    <a:p>
                      <a:pPr indent="165100"/>
                      <a:r>
                        <a:rPr lang="en-US" sz="500">
                          <a:solidFill>
                            <a:srgbClr val="040001"/>
                          </a:solidFill>
                          <a:latin typeface="微软雅黑" panose="020B0503020204020204" charset="-122"/>
                        </a:rPr>
                        <a:t>250</a:t>
                      </a:r>
                      <a:endParaRPr lang="en-US" sz="500">
                        <a:solidFill>
                          <a:srgbClr val="040001"/>
                        </a:solidFill>
                        <a:latin typeface="微软雅黑" panose="020B0503020204020204" charset="-122"/>
                      </a:endParaRPr>
                    </a:p>
                  </a:txBody>
                  <a:tcPr marL="0" marR="0" marT="0" marB="0" anchor="ctr"/>
                </a:tc>
                <a:tc>
                  <a:txBody>
                    <a:bodyPr>
                      <a:spAutoFit/>
                    </a:bodyPr>
                    <a:p>
                      <a:pPr indent="0" algn="ctr"/>
                      <a:r>
                        <a:rPr lang="en-US" sz="500">
                          <a:solidFill>
                            <a:srgbClr val="040001"/>
                          </a:solidFill>
                          <a:latin typeface="微软雅黑" panose="020B0503020204020204" charset="-122"/>
                        </a:rPr>
                        <a:t>22</a:t>
                      </a:r>
                      <a:endParaRPr lang="en-US" sz="500">
                        <a:solidFill>
                          <a:srgbClr val="040001"/>
                        </a:solidFill>
                        <a:latin typeface="微软雅黑" panose="020B0503020204020204" charset="-122"/>
                      </a:endParaRPr>
                    </a:p>
                  </a:txBody>
                  <a:tcPr marL="0" marR="0" marT="0" marB="0" anchor="ctr"/>
                </a:tc>
                <a:tc>
                  <a:txBody>
                    <a:bodyPr>
                      <a:spAutoFit/>
                    </a:bodyPr>
                    <a:p>
                      <a:pPr indent="0" algn="ctr"/>
                      <a:r>
                        <a:rPr lang="en-US" sz="500">
                          <a:solidFill>
                            <a:srgbClr val="040001"/>
                          </a:solidFill>
                          <a:latin typeface="微软雅黑" panose="020B0503020204020204" charset="-122"/>
                        </a:rPr>
                        <a:t>250</a:t>
                      </a:r>
                      <a:endParaRPr lang="en-US" sz="500">
                        <a:solidFill>
                          <a:srgbClr val="040001"/>
                        </a:solidFill>
                        <a:latin typeface="微软雅黑" panose="020B0503020204020204" charset="-122"/>
                      </a:endParaRPr>
                    </a:p>
                  </a:txBody>
                  <a:tcPr marL="0" marR="0" marT="0" marB="0" anchor="ctr"/>
                </a:tc>
              </a:tr>
              <a:tr h="164592">
                <a:tc>
                  <a:txBody>
                    <a:bodyPr>
                      <a:spAutoFit/>
                    </a:bodyPr>
                    <a:p>
                      <a:pPr indent="139700"/>
                      <a:r>
                        <a:rPr lang="en-US" sz="500">
                          <a:solidFill>
                            <a:srgbClr val="FFFFFF"/>
                          </a:solidFill>
                          <a:latin typeface="微软雅黑" panose="020B0503020204020204" charset="-122"/>
                        </a:rPr>
                        <a:t>LM-8538</a:t>
                      </a:r>
                      <a:endParaRPr lang="en-US" sz="500">
                        <a:solidFill>
                          <a:srgbClr val="FFFFFF"/>
                        </a:solidFill>
                        <a:latin typeface="微软雅黑" panose="020B0503020204020204" charset="-122"/>
                      </a:endParaRPr>
                    </a:p>
                  </a:txBody>
                  <a:tcPr marL="0" marR="0" marT="0" marB="0" anchor="ctr">
                    <a:solidFill>
                      <a:srgbClr val="C14253"/>
                    </a:solidFill>
                  </a:tcPr>
                </a:tc>
                <a:tc>
                  <a:txBody>
                    <a:bodyPr>
                      <a:spAutoFit/>
                    </a:bodyPr>
                    <a:p>
                      <a:pPr indent="165100"/>
                      <a:r>
                        <a:rPr lang="en-US" sz="500">
                          <a:solidFill>
                            <a:srgbClr val="040001"/>
                          </a:solidFill>
                          <a:latin typeface="微软雅黑" panose="020B0503020204020204" charset="-122"/>
                        </a:rPr>
                        <a:t>8000</a:t>
                      </a:r>
                      <a:endParaRPr lang="en-US" sz="500">
                        <a:solidFill>
                          <a:srgbClr val="040001"/>
                        </a:solidFill>
                        <a:latin typeface="微软雅黑" panose="020B0503020204020204" charset="-122"/>
                      </a:endParaRPr>
                    </a:p>
                  </a:txBody>
                  <a:tcPr marL="0" marR="0" marT="0" marB="0" anchor="ctr">
                    <a:solidFill>
                      <a:srgbClr val="D1D5D6"/>
                    </a:solidFill>
                  </a:tcPr>
                </a:tc>
                <a:tc>
                  <a:txBody>
                    <a:bodyPr>
                      <a:spAutoFit/>
                    </a:bodyPr>
                    <a:p>
                      <a:pPr indent="152400"/>
                      <a:r>
                        <a:rPr lang="en-US" sz="500">
                          <a:solidFill>
                            <a:srgbClr val="040001"/>
                          </a:solidFill>
                          <a:latin typeface="微软雅黑" panose="020B0503020204020204" charset="-122"/>
                        </a:rPr>
                        <a:t>3000</a:t>
                      </a:r>
                      <a:endParaRPr lang="en-US" sz="500">
                        <a:solidFill>
                          <a:srgbClr val="040001"/>
                        </a:solidFill>
                        <a:latin typeface="微软雅黑" panose="020B0503020204020204" charset="-122"/>
                      </a:endParaRPr>
                    </a:p>
                  </a:txBody>
                  <a:tcPr marL="0" marR="0" marT="0" marB="0" anchor="ctr">
                    <a:solidFill>
                      <a:srgbClr val="D1D5D6"/>
                    </a:solidFill>
                  </a:tcPr>
                </a:tc>
                <a:tc>
                  <a:txBody>
                    <a:bodyPr>
                      <a:spAutoFit/>
                    </a:bodyPr>
                    <a:p>
                      <a:pPr indent="165100"/>
                      <a:r>
                        <a:rPr lang="en-US" sz="1000" baseline="30000">
                          <a:solidFill>
                            <a:srgbClr val="040001"/>
                          </a:solidFill>
                          <a:latin typeface="微软雅黑" panose="020B0503020204020204" charset="-122"/>
                        </a:rPr>
                        <a:t>250</a:t>
                      </a:r>
                      <a:endParaRPr lang="en-US" sz="1000" baseline="300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1000" baseline="30000">
                          <a:solidFill>
                            <a:srgbClr val="040001"/>
                          </a:solidFill>
                          <a:latin typeface="微软雅黑" panose="020B0503020204020204" charset="-122"/>
                        </a:rPr>
                        <a:t>30</a:t>
                      </a:r>
                      <a:endParaRPr lang="en-US" sz="1000" baseline="3000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1000" baseline="30000">
                          <a:solidFill>
                            <a:srgbClr val="040001"/>
                          </a:solidFill>
                          <a:latin typeface="微软雅黑" panose="020B0503020204020204" charset="-122"/>
                        </a:rPr>
                        <a:t>250</a:t>
                      </a:r>
                      <a:endParaRPr lang="en-US" sz="1000" baseline="30000">
                        <a:solidFill>
                          <a:srgbClr val="040001"/>
                        </a:solidFill>
                        <a:latin typeface="微软雅黑" panose="020B0503020204020204" charset="-122"/>
                      </a:endParaRPr>
                    </a:p>
                  </a:txBody>
                  <a:tcPr marL="0" marR="0" marT="0" marB="0" anchor="ctr">
                    <a:solidFill>
                      <a:srgbClr val="D1D5D6"/>
                    </a:solidFill>
                  </a:tcPr>
                </a:tc>
              </a:tr>
            </a:tbl>
          </a:graphicData>
        </a:graphic>
      </p:graphicFrame>
      <p:sp>
        <p:nvSpPr>
          <p:cNvPr id="16" name="矩形 15"/>
          <p:cNvSpPr/>
          <p:nvPr/>
        </p:nvSpPr>
        <p:spPr>
          <a:xfrm>
            <a:off x="9324213" y="2430272"/>
            <a:ext cx="3889248" cy="304800"/>
          </a:xfrm>
          <a:prstGeom prst="rect">
            <a:avLst/>
          </a:prstGeom>
          <a:solidFill>
            <a:srgbClr val="FFFFFF"/>
          </a:solidFill>
        </p:spPr>
        <p:txBody>
          <a:bodyPr wrap="none" lIns="0" tIns="0" rIns="0" bIns="0">
            <a:noAutofit/>
          </a:bodyPr>
          <a:p>
            <a:pPr indent="0" algn="r"/>
            <a:r>
              <a:rPr lang="en-US" sz="1900" b="1">
                <a:solidFill>
                  <a:srgbClr val="231F20"/>
                </a:solidFill>
                <a:latin typeface="Tahoma" panose="020B0604030504040204"/>
              </a:rPr>
              <a:t>Модель Внешний вид Размеры</a:t>
            </a:r>
            <a:endParaRPr lang="en-US" sz="1900" b="1">
              <a:solidFill>
                <a:srgbClr val="231F20"/>
              </a:solidFill>
              <a:latin typeface="Tahoma" panose="020B0604030504040204"/>
            </a:endParaRPr>
          </a:p>
        </p:txBody>
      </p:sp>
      <p:sp>
        <p:nvSpPr>
          <p:cNvPr id="17" name="矩形 16"/>
          <p:cNvSpPr/>
          <p:nvPr/>
        </p:nvSpPr>
        <p:spPr>
          <a:xfrm>
            <a:off x="11841480" y="4773168"/>
            <a:ext cx="2051304" cy="573024"/>
          </a:xfrm>
          <a:prstGeom prst="rect">
            <a:avLst/>
          </a:prstGeom>
          <a:solidFill>
            <a:srgbClr val="FFFFFF"/>
          </a:solidFill>
        </p:spPr>
        <p:txBody>
          <a:bodyPr lIns="0" tIns="0" rIns="0" bIns="0">
            <a:noAutofit/>
          </a:bodyPr>
          <a:p>
            <a:pPr indent="0">
              <a:lnSpc>
                <a:spcPts val="540"/>
              </a:lnSpc>
              <a:spcAft>
                <a:spcPts val="140"/>
              </a:spcAft>
            </a:pPr>
            <a:r>
              <a:rPr lang="en-US" sz="450">
                <a:solidFill>
                  <a:srgbClr val="231F20"/>
                </a:solidFill>
                <a:latin typeface="微软雅黑" panose="020B0503020204020204" charset="-122"/>
              </a:rPr>
              <a:t>LM-2013/3013/2218/2718/3218/3223/4223 </a:t>
            </a:r>
            <a:r>
              <a:rPr lang="en-US" sz="450">
                <a:solidFill>
                  <a:srgbClr val="C24354"/>
                </a:solidFill>
                <a:latin typeface="微软雅黑" panose="020B0503020204020204" charset="-122"/>
              </a:rPr>
              <a:t>for full cover,</a:t>
            </a:r>
            <a:endParaRPr lang="en-US" sz="450">
              <a:solidFill>
                <a:srgbClr val="C24354"/>
              </a:solidFill>
              <a:latin typeface="微软雅黑" panose="020B0503020204020204" charset="-122"/>
            </a:endParaRPr>
          </a:p>
          <a:p>
            <a:pPr indent="0">
              <a:lnSpc>
                <a:spcPts val="540"/>
              </a:lnSpc>
              <a:spcAft>
                <a:spcPts val="140"/>
              </a:spcAft>
            </a:pPr>
            <a:r>
              <a:rPr lang="en-US" sz="450">
                <a:solidFill>
                  <a:srgbClr val="231F20"/>
                </a:solidFill>
                <a:latin typeface="微软雅黑" panose="020B0503020204020204" charset="-122"/>
              </a:rPr>
              <a:t>LM-6223/8523/4228/6228/8528/6232/8532/6238/8538 </a:t>
            </a:r>
            <a:r>
              <a:rPr lang="en-US" sz="450">
                <a:solidFill>
                  <a:srgbClr val="C24354"/>
                </a:solidFill>
                <a:latin typeface="微软雅黑" panose="020B0503020204020204" charset="-122"/>
              </a:rPr>
              <a:t>for half cover,</a:t>
            </a:r>
            <a:endParaRPr lang="en-US" sz="450">
              <a:solidFill>
                <a:srgbClr val="C24354"/>
              </a:solidFill>
              <a:latin typeface="微软雅黑" panose="020B0503020204020204" charset="-122"/>
            </a:endParaRPr>
          </a:p>
          <a:p>
            <a:pPr indent="0">
              <a:lnSpc>
                <a:spcPts val="540"/>
              </a:lnSpc>
              <a:spcAft>
                <a:spcPts val="140"/>
              </a:spcAft>
            </a:pPr>
            <a:r>
              <a:rPr lang="en-US" sz="450">
                <a:solidFill>
                  <a:srgbClr val="231F20"/>
                </a:solidFill>
                <a:latin typeface="微软雅黑" panose="020B0503020204020204" charset="-122"/>
              </a:rPr>
              <a:t>The full cover is fully enclosed and not capped.</a:t>
            </a:r>
            <a:endParaRPr lang="en-US" sz="450">
              <a:solidFill>
                <a:srgbClr val="231F20"/>
              </a:solidFill>
              <a:latin typeface="微软雅黑" panose="020B0503020204020204" charset="-122"/>
            </a:endParaRPr>
          </a:p>
          <a:p>
            <a:pPr indent="0">
              <a:lnSpc>
                <a:spcPts val="540"/>
              </a:lnSpc>
            </a:pPr>
            <a:r>
              <a:rPr lang="en-US" sz="450">
                <a:solidFill>
                  <a:srgbClr val="231F20"/>
                </a:solidFill>
                <a:latin typeface="微软雅黑" panose="020B0503020204020204" charset="-122"/>
              </a:rPr>
              <a:t>The half cover is a simple type and is only closed with sheet metal on the side of the operation box and the side of the tool magazine</a:t>
            </a:r>
            <a:endParaRPr lang="en-US" sz="450">
              <a:solidFill>
                <a:srgbClr val="231F20"/>
              </a:solidFill>
              <a:latin typeface="微软雅黑" panose="020B0503020204020204" charset="-122"/>
            </a:endParaRPr>
          </a:p>
        </p:txBody>
      </p:sp>
      <p:sp>
        <p:nvSpPr>
          <p:cNvPr id="18" name="矩形 17"/>
          <p:cNvSpPr/>
          <p:nvPr/>
        </p:nvSpPr>
        <p:spPr>
          <a:xfrm>
            <a:off x="8232648" y="8628888"/>
            <a:ext cx="3389376" cy="112776"/>
          </a:xfrm>
          <a:prstGeom prst="rect">
            <a:avLst/>
          </a:prstGeom>
          <a:solidFill>
            <a:srgbClr val="FFFFFF"/>
          </a:solidFill>
        </p:spPr>
        <p:txBody>
          <a:bodyPr wrap="none" lIns="0" tIns="0" rIns="0" bIns="0">
            <a:noAutofit/>
          </a:bodyPr>
          <a:p>
            <a:pPr indent="0" algn="r"/>
            <a:r>
              <a:rPr lang="en-US" sz="550">
                <a:solidFill>
                  <a:srgbClr val="EE2E29"/>
                </a:solidFill>
                <a:latin typeface="微软雅黑" panose="020B0503020204020204" charset="-122"/>
              </a:rPr>
              <a:t>^The specification of the machine will change with the improvement of quality without notice.</a:t>
            </a:r>
            <a:endParaRPr lang="en-US" sz="550">
              <a:solidFill>
                <a:srgbClr val="EE2E29"/>
              </a:solidFill>
              <a:latin typeface="微软雅黑" panose="020B0503020204020204" charset="-122"/>
            </a:endParaRPr>
          </a:p>
        </p:txBody>
      </p:sp>
      <p:graphicFrame>
        <p:nvGraphicFramePr>
          <p:cNvPr id="19" name="表格 18"/>
          <p:cNvGraphicFramePr>
            <a:graphicFrameLocks noGrp="1"/>
          </p:cNvGraphicFramePr>
          <p:nvPr/>
        </p:nvGraphicFramePr>
        <p:xfrm>
          <a:off x="8232648" y="5971032"/>
          <a:ext cx="6193536" cy="2624328"/>
        </p:xfrm>
        <a:graphic>
          <a:graphicData uri="http://schemas.openxmlformats.org/drawingml/2006/table">
            <a:tbl>
              <a:tblPr/>
              <a:tblGrid>
                <a:gridCol w="563880"/>
                <a:gridCol w="563880"/>
                <a:gridCol w="557784"/>
                <a:gridCol w="560832"/>
                <a:gridCol w="560832"/>
                <a:gridCol w="560832"/>
                <a:gridCol w="560832"/>
                <a:gridCol w="560832"/>
                <a:gridCol w="560832"/>
                <a:gridCol w="560832"/>
                <a:gridCol w="582168"/>
              </a:tblGrid>
              <a:tr h="234696">
                <a:tc>
                  <a:txBody>
                    <a:bodyPr>
                      <a:spAutoFit/>
                    </a:bodyPr>
                    <a:p>
                      <a:pPr indent="0" algn="ctr"/>
                      <a:r>
                        <a:rPr lang="en-US" sz="700" b="1">
                          <a:solidFill>
                            <a:srgbClr val="040001"/>
                          </a:solidFill>
                          <a:latin typeface="微软雅黑" panose="020B0503020204020204" charset="-122"/>
                        </a:rPr>
                        <a:t>Model/Item</a:t>
                      </a:r>
                      <a:endParaRPr lang="en-US" sz="700" b="1">
                        <a:solidFill>
                          <a:srgbClr val="040001"/>
                        </a:solidFill>
                        <a:latin typeface="微软雅黑" panose="020B0503020204020204" charset="-122"/>
                      </a:endParaRPr>
                    </a:p>
                  </a:txBody>
                  <a:tcPr marL="0" marR="0" marT="0" marB="0" anchor="ctr">
                    <a:solidFill>
                      <a:srgbClr val="9A9B9F"/>
                    </a:solidFill>
                  </a:tcPr>
                </a:tc>
                <a:tc>
                  <a:txBody>
                    <a:bodyPr>
                      <a:spAutoFit/>
                    </a:bodyPr>
                    <a:p>
                      <a:pPr indent="0"/>
                      <a:r>
                        <a:rPr lang="en-US" sz="500" b="1">
                          <a:solidFill>
                            <a:srgbClr val="FFFFFF"/>
                          </a:solidFill>
                          <a:latin typeface="微软雅黑" panose="020B0503020204020204" charset="-122"/>
                        </a:rPr>
                        <a:t>Travel of Z axis</a:t>
                      </a:r>
                      <a:endParaRPr lang="en-US" sz="500" b="1">
                        <a:solidFill>
                          <a:srgbClr val="FFFFFF"/>
                        </a:solidFill>
                        <a:latin typeface="微软雅黑" panose="020B0503020204020204" charset="-122"/>
                      </a:endParaRPr>
                    </a:p>
                  </a:txBody>
                  <a:tcPr marL="0" marR="0" marT="0" marB="0" anchor="ctr">
                    <a:solidFill>
                      <a:srgbClr val="C14253"/>
                    </a:solidFill>
                  </a:tcPr>
                </a:tc>
                <a:tc>
                  <a:txBody>
                    <a:bodyPr>
                      <a:spAutoFit/>
                    </a:bodyPr>
                    <a:p>
                      <a:pPr indent="0" algn="ctr"/>
                      <a:r>
                        <a:rPr lang="en-US" sz="500" b="1">
                          <a:solidFill>
                            <a:srgbClr val="FFFFFF"/>
                          </a:solidFill>
                          <a:latin typeface="微软雅黑" panose="020B0503020204020204" charset="-122"/>
                        </a:rPr>
                        <a:t>A</a:t>
                      </a:r>
                      <a:endParaRPr lang="en-US" sz="500" b="1">
                        <a:solidFill>
                          <a:srgbClr val="FFFFFF"/>
                        </a:solidFill>
                        <a:latin typeface="微软雅黑" panose="020B0503020204020204" charset="-122"/>
                      </a:endParaRPr>
                    </a:p>
                  </a:txBody>
                  <a:tcPr marL="0" marR="0" marT="0" marB="0" anchor="ctr">
                    <a:solidFill>
                      <a:srgbClr val="C14253"/>
                    </a:solidFill>
                  </a:tcPr>
                </a:tc>
                <a:tc>
                  <a:txBody>
                    <a:bodyPr>
                      <a:spAutoFit/>
                    </a:bodyPr>
                    <a:p>
                      <a:pPr indent="0" algn="ctr"/>
                      <a:r>
                        <a:rPr lang="en-US" sz="500" b="1">
                          <a:solidFill>
                            <a:srgbClr val="FFFFFF"/>
                          </a:solidFill>
                          <a:latin typeface="微软雅黑" panose="020B0503020204020204" charset="-122"/>
                        </a:rPr>
                        <a:t>B</a:t>
                      </a:r>
                      <a:endParaRPr lang="en-US" sz="500" b="1">
                        <a:solidFill>
                          <a:srgbClr val="FFFFFF"/>
                        </a:solidFill>
                        <a:latin typeface="微软雅黑" panose="020B0503020204020204" charset="-122"/>
                      </a:endParaRPr>
                    </a:p>
                  </a:txBody>
                  <a:tcPr marL="0" marR="0" marT="0" marB="0" anchor="ctr">
                    <a:solidFill>
                      <a:srgbClr val="C14253"/>
                    </a:solidFill>
                  </a:tcPr>
                </a:tc>
                <a:tc>
                  <a:txBody>
                    <a:bodyPr>
                      <a:spAutoFit/>
                    </a:bodyPr>
                    <a:p>
                      <a:pPr indent="0" algn="ctr"/>
                      <a:r>
                        <a:rPr lang="en-US" sz="500" b="1">
                          <a:solidFill>
                            <a:srgbClr val="FFFFFF"/>
                          </a:solidFill>
                          <a:latin typeface="微软雅黑" panose="020B0503020204020204" charset="-122"/>
                        </a:rPr>
                        <a:t>C</a:t>
                      </a:r>
                      <a:endParaRPr lang="en-US" sz="500" b="1">
                        <a:solidFill>
                          <a:srgbClr val="FFFFFF"/>
                        </a:solidFill>
                        <a:latin typeface="微软雅黑" panose="020B0503020204020204" charset="-122"/>
                      </a:endParaRPr>
                    </a:p>
                  </a:txBody>
                  <a:tcPr marL="0" marR="0" marT="0" marB="0" anchor="ctr">
                    <a:solidFill>
                      <a:srgbClr val="C14253"/>
                    </a:solidFill>
                  </a:tcPr>
                </a:tc>
                <a:tc>
                  <a:txBody>
                    <a:bodyPr>
                      <a:spAutoFit/>
                    </a:bodyPr>
                    <a:p>
                      <a:pPr indent="0" algn="ctr"/>
                      <a:r>
                        <a:rPr lang="en-US" sz="500" b="1">
                          <a:solidFill>
                            <a:srgbClr val="FFFFFF"/>
                          </a:solidFill>
                          <a:latin typeface="微软雅黑" panose="020B0503020204020204" charset="-122"/>
                        </a:rPr>
                        <a:t>D</a:t>
                      </a:r>
                      <a:endParaRPr lang="en-US" sz="500" b="1">
                        <a:solidFill>
                          <a:srgbClr val="FFFFFF"/>
                        </a:solidFill>
                        <a:latin typeface="微软雅黑" panose="020B0503020204020204" charset="-122"/>
                      </a:endParaRPr>
                    </a:p>
                  </a:txBody>
                  <a:tcPr marL="0" marR="0" marT="0" marB="0" anchor="ctr">
                    <a:solidFill>
                      <a:srgbClr val="C14253"/>
                    </a:solidFill>
                  </a:tcPr>
                </a:tc>
                <a:tc>
                  <a:txBody>
                    <a:bodyPr>
                      <a:spAutoFit/>
                    </a:bodyPr>
                    <a:p>
                      <a:pPr indent="0" algn="ctr"/>
                      <a:r>
                        <a:rPr lang="en-US" sz="500" b="1">
                          <a:solidFill>
                            <a:srgbClr val="FFFFFF"/>
                          </a:solidFill>
                          <a:latin typeface="微软雅黑" panose="020B0503020204020204" charset="-122"/>
                        </a:rPr>
                        <a:t>E</a:t>
                      </a:r>
                      <a:endParaRPr lang="en-US" sz="500" b="1">
                        <a:solidFill>
                          <a:srgbClr val="FFFFFF"/>
                        </a:solidFill>
                        <a:latin typeface="微软雅黑" panose="020B0503020204020204" charset="-122"/>
                      </a:endParaRPr>
                    </a:p>
                  </a:txBody>
                  <a:tcPr marL="0" marR="0" marT="0" marB="0" anchor="ctr">
                    <a:solidFill>
                      <a:srgbClr val="C14253"/>
                    </a:solidFill>
                  </a:tcPr>
                </a:tc>
                <a:tc>
                  <a:txBody>
                    <a:bodyPr>
                      <a:spAutoFit/>
                    </a:bodyPr>
                    <a:p>
                      <a:pPr indent="0" algn="ctr"/>
                      <a:r>
                        <a:rPr lang="en-US" sz="500" b="1">
                          <a:solidFill>
                            <a:srgbClr val="FFFFFF"/>
                          </a:solidFill>
                          <a:latin typeface="微软雅黑" panose="020B0503020204020204" charset="-122"/>
                        </a:rPr>
                        <a:t>F</a:t>
                      </a:r>
                      <a:endParaRPr lang="en-US" sz="500" b="1">
                        <a:solidFill>
                          <a:srgbClr val="FFFFFF"/>
                        </a:solidFill>
                        <a:latin typeface="微软雅黑" panose="020B0503020204020204" charset="-122"/>
                      </a:endParaRPr>
                    </a:p>
                  </a:txBody>
                  <a:tcPr marL="0" marR="0" marT="0" marB="0" anchor="ctr">
                    <a:solidFill>
                      <a:srgbClr val="C14253"/>
                    </a:solidFill>
                  </a:tcPr>
                </a:tc>
                <a:tc>
                  <a:txBody>
                    <a:bodyPr>
                      <a:spAutoFit/>
                    </a:bodyPr>
                    <a:p>
                      <a:pPr indent="0" algn="ctr"/>
                      <a:r>
                        <a:rPr lang="en-US" sz="500" b="1">
                          <a:solidFill>
                            <a:srgbClr val="FFFFFF"/>
                          </a:solidFill>
                          <a:latin typeface="微软雅黑" panose="020B0503020204020204" charset="-122"/>
                        </a:rPr>
                        <a:t>G</a:t>
                      </a:r>
                      <a:endParaRPr lang="en-US" sz="500" b="1">
                        <a:solidFill>
                          <a:srgbClr val="FFFFFF"/>
                        </a:solidFill>
                        <a:latin typeface="微软雅黑" panose="020B0503020204020204" charset="-122"/>
                      </a:endParaRPr>
                    </a:p>
                  </a:txBody>
                  <a:tcPr marL="0" marR="0" marT="0" marB="0" anchor="ctr">
                    <a:solidFill>
                      <a:srgbClr val="C14253"/>
                    </a:solidFill>
                  </a:tcPr>
                </a:tc>
                <a:tc>
                  <a:txBody>
                    <a:bodyPr>
                      <a:spAutoFit/>
                    </a:bodyPr>
                    <a:p>
                      <a:pPr indent="0" algn="ctr"/>
                      <a:r>
                        <a:rPr lang="en-US" sz="500" b="1">
                          <a:solidFill>
                            <a:srgbClr val="FFFFFF"/>
                          </a:solidFill>
                          <a:latin typeface="微软雅黑" panose="020B0503020204020204" charset="-122"/>
                        </a:rPr>
                        <a:t>H</a:t>
                      </a:r>
                      <a:endParaRPr lang="en-US" sz="500" b="1">
                        <a:solidFill>
                          <a:srgbClr val="FFFFFF"/>
                        </a:solidFill>
                        <a:latin typeface="微软雅黑" panose="020B0503020204020204" charset="-122"/>
                      </a:endParaRPr>
                    </a:p>
                  </a:txBody>
                  <a:tcPr marL="0" marR="0" marT="0" marB="0" anchor="ctr">
                    <a:solidFill>
                      <a:srgbClr val="C14253"/>
                    </a:solidFill>
                  </a:tcPr>
                </a:tc>
                <a:tc>
                  <a:txBody>
                    <a:bodyPr>
                      <a:spAutoFit/>
                    </a:bodyPr>
                    <a:p>
                      <a:pPr marR="243205" indent="0" algn="r"/>
                      <a:r>
                        <a:rPr lang="en-US" sz="500" b="1">
                          <a:solidFill>
                            <a:srgbClr val="FFFFFF"/>
                          </a:solidFill>
                          <a:latin typeface="微软雅黑" panose="020B0503020204020204" charset="-122"/>
                        </a:rPr>
                        <a:t>I</a:t>
                      </a:r>
                      <a:endParaRPr lang="en-US" sz="500" b="1">
                        <a:solidFill>
                          <a:srgbClr val="FFFFFF"/>
                        </a:solidFill>
                        <a:latin typeface="微软雅黑" panose="020B0503020204020204" charset="-122"/>
                      </a:endParaRPr>
                    </a:p>
                  </a:txBody>
                  <a:tcPr marL="0" marR="0" marT="0" marB="0" anchor="ctr">
                    <a:solidFill>
                      <a:srgbClr val="C14253"/>
                    </a:solidFill>
                  </a:tcPr>
                </a:tc>
              </a:tr>
              <a:tr h="158496">
                <a:tc>
                  <a:txBody>
                    <a:bodyPr>
                      <a:spAutoFit/>
                    </a:bodyPr>
                    <a:p>
                      <a:pPr indent="0" algn="ctr"/>
                      <a:r>
                        <a:rPr lang="en-US" sz="500">
                          <a:solidFill>
                            <a:srgbClr val="FFFFFF"/>
                          </a:solidFill>
                          <a:latin typeface="微软雅黑" panose="020B0503020204020204" charset="-122"/>
                        </a:rPr>
                        <a:t>LM-2013</a:t>
                      </a:r>
                      <a:endParaRPr lang="en-US" sz="500">
                        <a:solidFill>
                          <a:srgbClr val="FFFFFF"/>
                        </a:solidFill>
                        <a:latin typeface="微软雅黑" panose="020B0503020204020204" charset="-122"/>
                      </a:endParaRPr>
                    </a:p>
                  </a:txBody>
                  <a:tcPr marL="0" marR="0" marT="0" marB="0" anchor="ctr">
                    <a:solidFill>
                      <a:srgbClr val="C14253"/>
                    </a:solidFill>
                  </a:tcPr>
                </a:tc>
                <a:tc>
                  <a:txBody>
                    <a:bodyPr>
                      <a:spAutoFit/>
                    </a:bodyPr>
                    <a:p>
                      <a:pPr indent="215900"/>
                      <a:r>
                        <a:rPr lang="en-US" sz="550">
                          <a:solidFill>
                            <a:srgbClr val="040001"/>
                          </a:solidFill>
                          <a:latin typeface="微软雅黑" panose="020B0503020204020204" charset="-122"/>
                        </a:rPr>
                        <a:t>800</a:t>
                      </a:r>
                      <a:endParaRPr lang="en-US" sz="550">
                        <a:solidFill>
                          <a:srgbClr val="040001"/>
                        </a:solidFill>
                        <a:latin typeface="微软雅黑" panose="020B0503020204020204" charset="-122"/>
                      </a:endParaRPr>
                    </a:p>
                  </a:txBody>
                  <a:tcPr marL="0" marR="0" marT="0" marB="0" anchor="ctr"/>
                </a:tc>
                <a:tc>
                  <a:txBody>
                    <a:bodyPr>
                      <a:spAutoFit/>
                    </a:bodyPr>
                    <a:p>
                      <a:pPr indent="177800"/>
                      <a:r>
                        <a:rPr lang="en-US" sz="550">
                          <a:solidFill>
                            <a:srgbClr val="040001"/>
                          </a:solidFill>
                          <a:latin typeface="微软雅黑" panose="020B0503020204020204" charset="-122"/>
                        </a:rPr>
                        <a:t>2802</a:t>
                      </a:r>
                      <a:endParaRPr lang="en-US" sz="550">
                        <a:solidFill>
                          <a:srgbClr val="040001"/>
                        </a:solidFill>
                        <a:latin typeface="微软雅黑" panose="020B0503020204020204" charset="-122"/>
                      </a:endParaRPr>
                    </a:p>
                  </a:txBody>
                  <a:tcPr marL="0" marR="0" marT="0" marB="0" anchor="ctr"/>
                </a:tc>
                <a:tc>
                  <a:txBody>
                    <a:bodyPr>
                      <a:spAutoFit/>
                    </a:bodyPr>
                    <a:p>
                      <a:pPr indent="177800"/>
                      <a:r>
                        <a:rPr lang="en-US" sz="550">
                          <a:solidFill>
                            <a:srgbClr val="040001"/>
                          </a:solidFill>
                          <a:latin typeface="微软雅黑" panose="020B0503020204020204" charset="-122"/>
                        </a:rPr>
                        <a:t>4200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6075</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4140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870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4647</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870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1496</a:t>
                      </a:r>
                      <a:endParaRPr lang="en-US" sz="550">
                        <a:solidFill>
                          <a:srgbClr val="040001"/>
                        </a:solidFill>
                        <a:latin typeface="微软雅黑" panose="020B0503020204020204" charset="-122"/>
                      </a:endParaRPr>
                    </a:p>
                  </a:txBody>
                  <a:tcPr marL="0" marR="0" marT="0" marB="0" anchor="ctr"/>
                </a:tc>
                <a:tc>
                  <a:txBody>
                    <a:bodyPr>
                      <a:spAutoFit/>
                    </a:bodyPr>
                    <a:p>
                      <a:pPr indent="177800" algn="just"/>
                      <a:r>
                        <a:rPr lang="en-US" sz="550">
                          <a:solidFill>
                            <a:srgbClr val="040001"/>
                          </a:solidFill>
                          <a:latin typeface="微软雅黑" panose="020B0503020204020204" charset="-122"/>
                        </a:rPr>
                        <a:t>1950</a:t>
                      </a:r>
                      <a:endParaRPr lang="en-US" sz="550">
                        <a:solidFill>
                          <a:srgbClr val="040001"/>
                        </a:solidFill>
                        <a:latin typeface="微软雅黑" panose="020B0503020204020204" charset="-122"/>
                      </a:endParaRPr>
                    </a:p>
                  </a:txBody>
                  <a:tcPr marL="0" marR="0" marT="0" marB="0" anchor="ctr"/>
                </a:tc>
              </a:tr>
              <a:tr h="143256">
                <a:tc>
                  <a:txBody>
                    <a:bodyPr>
                      <a:spAutoFit/>
                    </a:bodyPr>
                    <a:p>
                      <a:pPr indent="101600"/>
                      <a:r>
                        <a:rPr lang="en-US" sz="500">
                          <a:solidFill>
                            <a:srgbClr val="FFFFFF"/>
                          </a:solidFill>
                          <a:latin typeface="微软雅黑" panose="020B0503020204020204" charset="-122"/>
                        </a:rPr>
                        <a:t>LM-</a:t>
                      </a:r>
                      <a:r>
                        <a:rPr lang="en-US" sz="550">
                          <a:solidFill>
                            <a:srgbClr val="FFFFFF"/>
                          </a:solidFill>
                          <a:latin typeface="微软雅黑" panose="020B0503020204020204" charset="-122"/>
                        </a:rPr>
                        <a:t>3013</a:t>
                      </a:r>
                      <a:endParaRPr lang="en-US" sz="550">
                        <a:solidFill>
                          <a:srgbClr val="FFFFFF"/>
                        </a:solidFill>
                        <a:latin typeface="微软雅黑" panose="020B0503020204020204" charset="-122"/>
                      </a:endParaRPr>
                    </a:p>
                  </a:txBody>
                  <a:tcPr marL="0" marR="0" marT="0" marB="0" anchor="ctr">
                    <a:solidFill>
                      <a:srgbClr val="C14253"/>
                    </a:solidFill>
                  </a:tcPr>
                </a:tc>
                <a:tc>
                  <a:txBody>
                    <a:bodyPr>
                      <a:spAutoFit/>
                    </a:bodyPr>
                    <a:p>
                      <a:pPr indent="215900"/>
                      <a:r>
                        <a:rPr lang="en-US" sz="550">
                          <a:solidFill>
                            <a:srgbClr val="040001"/>
                          </a:solidFill>
                          <a:latin typeface="微软雅黑" panose="020B0503020204020204" charset="-122"/>
                        </a:rPr>
                        <a:t>800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77800"/>
                      <a:r>
                        <a:rPr lang="en-US" sz="550">
                          <a:solidFill>
                            <a:srgbClr val="040001"/>
                          </a:solidFill>
                          <a:latin typeface="微软雅黑" panose="020B0503020204020204" charset="-122"/>
                        </a:rPr>
                        <a:t>2802</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77800"/>
                      <a:r>
                        <a:rPr lang="en-US" sz="550">
                          <a:solidFill>
                            <a:srgbClr val="040001"/>
                          </a:solidFill>
                          <a:latin typeface="微软雅黑" panose="020B0503020204020204" charset="-122"/>
                        </a:rPr>
                        <a:t>4200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8109</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6140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850" b="1" baseline="30000">
                          <a:solidFill>
                            <a:srgbClr val="040001"/>
                          </a:solidFill>
                          <a:latin typeface="Arial" panose="020B0604020202020204"/>
                        </a:rPr>
                        <a:t>870</a:t>
                      </a:r>
                      <a:endParaRPr lang="en-US" sz="850" b="1" baseline="3000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4647</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850" b="1" baseline="30000">
                          <a:solidFill>
                            <a:srgbClr val="040001"/>
                          </a:solidFill>
                          <a:latin typeface="Arial" panose="020B0604020202020204"/>
                        </a:rPr>
                        <a:t>870</a:t>
                      </a:r>
                      <a:endParaRPr lang="en-US" sz="850" b="1" baseline="3000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1496</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77800" algn="just"/>
                      <a:r>
                        <a:rPr lang="en-US" sz="550">
                          <a:solidFill>
                            <a:srgbClr val="040001"/>
                          </a:solidFill>
                          <a:latin typeface="微软雅黑" panose="020B0503020204020204" charset="-122"/>
                        </a:rPr>
                        <a:t>1950</a:t>
                      </a:r>
                      <a:endParaRPr lang="en-US" sz="550">
                        <a:solidFill>
                          <a:srgbClr val="040001"/>
                        </a:solidFill>
                        <a:latin typeface="微软雅黑" panose="020B0503020204020204" charset="-122"/>
                      </a:endParaRPr>
                    </a:p>
                  </a:txBody>
                  <a:tcPr marL="0" marR="0" marT="0" marB="0" anchor="ctr">
                    <a:solidFill>
                      <a:srgbClr val="D1D5D6"/>
                    </a:solidFill>
                  </a:tcPr>
                </a:tc>
              </a:tr>
              <a:tr h="152400">
                <a:tc>
                  <a:txBody>
                    <a:bodyPr>
                      <a:spAutoFit/>
                    </a:bodyPr>
                    <a:p>
                      <a:pPr indent="101600"/>
                      <a:r>
                        <a:rPr lang="en-US" sz="500">
                          <a:solidFill>
                            <a:srgbClr val="FFFFFF"/>
                          </a:solidFill>
                          <a:latin typeface="微软雅黑" panose="020B0503020204020204" charset="-122"/>
                        </a:rPr>
                        <a:t>LM-</a:t>
                      </a:r>
                      <a:r>
                        <a:rPr lang="en-US" sz="550">
                          <a:solidFill>
                            <a:srgbClr val="FFFFFF"/>
                          </a:solidFill>
                          <a:latin typeface="微软雅黑" panose="020B0503020204020204" charset="-122"/>
                        </a:rPr>
                        <a:t>2218</a:t>
                      </a:r>
                      <a:endParaRPr lang="en-US" sz="550">
                        <a:solidFill>
                          <a:srgbClr val="FFFFFF"/>
                        </a:solidFill>
                        <a:latin typeface="微软雅黑" panose="020B0503020204020204" charset="-122"/>
                      </a:endParaRPr>
                    </a:p>
                  </a:txBody>
                  <a:tcPr marL="0" marR="0" marT="0" marB="0" anchor="ctr">
                    <a:solidFill>
                      <a:srgbClr val="C14253"/>
                    </a:solidFill>
                  </a:tcPr>
                </a:tc>
                <a:tc>
                  <a:txBody>
                    <a:bodyPr>
                      <a:spAutoFit/>
                    </a:bodyPr>
                    <a:p>
                      <a:pPr indent="215900"/>
                      <a:r>
                        <a:rPr lang="en-US" sz="550">
                          <a:solidFill>
                            <a:srgbClr val="040001"/>
                          </a:solidFill>
                          <a:latin typeface="微软雅黑" panose="020B0503020204020204" charset="-122"/>
                        </a:rPr>
                        <a:t>800</a:t>
                      </a:r>
                      <a:endParaRPr lang="en-US" sz="550">
                        <a:solidFill>
                          <a:srgbClr val="040001"/>
                        </a:solidFill>
                        <a:latin typeface="微软雅黑" panose="020B0503020204020204" charset="-122"/>
                      </a:endParaRPr>
                    </a:p>
                  </a:txBody>
                  <a:tcPr marL="0" marR="0" marT="0" marB="0" anchor="ctr"/>
                </a:tc>
                <a:tc>
                  <a:txBody>
                    <a:bodyPr>
                      <a:spAutoFit/>
                    </a:bodyPr>
                    <a:p>
                      <a:pPr indent="177800"/>
                      <a:r>
                        <a:rPr lang="en-US" sz="550">
                          <a:solidFill>
                            <a:srgbClr val="040001"/>
                          </a:solidFill>
                          <a:latin typeface="微软雅黑" panose="020B0503020204020204" charset="-122"/>
                        </a:rPr>
                        <a:t>3640</a:t>
                      </a:r>
                      <a:endParaRPr lang="en-US" sz="550">
                        <a:solidFill>
                          <a:srgbClr val="040001"/>
                        </a:solidFill>
                        <a:latin typeface="微软雅黑" panose="020B0503020204020204" charset="-122"/>
                      </a:endParaRPr>
                    </a:p>
                  </a:txBody>
                  <a:tcPr marL="0" marR="0" marT="0" marB="0" anchor="ctr"/>
                </a:tc>
                <a:tc>
                  <a:txBody>
                    <a:bodyPr>
                      <a:spAutoFit/>
                    </a:bodyPr>
                    <a:p>
                      <a:pPr indent="177800"/>
                      <a:r>
                        <a:rPr lang="en-US" sz="550">
                          <a:solidFill>
                            <a:srgbClr val="040001"/>
                          </a:solidFill>
                          <a:latin typeface="微软雅黑" panose="020B0503020204020204" charset="-122"/>
                        </a:rPr>
                        <a:t>4200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6220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4000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975</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5130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790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1920</a:t>
                      </a:r>
                      <a:endParaRPr lang="en-US" sz="550">
                        <a:solidFill>
                          <a:srgbClr val="040001"/>
                        </a:solidFill>
                        <a:latin typeface="微软雅黑" panose="020B0503020204020204" charset="-122"/>
                      </a:endParaRPr>
                    </a:p>
                  </a:txBody>
                  <a:tcPr marL="0" marR="0" marT="0" marB="0" anchor="ctr"/>
                </a:tc>
                <a:tc>
                  <a:txBody>
                    <a:bodyPr>
                      <a:spAutoFit/>
                    </a:bodyPr>
                    <a:p>
                      <a:pPr indent="177800" algn="just"/>
                      <a:r>
                        <a:rPr lang="en-US" sz="550">
                          <a:solidFill>
                            <a:srgbClr val="040001"/>
                          </a:solidFill>
                          <a:latin typeface="微软雅黑" panose="020B0503020204020204" charset="-122"/>
                        </a:rPr>
                        <a:t>2020</a:t>
                      </a:r>
                      <a:endParaRPr lang="en-US" sz="550">
                        <a:solidFill>
                          <a:srgbClr val="040001"/>
                        </a:solidFill>
                        <a:latin typeface="微软雅黑" panose="020B0503020204020204" charset="-122"/>
                      </a:endParaRPr>
                    </a:p>
                  </a:txBody>
                  <a:tcPr marL="0" marR="0" marT="0" marB="0" anchor="ctr"/>
                </a:tc>
              </a:tr>
              <a:tr h="140208">
                <a:tc>
                  <a:txBody>
                    <a:bodyPr>
                      <a:spAutoFit/>
                    </a:bodyPr>
                    <a:p>
                      <a:pPr indent="101600"/>
                      <a:r>
                        <a:rPr lang="en-US" sz="500">
                          <a:solidFill>
                            <a:srgbClr val="FFFFFF"/>
                          </a:solidFill>
                          <a:latin typeface="微软雅黑" panose="020B0503020204020204" charset="-122"/>
                        </a:rPr>
                        <a:t>LM-</a:t>
                      </a:r>
                      <a:r>
                        <a:rPr lang="en-US" sz="550">
                          <a:solidFill>
                            <a:srgbClr val="FFFFFF"/>
                          </a:solidFill>
                          <a:latin typeface="微软雅黑" panose="020B0503020204020204" charset="-122"/>
                        </a:rPr>
                        <a:t>2718</a:t>
                      </a:r>
                      <a:endParaRPr lang="en-US" sz="550">
                        <a:solidFill>
                          <a:srgbClr val="FFFFFF"/>
                        </a:solidFill>
                        <a:latin typeface="微软雅黑" panose="020B0503020204020204" charset="-122"/>
                      </a:endParaRPr>
                    </a:p>
                  </a:txBody>
                  <a:tcPr marL="0" marR="0" marT="0" marB="0" anchor="ctr">
                    <a:solidFill>
                      <a:srgbClr val="C14253"/>
                    </a:solidFill>
                  </a:tcPr>
                </a:tc>
                <a:tc>
                  <a:txBody>
                    <a:bodyPr>
                      <a:spAutoFit/>
                    </a:bodyPr>
                    <a:p>
                      <a:pPr indent="0" algn="ctr"/>
                      <a:r>
                        <a:rPr lang="en-US" sz="550">
                          <a:solidFill>
                            <a:srgbClr val="040001"/>
                          </a:solidFill>
                          <a:latin typeface="微软雅黑" panose="020B0503020204020204" charset="-122"/>
                        </a:rPr>
                        <a:t>800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77800"/>
                      <a:r>
                        <a:rPr lang="en-US" sz="550">
                          <a:solidFill>
                            <a:srgbClr val="040001"/>
                          </a:solidFill>
                          <a:latin typeface="微软雅黑" panose="020B0503020204020204" charset="-122"/>
                        </a:rPr>
                        <a:t>3640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77800"/>
                      <a:r>
                        <a:rPr lang="en-US" sz="550">
                          <a:solidFill>
                            <a:srgbClr val="040001"/>
                          </a:solidFill>
                          <a:latin typeface="微软雅黑" panose="020B0503020204020204" charset="-122"/>
                        </a:rPr>
                        <a:t>4200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7300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5000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850" b="1" baseline="30000">
                          <a:solidFill>
                            <a:srgbClr val="040001"/>
                          </a:solidFill>
                          <a:latin typeface="Arial" panose="020B0604020202020204"/>
                        </a:rPr>
                        <a:t>975</a:t>
                      </a:r>
                      <a:endParaRPr lang="en-US" sz="850" b="1" baseline="30000">
                        <a:solidFill>
                          <a:srgbClr val="040001"/>
                        </a:solidFill>
                        <a:latin typeface="Arial" panose="020B0604020202020204"/>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5130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850" b="1" baseline="30000">
                          <a:solidFill>
                            <a:srgbClr val="040001"/>
                          </a:solidFill>
                          <a:latin typeface="Arial" panose="020B0604020202020204"/>
                        </a:rPr>
                        <a:t>790</a:t>
                      </a:r>
                      <a:endParaRPr lang="en-US" sz="850" b="1" baseline="30000">
                        <a:solidFill>
                          <a:srgbClr val="040001"/>
                        </a:solidFill>
                        <a:latin typeface="Arial" panose="020B0604020202020204"/>
                      </a:endParaRPr>
                    </a:p>
                  </a:txBody>
                  <a:tcPr marL="0" marR="0" marT="0" marB="0" anchor="ctr">
                    <a:solidFill>
                      <a:srgbClr val="D1D5D6"/>
                    </a:solidFill>
                  </a:tcPr>
                </a:tc>
                <a:tc>
                  <a:txBody>
                    <a:bodyPr>
                      <a:spAutoFit/>
                    </a:bodyPr>
                    <a:p>
                      <a:pPr indent="177800"/>
                      <a:r>
                        <a:rPr lang="en-US" sz="550">
                          <a:solidFill>
                            <a:srgbClr val="040001"/>
                          </a:solidFill>
                          <a:latin typeface="微软雅黑" panose="020B0503020204020204" charset="-122"/>
                        </a:rPr>
                        <a:t>1920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77800" algn="just"/>
                      <a:r>
                        <a:rPr lang="en-US" sz="550">
                          <a:solidFill>
                            <a:srgbClr val="040001"/>
                          </a:solidFill>
                          <a:latin typeface="微软雅黑" panose="020B0503020204020204" charset="-122"/>
                        </a:rPr>
                        <a:t>2020</a:t>
                      </a:r>
                      <a:endParaRPr lang="en-US" sz="550">
                        <a:solidFill>
                          <a:srgbClr val="040001"/>
                        </a:solidFill>
                        <a:latin typeface="微软雅黑" panose="020B0503020204020204" charset="-122"/>
                      </a:endParaRPr>
                    </a:p>
                  </a:txBody>
                  <a:tcPr marL="0" marR="0" marT="0" marB="0" anchor="ctr">
                    <a:solidFill>
                      <a:srgbClr val="D1D5D6"/>
                    </a:solidFill>
                  </a:tcPr>
                </a:tc>
              </a:tr>
              <a:tr h="161544">
                <a:tc>
                  <a:txBody>
                    <a:bodyPr>
                      <a:spAutoFit/>
                    </a:bodyPr>
                    <a:p>
                      <a:pPr indent="101600"/>
                      <a:r>
                        <a:rPr lang="en-US" sz="500">
                          <a:solidFill>
                            <a:srgbClr val="FFFFFF"/>
                          </a:solidFill>
                          <a:latin typeface="微软雅黑" panose="020B0503020204020204" charset="-122"/>
                        </a:rPr>
                        <a:t>LM-</a:t>
                      </a:r>
                      <a:r>
                        <a:rPr lang="en-US" sz="550">
                          <a:solidFill>
                            <a:srgbClr val="FFFFFF"/>
                          </a:solidFill>
                          <a:latin typeface="微软雅黑" panose="020B0503020204020204" charset="-122"/>
                        </a:rPr>
                        <a:t>3218</a:t>
                      </a:r>
                      <a:endParaRPr lang="en-US" sz="550">
                        <a:solidFill>
                          <a:srgbClr val="FFFFFF"/>
                        </a:solidFill>
                        <a:latin typeface="微软雅黑" panose="020B0503020204020204" charset="-122"/>
                      </a:endParaRPr>
                    </a:p>
                  </a:txBody>
                  <a:tcPr marL="0" marR="0" marT="0" marB="0" anchor="ctr">
                    <a:solidFill>
                      <a:srgbClr val="C14253"/>
                    </a:solidFill>
                  </a:tcPr>
                </a:tc>
                <a:tc>
                  <a:txBody>
                    <a:bodyPr>
                      <a:spAutoFit/>
                    </a:bodyPr>
                    <a:p>
                      <a:pPr indent="215900"/>
                      <a:r>
                        <a:rPr lang="en-US" sz="550">
                          <a:solidFill>
                            <a:srgbClr val="040001"/>
                          </a:solidFill>
                          <a:latin typeface="微软雅黑" panose="020B0503020204020204" charset="-122"/>
                        </a:rPr>
                        <a:t>800</a:t>
                      </a:r>
                      <a:endParaRPr lang="en-US" sz="550">
                        <a:solidFill>
                          <a:srgbClr val="040001"/>
                        </a:solidFill>
                        <a:latin typeface="微软雅黑" panose="020B0503020204020204" charset="-122"/>
                      </a:endParaRPr>
                    </a:p>
                  </a:txBody>
                  <a:tcPr marL="0" marR="0" marT="0" marB="0" anchor="ctr"/>
                </a:tc>
                <a:tc>
                  <a:txBody>
                    <a:bodyPr>
                      <a:spAutoFit/>
                    </a:bodyPr>
                    <a:p>
                      <a:pPr indent="177800"/>
                      <a:r>
                        <a:rPr lang="en-US" sz="550">
                          <a:solidFill>
                            <a:srgbClr val="040001"/>
                          </a:solidFill>
                          <a:latin typeface="微软雅黑" panose="020B0503020204020204" charset="-122"/>
                        </a:rPr>
                        <a:t>3640</a:t>
                      </a:r>
                      <a:endParaRPr lang="en-US" sz="550">
                        <a:solidFill>
                          <a:srgbClr val="040001"/>
                        </a:solidFill>
                        <a:latin typeface="微软雅黑" panose="020B0503020204020204" charset="-122"/>
                      </a:endParaRPr>
                    </a:p>
                  </a:txBody>
                  <a:tcPr marL="0" marR="0" marT="0" marB="0" anchor="ctr"/>
                </a:tc>
                <a:tc>
                  <a:txBody>
                    <a:bodyPr>
                      <a:spAutoFit/>
                    </a:bodyPr>
                    <a:p>
                      <a:pPr indent="177800"/>
                      <a:r>
                        <a:rPr lang="en-US" sz="550">
                          <a:solidFill>
                            <a:srgbClr val="040001"/>
                          </a:solidFill>
                          <a:latin typeface="微软雅黑" panose="020B0503020204020204" charset="-122"/>
                        </a:rPr>
                        <a:t>4200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8300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6000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975</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5130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790</a:t>
                      </a:r>
                      <a:endParaRPr lang="en-US" sz="550">
                        <a:solidFill>
                          <a:srgbClr val="040001"/>
                        </a:solidFill>
                        <a:latin typeface="微软雅黑" panose="020B0503020204020204" charset="-122"/>
                      </a:endParaRPr>
                    </a:p>
                  </a:txBody>
                  <a:tcPr marL="0" marR="0" marT="0" marB="0" anchor="ctr"/>
                </a:tc>
                <a:tc>
                  <a:txBody>
                    <a:bodyPr>
                      <a:spAutoFit/>
                    </a:bodyPr>
                    <a:p>
                      <a:pPr indent="177800"/>
                      <a:r>
                        <a:rPr lang="en-US" sz="550">
                          <a:solidFill>
                            <a:srgbClr val="040001"/>
                          </a:solidFill>
                          <a:latin typeface="微软雅黑" panose="020B0503020204020204" charset="-122"/>
                        </a:rPr>
                        <a:t>1920</a:t>
                      </a:r>
                      <a:endParaRPr lang="en-US" sz="550">
                        <a:solidFill>
                          <a:srgbClr val="040001"/>
                        </a:solidFill>
                        <a:latin typeface="微软雅黑" panose="020B0503020204020204" charset="-122"/>
                      </a:endParaRPr>
                    </a:p>
                  </a:txBody>
                  <a:tcPr marL="0" marR="0" marT="0" marB="0" anchor="ctr"/>
                </a:tc>
                <a:tc>
                  <a:txBody>
                    <a:bodyPr>
                      <a:spAutoFit/>
                    </a:bodyPr>
                    <a:p>
                      <a:pPr indent="177800" algn="just"/>
                      <a:r>
                        <a:rPr lang="en-US" sz="550">
                          <a:solidFill>
                            <a:srgbClr val="040001"/>
                          </a:solidFill>
                          <a:latin typeface="微软雅黑" panose="020B0503020204020204" charset="-122"/>
                        </a:rPr>
                        <a:t>2020</a:t>
                      </a:r>
                      <a:endParaRPr lang="en-US" sz="550">
                        <a:solidFill>
                          <a:srgbClr val="040001"/>
                        </a:solidFill>
                        <a:latin typeface="微软雅黑" panose="020B0503020204020204" charset="-122"/>
                      </a:endParaRPr>
                    </a:p>
                  </a:txBody>
                  <a:tcPr marL="0" marR="0" marT="0" marB="0" anchor="ctr"/>
                </a:tc>
              </a:tr>
              <a:tr h="140208">
                <a:tc>
                  <a:txBody>
                    <a:bodyPr>
                      <a:spAutoFit/>
                    </a:bodyPr>
                    <a:p>
                      <a:pPr indent="101600"/>
                      <a:r>
                        <a:rPr lang="en-US" sz="500">
                          <a:solidFill>
                            <a:srgbClr val="FFFFFF"/>
                          </a:solidFill>
                          <a:latin typeface="微软雅黑" panose="020B0503020204020204" charset="-122"/>
                        </a:rPr>
                        <a:t>LM-</a:t>
                      </a:r>
                      <a:r>
                        <a:rPr lang="en-US" sz="550">
                          <a:solidFill>
                            <a:srgbClr val="FFFFFF"/>
                          </a:solidFill>
                          <a:latin typeface="微软雅黑" panose="020B0503020204020204" charset="-122"/>
                        </a:rPr>
                        <a:t>3223</a:t>
                      </a:r>
                      <a:endParaRPr lang="en-US" sz="550">
                        <a:solidFill>
                          <a:srgbClr val="FFFFFF"/>
                        </a:solidFill>
                        <a:latin typeface="微软雅黑" panose="020B0503020204020204" charset="-122"/>
                      </a:endParaRPr>
                    </a:p>
                  </a:txBody>
                  <a:tcPr marL="0" marR="0" marT="0" marB="0" anchor="ctr">
                    <a:solidFill>
                      <a:srgbClr val="C14253"/>
                    </a:solidFill>
                  </a:tcPr>
                </a:tc>
                <a:tc>
                  <a:txBody>
                    <a:bodyPr>
                      <a:spAutoFit/>
                    </a:bodyPr>
                    <a:p>
                      <a:pPr indent="177800"/>
                      <a:r>
                        <a:rPr lang="en-US" sz="550">
                          <a:solidFill>
                            <a:srgbClr val="040001"/>
                          </a:solidFill>
                          <a:latin typeface="微软雅黑" panose="020B0503020204020204" charset="-122"/>
                        </a:rPr>
                        <a:t>1000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77800"/>
                      <a:r>
                        <a:rPr lang="en-US" sz="550">
                          <a:solidFill>
                            <a:srgbClr val="040001"/>
                          </a:solidFill>
                          <a:latin typeface="微软雅黑" panose="020B0503020204020204" charset="-122"/>
                        </a:rPr>
                        <a:t>4600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77800"/>
                      <a:r>
                        <a:rPr lang="en-US" sz="550">
                          <a:solidFill>
                            <a:srgbClr val="040001"/>
                          </a:solidFill>
                          <a:latin typeface="微软雅黑" panose="020B0503020204020204" charset="-122"/>
                        </a:rPr>
                        <a:t>5138</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8500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6025</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1260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5929</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850" b="1" baseline="30000">
                          <a:solidFill>
                            <a:srgbClr val="040001"/>
                          </a:solidFill>
                          <a:latin typeface="Arial" panose="020B0604020202020204"/>
                        </a:rPr>
                        <a:t>947</a:t>
                      </a:r>
                      <a:endParaRPr lang="en-US" sz="850" b="1" baseline="30000">
                        <a:solidFill>
                          <a:srgbClr val="040001"/>
                        </a:solidFill>
                        <a:latin typeface="Arial" panose="020B0604020202020204"/>
                      </a:endParaRPr>
                    </a:p>
                  </a:txBody>
                  <a:tcPr marL="0" marR="0" marT="0" marB="0" anchor="ctr">
                    <a:solidFill>
                      <a:srgbClr val="D1D5D6"/>
                    </a:solidFill>
                  </a:tcPr>
                </a:tc>
                <a:tc>
                  <a:txBody>
                    <a:bodyPr>
                      <a:spAutoFit/>
                    </a:bodyPr>
                    <a:p>
                      <a:pPr indent="177800"/>
                      <a:r>
                        <a:rPr lang="en-US" sz="550">
                          <a:solidFill>
                            <a:srgbClr val="040001"/>
                          </a:solidFill>
                          <a:latin typeface="微软雅黑" panose="020B0503020204020204" charset="-122"/>
                        </a:rPr>
                        <a:t>2427</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77800" algn="just"/>
                      <a:r>
                        <a:rPr lang="en-US" sz="550">
                          <a:solidFill>
                            <a:srgbClr val="040001"/>
                          </a:solidFill>
                          <a:latin typeface="微软雅黑" panose="020B0503020204020204" charset="-122"/>
                        </a:rPr>
                        <a:t>2140</a:t>
                      </a:r>
                      <a:endParaRPr lang="en-US" sz="550">
                        <a:solidFill>
                          <a:srgbClr val="040001"/>
                        </a:solidFill>
                        <a:latin typeface="微软雅黑" panose="020B0503020204020204" charset="-122"/>
                      </a:endParaRPr>
                    </a:p>
                  </a:txBody>
                  <a:tcPr marL="0" marR="0" marT="0" marB="0" anchor="ctr">
                    <a:solidFill>
                      <a:srgbClr val="D1D5D6"/>
                    </a:solidFill>
                  </a:tcPr>
                </a:tc>
              </a:tr>
              <a:tr h="152400">
                <a:tc>
                  <a:txBody>
                    <a:bodyPr>
                      <a:spAutoFit/>
                    </a:bodyPr>
                    <a:p>
                      <a:pPr indent="101600"/>
                      <a:r>
                        <a:rPr lang="en-US" sz="500">
                          <a:solidFill>
                            <a:srgbClr val="FFFFFF"/>
                          </a:solidFill>
                          <a:latin typeface="微软雅黑" panose="020B0503020204020204" charset="-122"/>
                        </a:rPr>
                        <a:t>LM-</a:t>
                      </a:r>
                      <a:r>
                        <a:rPr lang="en-US" sz="550">
                          <a:solidFill>
                            <a:srgbClr val="FFFFFF"/>
                          </a:solidFill>
                          <a:latin typeface="微软雅黑" panose="020B0503020204020204" charset="-122"/>
                        </a:rPr>
                        <a:t>4223</a:t>
                      </a:r>
                      <a:endParaRPr lang="en-US" sz="550">
                        <a:solidFill>
                          <a:srgbClr val="FFFFFF"/>
                        </a:solidFill>
                        <a:latin typeface="微软雅黑" panose="020B0503020204020204" charset="-122"/>
                      </a:endParaRPr>
                    </a:p>
                  </a:txBody>
                  <a:tcPr marL="0" marR="0" marT="0" marB="0" anchor="ctr">
                    <a:solidFill>
                      <a:srgbClr val="C14253"/>
                    </a:solidFill>
                  </a:tcPr>
                </a:tc>
                <a:tc>
                  <a:txBody>
                    <a:bodyPr>
                      <a:spAutoFit/>
                    </a:bodyPr>
                    <a:p>
                      <a:pPr indent="177800"/>
                      <a:r>
                        <a:rPr lang="en-US" sz="550">
                          <a:solidFill>
                            <a:srgbClr val="040001"/>
                          </a:solidFill>
                          <a:latin typeface="微软雅黑" panose="020B0503020204020204" charset="-122"/>
                        </a:rPr>
                        <a:t>1000</a:t>
                      </a:r>
                      <a:endParaRPr lang="en-US" sz="550">
                        <a:solidFill>
                          <a:srgbClr val="040001"/>
                        </a:solidFill>
                        <a:latin typeface="微软雅黑" panose="020B0503020204020204" charset="-122"/>
                      </a:endParaRPr>
                    </a:p>
                  </a:txBody>
                  <a:tcPr marL="0" marR="0" marT="0" marB="0" anchor="ctr"/>
                </a:tc>
                <a:tc>
                  <a:txBody>
                    <a:bodyPr>
                      <a:spAutoFit/>
                    </a:bodyPr>
                    <a:p>
                      <a:pPr indent="177800"/>
                      <a:r>
                        <a:rPr lang="en-US" sz="550">
                          <a:solidFill>
                            <a:srgbClr val="040001"/>
                          </a:solidFill>
                          <a:latin typeface="微软雅黑" panose="020B0503020204020204" charset="-122"/>
                        </a:rPr>
                        <a:t>4600</a:t>
                      </a:r>
                      <a:endParaRPr lang="en-US" sz="550">
                        <a:solidFill>
                          <a:srgbClr val="040001"/>
                        </a:solidFill>
                        <a:latin typeface="微软雅黑" panose="020B0503020204020204" charset="-122"/>
                      </a:endParaRPr>
                    </a:p>
                  </a:txBody>
                  <a:tcPr marL="0" marR="0" marT="0" marB="0" anchor="ctr"/>
                </a:tc>
                <a:tc>
                  <a:txBody>
                    <a:bodyPr>
                      <a:spAutoFit/>
                    </a:bodyPr>
                    <a:p>
                      <a:pPr indent="177800"/>
                      <a:r>
                        <a:rPr lang="en-US" sz="550">
                          <a:solidFill>
                            <a:srgbClr val="040001"/>
                          </a:solidFill>
                          <a:latin typeface="微软雅黑" panose="020B0503020204020204" charset="-122"/>
                        </a:rPr>
                        <a:t>5138</a:t>
                      </a:r>
                      <a:endParaRPr lang="en-US" sz="550">
                        <a:solidFill>
                          <a:srgbClr val="040001"/>
                        </a:solidFill>
                        <a:latin typeface="微软雅黑" panose="020B0503020204020204" charset="-122"/>
                      </a:endParaRPr>
                    </a:p>
                  </a:txBody>
                  <a:tcPr marL="0" marR="0" marT="0" marB="0" anchor="ctr"/>
                </a:tc>
                <a:tc>
                  <a:txBody>
                    <a:bodyPr>
                      <a:spAutoFit/>
                    </a:bodyPr>
                    <a:p>
                      <a:pPr indent="152400"/>
                      <a:r>
                        <a:rPr lang="en-US" sz="550">
                          <a:solidFill>
                            <a:srgbClr val="040001"/>
                          </a:solidFill>
                          <a:latin typeface="微软雅黑" panose="020B0503020204020204" charset="-122"/>
                        </a:rPr>
                        <a:t>10700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8225</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1260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5929</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947</a:t>
                      </a:r>
                      <a:endParaRPr lang="en-US" sz="550">
                        <a:solidFill>
                          <a:srgbClr val="040001"/>
                        </a:solidFill>
                        <a:latin typeface="微软雅黑" panose="020B0503020204020204" charset="-122"/>
                      </a:endParaRPr>
                    </a:p>
                  </a:txBody>
                  <a:tcPr marL="0" marR="0" marT="0" marB="0" anchor="ctr"/>
                </a:tc>
                <a:tc>
                  <a:txBody>
                    <a:bodyPr>
                      <a:spAutoFit/>
                    </a:bodyPr>
                    <a:p>
                      <a:pPr indent="177800"/>
                      <a:r>
                        <a:rPr lang="en-US" sz="550">
                          <a:solidFill>
                            <a:srgbClr val="040001"/>
                          </a:solidFill>
                          <a:latin typeface="微软雅黑" panose="020B0503020204020204" charset="-122"/>
                        </a:rPr>
                        <a:t>2427</a:t>
                      </a:r>
                      <a:endParaRPr lang="en-US" sz="550">
                        <a:solidFill>
                          <a:srgbClr val="040001"/>
                        </a:solidFill>
                        <a:latin typeface="微软雅黑" panose="020B0503020204020204" charset="-122"/>
                      </a:endParaRPr>
                    </a:p>
                  </a:txBody>
                  <a:tcPr marL="0" marR="0" marT="0" marB="0" anchor="ctr"/>
                </a:tc>
                <a:tc>
                  <a:txBody>
                    <a:bodyPr>
                      <a:spAutoFit/>
                    </a:bodyPr>
                    <a:p>
                      <a:pPr indent="177800" algn="just"/>
                      <a:r>
                        <a:rPr lang="en-US" sz="550">
                          <a:solidFill>
                            <a:srgbClr val="040001"/>
                          </a:solidFill>
                          <a:latin typeface="微软雅黑" panose="020B0503020204020204" charset="-122"/>
                        </a:rPr>
                        <a:t>2140</a:t>
                      </a:r>
                      <a:endParaRPr lang="en-US" sz="550">
                        <a:solidFill>
                          <a:srgbClr val="040001"/>
                        </a:solidFill>
                        <a:latin typeface="微软雅黑" panose="020B0503020204020204" charset="-122"/>
                      </a:endParaRPr>
                    </a:p>
                  </a:txBody>
                  <a:tcPr marL="0" marR="0" marT="0" marB="0" anchor="ctr"/>
                </a:tc>
              </a:tr>
              <a:tr h="143256">
                <a:tc>
                  <a:txBody>
                    <a:bodyPr>
                      <a:spAutoFit/>
                    </a:bodyPr>
                    <a:p>
                      <a:pPr indent="101600"/>
                      <a:r>
                        <a:rPr lang="en-US" sz="500">
                          <a:solidFill>
                            <a:srgbClr val="FFFFFF"/>
                          </a:solidFill>
                          <a:latin typeface="微软雅黑" panose="020B0503020204020204" charset="-122"/>
                        </a:rPr>
                        <a:t>LM-</a:t>
                      </a:r>
                      <a:r>
                        <a:rPr lang="en-US" sz="550">
                          <a:solidFill>
                            <a:srgbClr val="FFFFFF"/>
                          </a:solidFill>
                          <a:latin typeface="微软雅黑" panose="020B0503020204020204" charset="-122"/>
                        </a:rPr>
                        <a:t>6223</a:t>
                      </a:r>
                      <a:endParaRPr lang="en-US" sz="550">
                        <a:solidFill>
                          <a:srgbClr val="FFFFFF"/>
                        </a:solidFill>
                        <a:latin typeface="微软雅黑" panose="020B0503020204020204" charset="-122"/>
                      </a:endParaRPr>
                    </a:p>
                  </a:txBody>
                  <a:tcPr marL="0" marR="0" marT="0" marB="0" anchor="ctr">
                    <a:solidFill>
                      <a:srgbClr val="C14253"/>
                    </a:solidFill>
                  </a:tcPr>
                </a:tc>
                <a:tc>
                  <a:txBody>
                    <a:bodyPr>
                      <a:spAutoFit/>
                    </a:bodyPr>
                    <a:p>
                      <a:pPr indent="177800" algn="just"/>
                      <a:r>
                        <a:rPr lang="en-US" sz="550">
                          <a:solidFill>
                            <a:srgbClr val="040001"/>
                          </a:solidFill>
                          <a:latin typeface="微软雅黑" panose="020B0503020204020204" charset="-122"/>
                        </a:rPr>
                        <a:t>1000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77800"/>
                      <a:r>
                        <a:rPr lang="en-US" sz="550">
                          <a:solidFill>
                            <a:srgbClr val="040001"/>
                          </a:solidFill>
                          <a:latin typeface="微软雅黑" panose="020B0503020204020204" charset="-122"/>
                        </a:rPr>
                        <a:t>4600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77800"/>
                      <a:r>
                        <a:rPr lang="en-US" sz="550">
                          <a:solidFill>
                            <a:srgbClr val="040001"/>
                          </a:solidFill>
                          <a:latin typeface="微软雅黑" panose="020B0503020204020204" charset="-122"/>
                        </a:rPr>
                        <a:t>5138</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52400"/>
                      <a:r>
                        <a:rPr lang="en-US" sz="550">
                          <a:solidFill>
                            <a:srgbClr val="040001"/>
                          </a:solidFill>
                          <a:latin typeface="微软雅黑" panose="020B0503020204020204" charset="-122"/>
                        </a:rPr>
                        <a:t>15100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12625</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1260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5929</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850" b="1" baseline="30000">
                          <a:solidFill>
                            <a:srgbClr val="040001"/>
                          </a:solidFill>
                          <a:latin typeface="Arial" panose="020B0604020202020204"/>
                        </a:rPr>
                        <a:t>947</a:t>
                      </a:r>
                      <a:endParaRPr lang="en-US" sz="850" b="1" baseline="30000">
                        <a:solidFill>
                          <a:srgbClr val="040001"/>
                        </a:solidFill>
                        <a:latin typeface="Arial" panose="020B0604020202020204"/>
                      </a:endParaRPr>
                    </a:p>
                  </a:txBody>
                  <a:tcPr marL="0" marR="0" marT="0" marB="0" anchor="ctr">
                    <a:solidFill>
                      <a:srgbClr val="D1D5D6"/>
                    </a:solidFill>
                  </a:tcPr>
                </a:tc>
                <a:tc>
                  <a:txBody>
                    <a:bodyPr>
                      <a:spAutoFit/>
                    </a:bodyPr>
                    <a:p>
                      <a:pPr indent="177800"/>
                      <a:r>
                        <a:rPr lang="en-US" sz="550">
                          <a:solidFill>
                            <a:srgbClr val="040001"/>
                          </a:solidFill>
                          <a:latin typeface="微软雅黑" panose="020B0503020204020204" charset="-122"/>
                        </a:rPr>
                        <a:t>2427</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77800" algn="just"/>
                      <a:r>
                        <a:rPr lang="en-US" sz="550">
                          <a:solidFill>
                            <a:srgbClr val="040001"/>
                          </a:solidFill>
                          <a:latin typeface="微软雅黑" panose="020B0503020204020204" charset="-122"/>
                        </a:rPr>
                        <a:t>2140</a:t>
                      </a:r>
                      <a:endParaRPr lang="en-US" sz="550">
                        <a:solidFill>
                          <a:srgbClr val="040001"/>
                        </a:solidFill>
                        <a:latin typeface="微软雅黑" panose="020B0503020204020204" charset="-122"/>
                      </a:endParaRPr>
                    </a:p>
                  </a:txBody>
                  <a:tcPr marL="0" marR="0" marT="0" marB="0" anchor="ctr">
                    <a:solidFill>
                      <a:srgbClr val="D1D5D6"/>
                    </a:solidFill>
                  </a:tcPr>
                </a:tc>
              </a:tr>
              <a:tr h="155448">
                <a:tc>
                  <a:txBody>
                    <a:bodyPr>
                      <a:spAutoFit/>
                    </a:bodyPr>
                    <a:p>
                      <a:pPr indent="101600"/>
                      <a:r>
                        <a:rPr lang="en-US" sz="500">
                          <a:solidFill>
                            <a:srgbClr val="FFFFFF"/>
                          </a:solidFill>
                          <a:latin typeface="微软雅黑" panose="020B0503020204020204" charset="-122"/>
                        </a:rPr>
                        <a:t>LM-</a:t>
                      </a:r>
                      <a:r>
                        <a:rPr lang="en-US" sz="550">
                          <a:solidFill>
                            <a:srgbClr val="FFFFFF"/>
                          </a:solidFill>
                          <a:latin typeface="微软雅黑" panose="020B0503020204020204" charset="-122"/>
                        </a:rPr>
                        <a:t>8523</a:t>
                      </a:r>
                      <a:endParaRPr lang="en-US" sz="550">
                        <a:solidFill>
                          <a:srgbClr val="FFFFFF"/>
                        </a:solidFill>
                        <a:latin typeface="微软雅黑" panose="020B0503020204020204" charset="-122"/>
                      </a:endParaRPr>
                    </a:p>
                  </a:txBody>
                  <a:tcPr marL="0" marR="0" marT="0" marB="0" anchor="ctr">
                    <a:solidFill>
                      <a:srgbClr val="C14253"/>
                    </a:solidFill>
                  </a:tcPr>
                </a:tc>
                <a:tc>
                  <a:txBody>
                    <a:bodyPr>
                      <a:spAutoFit/>
                    </a:bodyPr>
                    <a:p>
                      <a:pPr indent="177800" algn="just"/>
                      <a:r>
                        <a:rPr lang="en-US" sz="550">
                          <a:solidFill>
                            <a:srgbClr val="040001"/>
                          </a:solidFill>
                          <a:latin typeface="微软雅黑" panose="020B0503020204020204" charset="-122"/>
                        </a:rPr>
                        <a:t>1000</a:t>
                      </a:r>
                      <a:endParaRPr lang="en-US" sz="550">
                        <a:solidFill>
                          <a:srgbClr val="040001"/>
                        </a:solidFill>
                        <a:latin typeface="微软雅黑" panose="020B0503020204020204" charset="-122"/>
                      </a:endParaRPr>
                    </a:p>
                  </a:txBody>
                  <a:tcPr marL="0" marR="0" marT="0" marB="0" anchor="ctr"/>
                </a:tc>
                <a:tc>
                  <a:txBody>
                    <a:bodyPr>
                      <a:spAutoFit/>
                    </a:bodyPr>
                    <a:p>
                      <a:pPr indent="177800"/>
                      <a:r>
                        <a:rPr lang="en-US" sz="550">
                          <a:solidFill>
                            <a:srgbClr val="040001"/>
                          </a:solidFill>
                          <a:latin typeface="微软雅黑" panose="020B0503020204020204" charset="-122"/>
                        </a:rPr>
                        <a:t>4600</a:t>
                      </a:r>
                      <a:endParaRPr lang="en-US" sz="550">
                        <a:solidFill>
                          <a:srgbClr val="040001"/>
                        </a:solidFill>
                        <a:latin typeface="微软雅黑" panose="020B0503020204020204" charset="-122"/>
                      </a:endParaRPr>
                    </a:p>
                  </a:txBody>
                  <a:tcPr marL="0" marR="0" marT="0" marB="0" anchor="ctr"/>
                </a:tc>
                <a:tc>
                  <a:txBody>
                    <a:bodyPr>
                      <a:spAutoFit/>
                    </a:bodyPr>
                    <a:p>
                      <a:pPr indent="177800"/>
                      <a:r>
                        <a:rPr lang="en-US" sz="550">
                          <a:solidFill>
                            <a:srgbClr val="040001"/>
                          </a:solidFill>
                          <a:latin typeface="微软雅黑" panose="020B0503020204020204" charset="-122"/>
                        </a:rPr>
                        <a:t>5138</a:t>
                      </a:r>
                      <a:endParaRPr lang="en-US" sz="550">
                        <a:solidFill>
                          <a:srgbClr val="040001"/>
                        </a:solidFill>
                        <a:latin typeface="微软雅黑" panose="020B0503020204020204" charset="-122"/>
                      </a:endParaRPr>
                    </a:p>
                  </a:txBody>
                  <a:tcPr marL="0" marR="0" marT="0" marB="0" anchor="ctr"/>
                </a:tc>
                <a:tc>
                  <a:txBody>
                    <a:bodyPr>
                      <a:spAutoFit/>
                    </a:bodyPr>
                    <a:p>
                      <a:pPr indent="152400"/>
                      <a:r>
                        <a:rPr lang="en-US" sz="550">
                          <a:solidFill>
                            <a:srgbClr val="040001"/>
                          </a:solidFill>
                          <a:latin typeface="微软雅黑" panose="020B0503020204020204" charset="-122"/>
                        </a:rPr>
                        <a:t>19500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17025</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1260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5929</a:t>
                      </a:r>
                      <a:endParaRPr lang="en-US" sz="550">
                        <a:solidFill>
                          <a:srgbClr val="040001"/>
                        </a:solidFill>
                        <a:latin typeface="微软雅黑" panose="020B0503020204020204" charset="-122"/>
                      </a:endParaRPr>
                    </a:p>
                  </a:txBody>
                  <a:tcPr marL="0" marR="0" marT="0" marB="0" anchor="ctr"/>
                </a:tc>
                <a:tc>
                  <a:txBody>
                    <a:bodyPr>
                      <a:spAutoFit/>
                    </a:bodyPr>
                    <a:p>
                      <a:pPr indent="177800"/>
                      <a:r>
                        <a:rPr lang="en-US" sz="550">
                          <a:solidFill>
                            <a:srgbClr val="040001"/>
                          </a:solidFill>
                          <a:latin typeface="微软雅黑" panose="020B0503020204020204" charset="-122"/>
                        </a:rPr>
                        <a:t>947</a:t>
                      </a:r>
                      <a:endParaRPr lang="en-US" sz="550">
                        <a:solidFill>
                          <a:srgbClr val="040001"/>
                        </a:solidFill>
                        <a:latin typeface="微软雅黑" panose="020B0503020204020204" charset="-122"/>
                      </a:endParaRPr>
                    </a:p>
                  </a:txBody>
                  <a:tcPr marL="0" marR="0" marT="0" marB="0" anchor="ctr"/>
                </a:tc>
                <a:tc>
                  <a:txBody>
                    <a:bodyPr>
                      <a:spAutoFit/>
                    </a:bodyPr>
                    <a:p>
                      <a:pPr indent="177800"/>
                      <a:r>
                        <a:rPr lang="en-US" sz="550">
                          <a:solidFill>
                            <a:srgbClr val="040001"/>
                          </a:solidFill>
                          <a:latin typeface="微软雅黑" panose="020B0503020204020204" charset="-122"/>
                        </a:rPr>
                        <a:t>2427</a:t>
                      </a:r>
                      <a:endParaRPr lang="en-US" sz="550">
                        <a:solidFill>
                          <a:srgbClr val="040001"/>
                        </a:solidFill>
                        <a:latin typeface="微软雅黑" panose="020B0503020204020204" charset="-122"/>
                      </a:endParaRPr>
                    </a:p>
                  </a:txBody>
                  <a:tcPr marL="0" marR="0" marT="0" marB="0" anchor="ctr"/>
                </a:tc>
                <a:tc>
                  <a:txBody>
                    <a:bodyPr>
                      <a:spAutoFit/>
                    </a:bodyPr>
                    <a:p>
                      <a:pPr indent="177800" algn="just"/>
                      <a:r>
                        <a:rPr lang="en-US" sz="550">
                          <a:solidFill>
                            <a:srgbClr val="040001"/>
                          </a:solidFill>
                          <a:latin typeface="微软雅黑" panose="020B0503020204020204" charset="-122"/>
                        </a:rPr>
                        <a:t>2140</a:t>
                      </a:r>
                      <a:endParaRPr lang="en-US" sz="550">
                        <a:solidFill>
                          <a:srgbClr val="040001"/>
                        </a:solidFill>
                        <a:latin typeface="微软雅黑" panose="020B0503020204020204" charset="-122"/>
                      </a:endParaRPr>
                    </a:p>
                  </a:txBody>
                  <a:tcPr marL="0" marR="0" marT="0" marB="0" anchor="ctr"/>
                </a:tc>
              </a:tr>
              <a:tr h="143256">
                <a:tc>
                  <a:txBody>
                    <a:bodyPr>
                      <a:spAutoFit/>
                    </a:bodyPr>
                    <a:p>
                      <a:pPr indent="101600"/>
                      <a:r>
                        <a:rPr lang="en-US" sz="500">
                          <a:solidFill>
                            <a:srgbClr val="FFFFFF"/>
                          </a:solidFill>
                          <a:latin typeface="微软雅黑" panose="020B0503020204020204" charset="-122"/>
                        </a:rPr>
                        <a:t>LM-</a:t>
                      </a:r>
                      <a:r>
                        <a:rPr lang="en-US" sz="550">
                          <a:solidFill>
                            <a:srgbClr val="FFFFFF"/>
                          </a:solidFill>
                          <a:latin typeface="微软雅黑" panose="020B0503020204020204" charset="-122"/>
                        </a:rPr>
                        <a:t>4228</a:t>
                      </a:r>
                      <a:endParaRPr lang="en-US" sz="550">
                        <a:solidFill>
                          <a:srgbClr val="FFFFFF"/>
                        </a:solidFill>
                        <a:latin typeface="微软雅黑" panose="020B0503020204020204" charset="-122"/>
                      </a:endParaRPr>
                    </a:p>
                  </a:txBody>
                  <a:tcPr marL="0" marR="0" marT="0" marB="0" anchor="ctr">
                    <a:solidFill>
                      <a:srgbClr val="C14253"/>
                    </a:solidFill>
                  </a:tcPr>
                </a:tc>
                <a:tc>
                  <a:txBody>
                    <a:bodyPr>
                      <a:spAutoFit/>
                    </a:bodyPr>
                    <a:p>
                      <a:pPr indent="177800" algn="just"/>
                      <a:r>
                        <a:rPr lang="en-US" sz="550">
                          <a:solidFill>
                            <a:srgbClr val="040001"/>
                          </a:solidFill>
                          <a:latin typeface="微软雅黑" panose="020B0503020204020204" charset="-122"/>
                        </a:rPr>
                        <a:t>1000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77800"/>
                      <a:r>
                        <a:rPr lang="en-US" sz="550">
                          <a:solidFill>
                            <a:srgbClr val="040001"/>
                          </a:solidFill>
                          <a:latin typeface="微软雅黑" panose="020B0503020204020204" charset="-122"/>
                        </a:rPr>
                        <a:t>5240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77800"/>
                      <a:r>
                        <a:rPr lang="en-US" sz="550">
                          <a:solidFill>
                            <a:srgbClr val="040001"/>
                          </a:solidFill>
                          <a:latin typeface="微软雅黑" panose="020B0503020204020204" charset="-122"/>
                        </a:rPr>
                        <a:t>5138</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52400"/>
                      <a:r>
                        <a:rPr lang="en-US" sz="550">
                          <a:solidFill>
                            <a:srgbClr val="040001"/>
                          </a:solidFill>
                          <a:latin typeface="微软雅黑" panose="020B0503020204020204" charset="-122"/>
                        </a:rPr>
                        <a:t>10500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65100"/>
                      <a:r>
                        <a:rPr lang="en-US" sz="550">
                          <a:solidFill>
                            <a:srgbClr val="040001"/>
                          </a:solidFill>
                          <a:latin typeface="微软雅黑" panose="020B0503020204020204" charset="-122"/>
                        </a:rPr>
                        <a:t>8095</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1200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6000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1040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77800"/>
                      <a:r>
                        <a:rPr lang="en-US" sz="550">
                          <a:solidFill>
                            <a:srgbClr val="040001"/>
                          </a:solidFill>
                          <a:latin typeface="微软雅黑" panose="020B0503020204020204" charset="-122"/>
                        </a:rPr>
                        <a:t>2950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77800" algn="just"/>
                      <a:r>
                        <a:rPr lang="en-US" sz="550">
                          <a:solidFill>
                            <a:srgbClr val="040001"/>
                          </a:solidFill>
                          <a:latin typeface="微软雅黑" panose="020B0503020204020204" charset="-122"/>
                        </a:rPr>
                        <a:t>2080</a:t>
                      </a:r>
                      <a:endParaRPr lang="en-US" sz="550">
                        <a:solidFill>
                          <a:srgbClr val="040001"/>
                        </a:solidFill>
                        <a:latin typeface="微软雅黑" panose="020B0503020204020204" charset="-122"/>
                      </a:endParaRPr>
                    </a:p>
                  </a:txBody>
                  <a:tcPr marL="0" marR="0" marT="0" marB="0" anchor="ctr">
                    <a:solidFill>
                      <a:srgbClr val="D1D5D6"/>
                    </a:solidFill>
                  </a:tcPr>
                </a:tc>
              </a:tr>
              <a:tr h="152400">
                <a:tc>
                  <a:txBody>
                    <a:bodyPr>
                      <a:spAutoFit/>
                    </a:bodyPr>
                    <a:p>
                      <a:pPr indent="101600"/>
                      <a:r>
                        <a:rPr lang="en-US" sz="500">
                          <a:solidFill>
                            <a:srgbClr val="FFFFFF"/>
                          </a:solidFill>
                          <a:latin typeface="微软雅黑" panose="020B0503020204020204" charset="-122"/>
                        </a:rPr>
                        <a:t>LM-</a:t>
                      </a:r>
                      <a:r>
                        <a:rPr lang="en-US" sz="550">
                          <a:solidFill>
                            <a:srgbClr val="FFFFFF"/>
                          </a:solidFill>
                          <a:latin typeface="微软雅黑" panose="020B0503020204020204" charset="-122"/>
                        </a:rPr>
                        <a:t>6228</a:t>
                      </a:r>
                      <a:endParaRPr lang="en-US" sz="550">
                        <a:solidFill>
                          <a:srgbClr val="FFFFFF"/>
                        </a:solidFill>
                        <a:latin typeface="微软雅黑" panose="020B0503020204020204" charset="-122"/>
                      </a:endParaRPr>
                    </a:p>
                  </a:txBody>
                  <a:tcPr marL="0" marR="0" marT="0" marB="0" anchor="ctr">
                    <a:solidFill>
                      <a:srgbClr val="C14253"/>
                    </a:solidFill>
                  </a:tcPr>
                </a:tc>
                <a:tc>
                  <a:txBody>
                    <a:bodyPr>
                      <a:spAutoFit/>
                    </a:bodyPr>
                    <a:p>
                      <a:pPr indent="177800" algn="just"/>
                      <a:r>
                        <a:rPr lang="en-US" sz="550">
                          <a:solidFill>
                            <a:srgbClr val="040001"/>
                          </a:solidFill>
                          <a:latin typeface="微软雅黑" panose="020B0503020204020204" charset="-122"/>
                        </a:rPr>
                        <a:t>1000</a:t>
                      </a:r>
                      <a:endParaRPr lang="en-US" sz="550">
                        <a:solidFill>
                          <a:srgbClr val="040001"/>
                        </a:solidFill>
                        <a:latin typeface="微软雅黑" panose="020B0503020204020204" charset="-122"/>
                      </a:endParaRPr>
                    </a:p>
                  </a:txBody>
                  <a:tcPr marL="0" marR="0" marT="0" marB="0" anchor="ctr"/>
                </a:tc>
                <a:tc>
                  <a:txBody>
                    <a:bodyPr>
                      <a:spAutoFit/>
                    </a:bodyPr>
                    <a:p>
                      <a:pPr indent="177800"/>
                      <a:r>
                        <a:rPr lang="en-US" sz="550">
                          <a:solidFill>
                            <a:srgbClr val="040001"/>
                          </a:solidFill>
                          <a:latin typeface="微软雅黑" panose="020B0503020204020204" charset="-122"/>
                        </a:rPr>
                        <a:t>5240</a:t>
                      </a:r>
                      <a:endParaRPr lang="en-US" sz="550">
                        <a:solidFill>
                          <a:srgbClr val="040001"/>
                        </a:solidFill>
                        <a:latin typeface="微软雅黑" panose="020B0503020204020204" charset="-122"/>
                      </a:endParaRPr>
                    </a:p>
                  </a:txBody>
                  <a:tcPr marL="0" marR="0" marT="0" marB="0" anchor="ctr"/>
                </a:tc>
                <a:tc>
                  <a:txBody>
                    <a:bodyPr>
                      <a:spAutoFit/>
                    </a:bodyPr>
                    <a:p>
                      <a:pPr indent="177800"/>
                      <a:r>
                        <a:rPr lang="en-US" sz="550">
                          <a:solidFill>
                            <a:srgbClr val="040001"/>
                          </a:solidFill>
                          <a:latin typeface="微软雅黑" panose="020B0503020204020204" charset="-122"/>
                        </a:rPr>
                        <a:t>5138</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14900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12495</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1200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6000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1040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2950</a:t>
                      </a:r>
                      <a:endParaRPr lang="en-US" sz="550">
                        <a:solidFill>
                          <a:srgbClr val="040001"/>
                        </a:solidFill>
                        <a:latin typeface="微软雅黑" panose="020B0503020204020204" charset="-122"/>
                      </a:endParaRPr>
                    </a:p>
                  </a:txBody>
                  <a:tcPr marL="0" marR="0" marT="0" marB="0" anchor="ctr"/>
                </a:tc>
                <a:tc>
                  <a:txBody>
                    <a:bodyPr>
                      <a:spAutoFit/>
                    </a:bodyPr>
                    <a:p>
                      <a:pPr indent="177800" algn="just"/>
                      <a:r>
                        <a:rPr lang="en-US" sz="550">
                          <a:solidFill>
                            <a:srgbClr val="040001"/>
                          </a:solidFill>
                          <a:latin typeface="微软雅黑" panose="020B0503020204020204" charset="-122"/>
                        </a:rPr>
                        <a:t>2080</a:t>
                      </a:r>
                      <a:endParaRPr lang="en-US" sz="550">
                        <a:solidFill>
                          <a:srgbClr val="040001"/>
                        </a:solidFill>
                        <a:latin typeface="微软雅黑" panose="020B0503020204020204" charset="-122"/>
                      </a:endParaRPr>
                    </a:p>
                  </a:txBody>
                  <a:tcPr marL="0" marR="0" marT="0" marB="0" anchor="ctr"/>
                </a:tc>
              </a:tr>
              <a:tr h="140208">
                <a:tc>
                  <a:txBody>
                    <a:bodyPr>
                      <a:spAutoFit/>
                    </a:bodyPr>
                    <a:p>
                      <a:pPr indent="101600"/>
                      <a:r>
                        <a:rPr lang="en-US" sz="500">
                          <a:solidFill>
                            <a:srgbClr val="FFFFFF"/>
                          </a:solidFill>
                          <a:latin typeface="微软雅黑" panose="020B0503020204020204" charset="-122"/>
                        </a:rPr>
                        <a:t>LM-</a:t>
                      </a:r>
                      <a:r>
                        <a:rPr lang="en-US" sz="550">
                          <a:solidFill>
                            <a:srgbClr val="FFFFFF"/>
                          </a:solidFill>
                          <a:latin typeface="微软雅黑" panose="020B0503020204020204" charset="-122"/>
                        </a:rPr>
                        <a:t>8528</a:t>
                      </a:r>
                      <a:endParaRPr lang="en-US" sz="550">
                        <a:solidFill>
                          <a:srgbClr val="FFFFFF"/>
                        </a:solidFill>
                        <a:latin typeface="微软雅黑" panose="020B0503020204020204" charset="-122"/>
                      </a:endParaRPr>
                    </a:p>
                  </a:txBody>
                  <a:tcPr marL="0" marR="0" marT="0" marB="0" anchor="b">
                    <a:solidFill>
                      <a:srgbClr val="C14253"/>
                    </a:solidFill>
                  </a:tcPr>
                </a:tc>
                <a:tc>
                  <a:txBody>
                    <a:bodyPr>
                      <a:spAutoFit/>
                    </a:bodyPr>
                    <a:p>
                      <a:pPr indent="177800"/>
                      <a:r>
                        <a:rPr lang="en-US" sz="550">
                          <a:solidFill>
                            <a:srgbClr val="040001"/>
                          </a:solidFill>
                          <a:latin typeface="微软雅黑" panose="020B0503020204020204" charset="-122"/>
                        </a:rPr>
                        <a:t>1000</a:t>
                      </a:r>
                      <a:endParaRPr lang="en-US" sz="550">
                        <a:solidFill>
                          <a:srgbClr val="040001"/>
                        </a:solidFill>
                        <a:latin typeface="微软雅黑" panose="020B0503020204020204" charset="-122"/>
                      </a:endParaRPr>
                    </a:p>
                  </a:txBody>
                  <a:tcPr marL="0" marR="0" marT="0" marB="0" anchor="b">
                    <a:solidFill>
                      <a:srgbClr val="D1D5D6"/>
                    </a:solidFill>
                  </a:tcPr>
                </a:tc>
                <a:tc>
                  <a:txBody>
                    <a:bodyPr>
                      <a:spAutoFit/>
                    </a:bodyPr>
                    <a:p>
                      <a:pPr indent="177800"/>
                      <a:r>
                        <a:rPr lang="en-US" sz="550">
                          <a:solidFill>
                            <a:srgbClr val="040001"/>
                          </a:solidFill>
                          <a:latin typeface="微软雅黑" panose="020B0503020204020204" charset="-122"/>
                        </a:rPr>
                        <a:t>5240</a:t>
                      </a:r>
                      <a:endParaRPr lang="en-US" sz="550">
                        <a:solidFill>
                          <a:srgbClr val="040001"/>
                        </a:solidFill>
                        <a:latin typeface="微软雅黑" panose="020B0503020204020204" charset="-122"/>
                      </a:endParaRPr>
                    </a:p>
                  </a:txBody>
                  <a:tcPr marL="0" marR="0" marT="0" marB="0" anchor="b">
                    <a:solidFill>
                      <a:srgbClr val="D1D5D6"/>
                    </a:solidFill>
                  </a:tcPr>
                </a:tc>
                <a:tc>
                  <a:txBody>
                    <a:bodyPr>
                      <a:spAutoFit/>
                    </a:bodyPr>
                    <a:p>
                      <a:pPr indent="177800"/>
                      <a:r>
                        <a:rPr lang="en-US" sz="550">
                          <a:solidFill>
                            <a:srgbClr val="040001"/>
                          </a:solidFill>
                          <a:latin typeface="微软雅黑" panose="020B0503020204020204" charset="-122"/>
                        </a:rPr>
                        <a:t>5138</a:t>
                      </a:r>
                      <a:endParaRPr lang="en-US" sz="55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550">
                          <a:solidFill>
                            <a:srgbClr val="040001"/>
                          </a:solidFill>
                          <a:latin typeface="微软雅黑" panose="020B0503020204020204" charset="-122"/>
                        </a:rPr>
                        <a:t>19300</a:t>
                      </a:r>
                      <a:endParaRPr lang="en-US" sz="55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550">
                          <a:solidFill>
                            <a:srgbClr val="040001"/>
                          </a:solidFill>
                          <a:latin typeface="微软雅黑" panose="020B0503020204020204" charset="-122"/>
                        </a:rPr>
                        <a:t>16895</a:t>
                      </a:r>
                      <a:endParaRPr lang="en-US" sz="55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550">
                          <a:solidFill>
                            <a:srgbClr val="040001"/>
                          </a:solidFill>
                          <a:latin typeface="微软雅黑" panose="020B0503020204020204" charset="-122"/>
                        </a:rPr>
                        <a:t>1200</a:t>
                      </a:r>
                      <a:endParaRPr lang="en-US" sz="55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550">
                          <a:solidFill>
                            <a:srgbClr val="040001"/>
                          </a:solidFill>
                          <a:latin typeface="微软雅黑" panose="020B0503020204020204" charset="-122"/>
                        </a:rPr>
                        <a:t>6000</a:t>
                      </a:r>
                      <a:endParaRPr lang="en-US" sz="550">
                        <a:solidFill>
                          <a:srgbClr val="040001"/>
                        </a:solidFill>
                        <a:latin typeface="微软雅黑" panose="020B0503020204020204" charset="-122"/>
                      </a:endParaRPr>
                    </a:p>
                  </a:txBody>
                  <a:tcPr marL="0" marR="0" marT="0" marB="0" anchor="b">
                    <a:solidFill>
                      <a:srgbClr val="D1D5D6"/>
                    </a:solidFill>
                  </a:tcPr>
                </a:tc>
                <a:tc>
                  <a:txBody>
                    <a:bodyPr>
                      <a:spAutoFit/>
                    </a:bodyPr>
                    <a:p>
                      <a:pPr indent="0" algn="ctr"/>
                      <a:r>
                        <a:rPr lang="en-US" sz="550">
                          <a:solidFill>
                            <a:srgbClr val="040001"/>
                          </a:solidFill>
                          <a:latin typeface="微软雅黑" panose="020B0503020204020204" charset="-122"/>
                        </a:rPr>
                        <a:t>1040</a:t>
                      </a:r>
                      <a:endParaRPr lang="en-US" sz="550">
                        <a:solidFill>
                          <a:srgbClr val="040001"/>
                        </a:solidFill>
                        <a:latin typeface="微软雅黑" panose="020B0503020204020204" charset="-122"/>
                      </a:endParaRPr>
                    </a:p>
                  </a:txBody>
                  <a:tcPr marL="0" marR="0" marT="0" marB="0" anchor="b">
                    <a:solidFill>
                      <a:srgbClr val="D1D5D6"/>
                    </a:solidFill>
                  </a:tcPr>
                </a:tc>
                <a:tc>
                  <a:txBody>
                    <a:bodyPr>
                      <a:spAutoFit/>
                    </a:bodyPr>
                    <a:p>
                      <a:pPr indent="177800"/>
                      <a:r>
                        <a:rPr lang="en-US" sz="550">
                          <a:solidFill>
                            <a:srgbClr val="040001"/>
                          </a:solidFill>
                          <a:latin typeface="微软雅黑" panose="020B0503020204020204" charset="-122"/>
                        </a:rPr>
                        <a:t>2950</a:t>
                      </a:r>
                      <a:endParaRPr lang="en-US" sz="550">
                        <a:solidFill>
                          <a:srgbClr val="040001"/>
                        </a:solidFill>
                        <a:latin typeface="微软雅黑" panose="020B0503020204020204" charset="-122"/>
                      </a:endParaRPr>
                    </a:p>
                  </a:txBody>
                  <a:tcPr marL="0" marR="0" marT="0" marB="0" anchor="b">
                    <a:solidFill>
                      <a:srgbClr val="D1D5D6"/>
                    </a:solidFill>
                  </a:tcPr>
                </a:tc>
                <a:tc>
                  <a:txBody>
                    <a:bodyPr>
                      <a:spAutoFit/>
                    </a:bodyPr>
                    <a:p>
                      <a:pPr indent="177800" algn="just"/>
                      <a:r>
                        <a:rPr lang="en-US" sz="550">
                          <a:solidFill>
                            <a:srgbClr val="040001"/>
                          </a:solidFill>
                          <a:latin typeface="微软雅黑" panose="020B0503020204020204" charset="-122"/>
                        </a:rPr>
                        <a:t>2080</a:t>
                      </a:r>
                      <a:endParaRPr lang="en-US" sz="550">
                        <a:solidFill>
                          <a:srgbClr val="040001"/>
                        </a:solidFill>
                        <a:latin typeface="微软雅黑" panose="020B0503020204020204" charset="-122"/>
                      </a:endParaRPr>
                    </a:p>
                  </a:txBody>
                  <a:tcPr marL="0" marR="0" marT="0" marB="0" anchor="b">
                    <a:solidFill>
                      <a:srgbClr val="D1D5D6"/>
                    </a:solidFill>
                  </a:tcPr>
                </a:tc>
              </a:tr>
              <a:tr h="161544">
                <a:tc>
                  <a:txBody>
                    <a:bodyPr>
                      <a:spAutoFit/>
                    </a:bodyPr>
                    <a:p>
                      <a:pPr indent="101600"/>
                      <a:r>
                        <a:rPr lang="en-US" sz="500">
                          <a:solidFill>
                            <a:srgbClr val="FFFFFF"/>
                          </a:solidFill>
                          <a:latin typeface="微软雅黑" panose="020B0503020204020204" charset="-122"/>
                        </a:rPr>
                        <a:t>LM-</a:t>
                      </a:r>
                      <a:r>
                        <a:rPr lang="en-US" sz="550">
                          <a:solidFill>
                            <a:srgbClr val="FFFFFF"/>
                          </a:solidFill>
                          <a:latin typeface="微软雅黑" panose="020B0503020204020204" charset="-122"/>
                        </a:rPr>
                        <a:t>6232</a:t>
                      </a:r>
                      <a:endParaRPr lang="en-US" sz="550">
                        <a:solidFill>
                          <a:srgbClr val="FFFFFF"/>
                        </a:solidFill>
                        <a:latin typeface="微软雅黑" panose="020B0503020204020204" charset="-122"/>
                      </a:endParaRPr>
                    </a:p>
                  </a:txBody>
                  <a:tcPr marL="0" marR="0" marT="0" marB="0" anchor="ctr">
                    <a:solidFill>
                      <a:srgbClr val="C14253"/>
                    </a:solidFill>
                  </a:tcPr>
                </a:tc>
                <a:tc>
                  <a:txBody>
                    <a:bodyPr>
                      <a:spAutoFit/>
                    </a:bodyPr>
                    <a:p>
                      <a:pPr indent="177800"/>
                      <a:r>
                        <a:rPr lang="en-US" sz="550">
                          <a:solidFill>
                            <a:srgbClr val="040001"/>
                          </a:solidFill>
                          <a:latin typeface="微软雅黑" panose="020B0503020204020204" charset="-122"/>
                        </a:rPr>
                        <a:t>1300</a:t>
                      </a:r>
                      <a:endParaRPr lang="en-US" sz="550">
                        <a:solidFill>
                          <a:srgbClr val="040001"/>
                        </a:solidFill>
                        <a:latin typeface="微软雅黑" panose="020B0503020204020204" charset="-122"/>
                      </a:endParaRPr>
                    </a:p>
                  </a:txBody>
                  <a:tcPr marL="0" marR="0" marT="0" marB="0" anchor="ctr"/>
                </a:tc>
                <a:tc>
                  <a:txBody>
                    <a:bodyPr>
                      <a:spAutoFit/>
                    </a:bodyPr>
                    <a:p>
                      <a:pPr indent="177800"/>
                      <a:r>
                        <a:rPr lang="en-US" sz="550">
                          <a:solidFill>
                            <a:srgbClr val="040001"/>
                          </a:solidFill>
                          <a:latin typeface="微软雅黑" panose="020B0503020204020204" charset="-122"/>
                        </a:rPr>
                        <a:t>5835</a:t>
                      </a:r>
                      <a:endParaRPr lang="en-US" sz="550">
                        <a:solidFill>
                          <a:srgbClr val="040001"/>
                        </a:solidFill>
                        <a:latin typeface="微软雅黑" panose="020B0503020204020204" charset="-122"/>
                      </a:endParaRPr>
                    </a:p>
                  </a:txBody>
                  <a:tcPr marL="0" marR="0" marT="0" marB="0" anchor="ctr"/>
                </a:tc>
                <a:tc>
                  <a:txBody>
                    <a:bodyPr>
                      <a:spAutoFit/>
                    </a:bodyPr>
                    <a:p>
                      <a:pPr indent="177800"/>
                      <a:r>
                        <a:rPr lang="en-US" sz="550">
                          <a:solidFill>
                            <a:srgbClr val="040001"/>
                          </a:solidFill>
                          <a:latin typeface="微软雅黑" panose="020B0503020204020204" charset="-122"/>
                        </a:rPr>
                        <a:t>6000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14705</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12652</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1195</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6690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1183</a:t>
                      </a:r>
                      <a:endParaRPr lang="en-US" sz="550">
                        <a:solidFill>
                          <a:srgbClr val="040001"/>
                        </a:solidFill>
                        <a:latin typeface="微软雅黑" panose="020B0503020204020204" charset="-122"/>
                      </a:endParaRPr>
                    </a:p>
                  </a:txBody>
                  <a:tcPr marL="0" marR="0" marT="0" marB="0" anchor="ctr"/>
                </a:tc>
                <a:tc>
                  <a:txBody>
                    <a:bodyPr>
                      <a:spAutoFit/>
                    </a:bodyPr>
                    <a:p>
                      <a:pPr indent="177800"/>
                      <a:r>
                        <a:rPr lang="en-US" sz="550">
                          <a:solidFill>
                            <a:srgbClr val="040001"/>
                          </a:solidFill>
                          <a:latin typeface="微软雅黑" panose="020B0503020204020204" charset="-122"/>
                        </a:rPr>
                        <a:t>3257</a:t>
                      </a:r>
                      <a:endParaRPr lang="en-US" sz="550">
                        <a:solidFill>
                          <a:srgbClr val="040001"/>
                        </a:solidFill>
                        <a:latin typeface="微软雅黑" panose="020B0503020204020204" charset="-122"/>
                      </a:endParaRPr>
                    </a:p>
                  </a:txBody>
                  <a:tcPr marL="0" marR="0" marT="0" marB="0" anchor="ctr"/>
                </a:tc>
                <a:tc>
                  <a:txBody>
                    <a:bodyPr>
                      <a:spAutoFit/>
                    </a:bodyPr>
                    <a:p>
                      <a:pPr indent="177800"/>
                      <a:r>
                        <a:rPr lang="en-US" sz="550">
                          <a:solidFill>
                            <a:srgbClr val="040001"/>
                          </a:solidFill>
                          <a:latin typeface="微软雅黑" panose="020B0503020204020204" charset="-122"/>
                        </a:rPr>
                        <a:t>2079</a:t>
                      </a:r>
                      <a:endParaRPr lang="en-US" sz="550">
                        <a:solidFill>
                          <a:srgbClr val="040001"/>
                        </a:solidFill>
                        <a:latin typeface="微软雅黑" panose="020B0503020204020204" charset="-122"/>
                      </a:endParaRPr>
                    </a:p>
                  </a:txBody>
                  <a:tcPr marL="0" marR="0" marT="0" marB="0" anchor="ctr"/>
                </a:tc>
              </a:tr>
              <a:tr h="140208">
                <a:tc>
                  <a:txBody>
                    <a:bodyPr>
                      <a:spAutoFit/>
                    </a:bodyPr>
                    <a:p>
                      <a:pPr indent="101600"/>
                      <a:r>
                        <a:rPr lang="en-US" sz="500">
                          <a:solidFill>
                            <a:srgbClr val="FFFFFF"/>
                          </a:solidFill>
                          <a:latin typeface="微软雅黑" panose="020B0503020204020204" charset="-122"/>
                        </a:rPr>
                        <a:t>LM-</a:t>
                      </a:r>
                      <a:r>
                        <a:rPr lang="en-US" sz="550">
                          <a:solidFill>
                            <a:srgbClr val="FFFFFF"/>
                          </a:solidFill>
                          <a:latin typeface="微软雅黑" panose="020B0503020204020204" charset="-122"/>
                        </a:rPr>
                        <a:t>8532</a:t>
                      </a:r>
                      <a:endParaRPr lang="en-US" sz="550">
                        <a:solidFill>
                          <a:srgbClr val="FFFFFF"/>
                        </a:solidFill>
                        <a:latin typeface="微软雅黑" panose="020B0503020204020204" charset="-122"/>
                      </a:endParaRPr>
                    </a:p>
                  </a:txBody>
                  <a:tcPr marL="0" marR="0" marT="0" marB="0" anchor="ctr">
                    <a:solidFill>
                      <a:srgbClr val="C14253"/>
                    </a:solidFill>
                  </a:tcPr>
                </a:tc>
                <a:tc>
                  <a:txBody>
                    <a:bodyPr>
                      <a:spAutoFit/>
                    </a:bodyPr>
                    <a:p>
                      <a:pPr indent="177800"/>
                      <a:r>
                        <a:rPr lang="en-US" sz="550">
                          <a:solidFill>
                            <a:srgbClr val="040001"/>
                          </a:solidFill>
                          <a:latin typeface="微软雅黑" panose="020B0503020204020204" charset="-122"/>
                        </a:rPr>
                        <a:t>1300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77800"/>
                      <a:r>
                        <a:rPr lang="en-US" sz="550">
                          <a:solidFill>
                            <a:srgbClr val="040001"/>
                          </a:solidFill>
                          <a:latin typeface="微软雅黑" panose="020B0503020204020204" charset="-122"/>
                        </a:rPr>
                        <a:t>5835</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77800"/>
                      <a:r>
                        <a:rPr lang="en-US" sz="550">
                          <a:solidFill>
                            <a:srgbClr val="040001"/>
                          </a:solidFill>
                          <a:latin typeface="微软雅黑" panose="020B0503020204020204" charset="-122"/>
                        </a:rPr>
                        <a:t>6000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19490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16660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1195</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6690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1183</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77800"/>
                      <a:r>
                        <a:rPr lang="en-US" sz="550">
                          <a:solidFill>
                            <a:srgbClr val="040001"/>
                          </a:solidFill>
                          <a:latin typeface="微软雅黑" panose="020B0503020204020204" charset="-122"/>
                        </a:rPr>
                        <a:t>3257</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77800"/>
                      <a:r>
                        <a:rPr lang="en-US" sz="550">
                          <a:solidFill>
                            <a:srgbClr val="040001"/>
                          </a:solidFill>
                          <a:latin typeface="微软雅黑" panose="020B0503020204020204" charset="-122"/>
                        </a:rPr>
                        <a:t>2079</a:t>
                      </a:r>
                      <a:endParaRPr lang="en-US" sz="550">
                        <a:solidFill>
                          <a:srgbClr val="040001"/>
                        </a:solidFill>
                        <a:latin typeface="微软雅黑" panose="020B0503020204020204" charset="-122"/>
                      </a:endParaRPr>
                    </a:p>
                  </a:txBody>
                  <a:tcPr marL="0" marR="0" marT="0" marB="0" anchor="ctr">
                    <a:solidFill>
                      <a:srgbClr val="D1D5D6"/>
                    </a:solidFill>
                  </a:tcPr>
                </a:tc>
              </a:tr>
              <a:tr h="152400">
                <a:tc>
                  <a:txBody>
                    <a:bodyPr>
                      <a:spAutoFit/>
                    </a:bodyPr>
                    <a:p>
                      <a:pPr indent="101600"/>
                      <a:r>
                        <a:rPr lang="en-US" sz="500">
                          <a:solidFill>
                            <a:srgbClr val="FFFFFF"/>
                          </a:solidFill>
                          <a:latin typeface="微软雅黑" panose="020B0503020204020204" charset="-122"/>
                        </a:rPr>
                        <a:t>LM-</a:t>
                      </a:r>
                      <a:r>
                        <a:rPr lang="en-US" sz="550">
                          <a:solidFill>
                            <a:srgbClr val="FFFFFF"/>
                          </a:solidFill>
                          <a:latin typeface="微软雅黑" panose="020B0503020204020204" charset="-122"/>
                        </a:rPr>
                        <a:t>6238</a:t>
                      </a:r>
                      <a:endParaRPr lang="en-US" sz="550">
                        <a:solidFill>
                          <a:srgbClr val="FFFFFF"/>
                        </a:solidFill>
                        <a:latin typeface="微软雅黑" panose="020B0503020204020204" charset="-122"/>
                      </a:endParaRPr>
                    </a:p>
                  </a:txBody>
                  <a:tcPr marL="0" marR="0" marT="0" marB="0" anchor="ctr">
                    <a:solidFill>
                      <a:srgbClr val="C14253"/>
                    </a:solidFill>
                  </a:tcPr>
                </a:tc>
                <a:tc>
                  <a:txBody>
                    <a:bodyPr>
                      <a:spAutoFit/>
                    </a:bodyPr>
                    <a:p>
                      <a:pPr indent="177800"/>
                      <a:r>
                        <a:rPr lang="en-US" sz="550">
                          <a:solidFill>
                            <a:srgbClr val="040001"/>
                          </a:solidFill>
                          <a:latin typeface="微软雅黑" panose="020B0503020204020204" charset="-122"/>
                        </a:rPr>
                        <a:t>1300</a:t>
                      </a:r>
                      <a:endParaRPr lang="en-US" sz="550">
                        <a:solidFill>
                          <a:srgbClr val="040001"/>
                        </a:solidFill>
                        <a:latin typeface="微软雅黑" panose="020B0503020204020204" charset="-122"/>
                      </a:endParaRPr>
                    </a:p>
                  </a:txBody>
                  <a:tcPr marL="0" marR="0" marT="0" marB="0" anchor="ctr"/>
                </a:tc>
                <a:tc>
                  <a:txBody>
                    <a:bodyPr>
                      <a:spAutoFit/>
                    </a:bodyPr>
                    <a:p>
                      <a:pPr indent="177800"/>
                      <a:r>
                        <a:rPr lang="en-US" sz="550">
                          <a:solidFill>
                            <a:srgbClr val="040001"/>
                          </a:solidFill>
                          <a:latin typeface="微软雅黑" panose="020B0503020204020204" charset="-122"/>
                        </a:rPr>
                        <a:t>6805</a:t>
                      </a:r>
                      <a:endParaRPr lang="en-US" sz="550">
                        <a:solidFill>
                          <a:srgbClr val="040001"/>
                        </a:solidFill>
                        <a:latin typeface="微软雅黑" panose="020B0503020204020204" charset="-122"/>
                      </a:endParaRPr>
                    </a:p>
                  </a:txBody>
                  <a:tcPr marL="0" marR="0" marT="0" marB="0" anchor="ctr"/>
                </a:tc>
                <a:tc>
                  <a:txBody>
                    <a:bodyPr>
                      <a:spAutoFit/>
                    </a:bodyPr>
                    <a:p>
                      <a:pPr indent="177800"/>
                      <a:r>
                        <a:rPr lang="en-US" sz="550">
                          <a:solidFill>
                            <a:srgbClr val="040001"/>
                          </a:solidFill>
                          <a:latin typeface="微软雅黑" panose="020B0503020204020204" charset="-122"/>
                        </a:rPr>
                        <a:t>6000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14815</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12495</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1195</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7730</a:t>
                      </a:r>
                      <a:endParaRPr lang="en-US" sz="550">
                        <a:solidFill>
                          <a:srgbClr val="040001"/>
                        </a:solidFill>
                        <a:latin typeface="微软雅黑" panose="020B0503020204020204" charset="-122"/>
                      </a:endParaRPr>
                    </a:p>
                  </a:txBody>
                  <a:tcPr marL="0" marR="0" marT="0" marB="0" anchor="ctr"/>
                </a:tc>
                <a:tc>
                  <a:txBody>
                    <a:bodyPr>
                      <a:spAutoFit/>
                    </a:bodyPr>
                    <a:p>
                      <a:pPr indent="0" algn="ctr"/>
                      <a:r>
                        <a:rPr lang="en-US" sz="550">
                          <a:solidFill>
                            <a:srgbClr val="040001"/>
                          </a:solidFill>
                          <a:latin typeface="微软雅黑" panose="020B0503020204020204" charset="-122"/>
                        </a:rPr>
                        <a:t>1276</a:t>
                      </a:r>
                      <a:endParaRPr lang="en-US" sz="550">
                        <a:solidFill>
                          <a:srgbClr val="040001"/>
                        </a:solidFill>
                        <a:latin typeface="微软雅黑" panose="020B0503020204020204" charset="-122"/>
                      </a:endParaRPr>
                    </a:p>
                  </a:txBody>
                  <a:tcPr marL="0" marR="0" marT="0" marB="0" anchor="ctr"/>
                </a:tc>
                <a:tc>
                  <a:txBody>
                    <a:bodyPr>
                      <a:spAutoFit/>
                    </a:bodyPr>
                    <a:p>
                      <a:pPr indent="177800"/>
                      <a:r>
                        <a:rPr lang="en-US" sz="550">
                          <a:solidFill>
                            <a:srgbClr val="040001"/>
                          </a:solidFill>
                          <a:latin typeface="微软雅黑" panose="020B0503020204020204" charset="-122"/>
                        </a:rPr>
                        <a:t>4046</a:t>
                      </a:r>
                      <a:endParaRPr lang="en-US" sz="550">
                        <a:solidFill>
                          <a:srgbClr val="040001"/>
                        </a:solidFill>
                        <a:latin typeface="微软雅黑" panose="020B0503020204020204" charset="-122"/>
                      </a:endParaRPr>
                    </a:p>
                  </a:txBody>
                  <a:tcPr marL="0" marR="0" marT="0" marB="0" anchor="ctr"/>
                </a:tc>
                <a:tc>
                  <a:txBody>
                    <a:bodyPr>
                      <a:spAutoFit/>
                    </a:bodyPr>
                    <a:p>
                      <a:pPr indent="177800"/>
                      <a:r>
                        <a:rPr lang="en-US" sz="550">
                          <a:solidFill>
                            <a:srgbClr val="040001"/>
                          </a:solidFill>
                          <a:latin typeface="微软雅黑" panose="020B0503020204020204" charset="-122"/>
                        </a:rPr>
                        <a:t>2530</a:t>
                      </a:r>
                      <a:endParaRPr lang="en-US" sz="550">
                        <a:solidFill>
                          <a:srgbClr val="040001"/>
                        </a:solidFill>
                        <a:latin typeface="微软雅黑" panose="020B0503020204020204" charset="-122"/>
                      </a:endParaRPr>
                    </a:p>
                  </a:txBody>
                  <a:tcPr marL="0" marR="0" marT="0" marB="0" anchor="ctr"/>
                </a:tc>
              </a:tr>
              <a:tr h="152400">
                <a:tc>
                  <a:txBody>
                    <a:bodyPr>
                      <a:spAutoFit/>
                    </a:bodyPr>
                    <a:p>
                      <a:pPr indent="101600"/>
                      <a:r>
                        <a:rPr lang="en-US" sz="500">
                          <a:solidFill>
                            <a:srgbClr val="FFFFFF"/>
                          </a:solidFill>
                          <a:latin typeface="微软雅黑" panose="020B0503020204020204" charset="-122"/>
                        </a:rPr>
                        <a:t>LM-</a:t>
                      </a:r>
                      <a:r>
                        <a:rPr lang="en-US" sz="550">
                          <a:solidFill>
                            <a:srgbClr val="FFFFFF"/>
                          </a:solidFill>
                          <a:latin typeface="微软雅黑" panose="020B0503020204020204" charset="-122"/>
                        </a:rPr>
                        <a:t>8538</a:t>
                      </a:r>
                      <a:endParaRPr lang="en-US" sz="550">
                        <a:solidFill>
                          <a:srgbClr val="FFFFFF"/>
                        </a:solidFill>
                        <a:latin typeface="微软雅黑" panose="020B0503020204020204" charset="-122"/>
                      </a:endParaRPr>
                    </a:p>
                  </a:txBody>
                  <a:tcPr marL="0" marR="0" marT="0" marB="0" anchor="ctr">
                    <a:solidFill>
                      <a:srgbClr val="C14253"/>
                    </a:solidFill>
                  </a:tcPr>
                </a:tc>
                <a:tc>
                  <a:txBody>
                    <a:bodyPr>
                      <a:spAutoFit/>
                    </a:bodyPr>
                    <a:p>
                      <a:pPr indent="177800"/>
                      <a:r>
                        <a:rPr lang="en-US" sz="550">
                          <a:solidFill>
                            <a:srgbClr val="040001"/>
                          </a:solidFill>
                          <a:latin typeface="微软雅黑" panose="020B0503020204020204" charset="-122"/>
                        </a:rPr>
                        <a:t>1300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77800"/>
                      <a:r>
                        <a:rPr lang="en-US" sz="550">
                          <a:solidFill>
                            <a:srgbClr val="040001"/>
                          </a:solidFill>
                          <a:latin typeface="微软雅黑" panose="020B0503020204020204" charset="-122"/>
                        </a:rPr>
                        <a:t>6805</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77800"/>
                      <a:r>
                        <a:rPr lang="en-US" sz="550">
                          <a:solidFill>
                            <a:srgbClr val="040001"/>
                          </a:solidFill>
                          <a:latin typeface="微软雅黑" panose="020B0503020204020204" charset="-122"/>
                        </a:rPr>
                        <a:t>6000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19510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16660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1195</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550">
                          <a:solidFill>
                            <a:srgbClr val="040001"/>
                          </a:solidFill>
                          <a:latin typeface="微软雅黑" panose="020B0503020204020204" charset="-122"/>
                        </a:rPr>
                        <a:t>7730</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850" b="1" baseline="30000">
                          <a:solidFill>
                            <a:srgbClr val="040001"/>
                          </a:solidFill>
                          <a:latin typeface="Arial" panose="020B0604020202020204"/>
                        </a:rPr>
                        <a:t>1276</a:t>
                      </a:r>
                      <a:endParaRPr lang="en-US" sz="850" b="1" baseline="30000">
                        <a:solidFill>
                          <a:srgbClr val="040001"/>
                        </a:solidFill>
                        <a:latin typeface="Arial" panose="020B0604020202020204"/>
                      </a:endParaRPr>
                    </a:p>
                  </a:txBody>
                  <a:tcPr marL="0" marR="0" marT="0" marB="0" anchor="ctr">
                    <a:solidFill>
                      <a:srgbClr val="D1D5D6"/>
                    </a:solidFill>
                  </a:tcPr>
                </a:tc>
                <a:tc>
                  <a:txBody>
                    <a:bodyPr>
                      <a:spAutoFit/>
                    </a:bodyPr>
                    <a:p>
                      <a:pPr indent="177800"/>
                      <a:r>
                        <a:rPr lang="en-US" sz="550">
                          <a:solidFill>
                            <a:srgbClr val="040001"/>
                          </a:solidFill>
                          <a:latin typeface="微软雅黑" panose="020B0503020204020204" charset="-122"/>
                        </a:rPr>
                        <a:t>4046</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177800" algn="just"/>
                      <a:r>
                        <a:rPr lang="en-US" sz="550">
                          <a:solidFill>
                            <a:srgbClr val="040001"/>
                          </a:solidFill>
                          <a:latin typeface="微软雅黑" panose="020B0503020204020204" charset="-122"/>
                        </a:rPr>
                        <a:t>2530</a:t>
                      </a:r>
                      <a:endParaRPr lang="en-US" sz="550">
                        <a:solidFill>
                          <a:srgbClr val="040001"/>
                        </a:solidFill>
                        <a:latin typeface="微软雅黑" panose="020B0503020204020204" charset="-122"/>
                      </a:endParaRPr>
                    </a:p>
                  </a:txBody>
                  <a:tcPr marL="0" marR="0" marT="0" marB="0" anchor="ctr">
                    <a:solidFill>
                      <a:srgbClr val="D1D5D6"/>
                    </a:solidFill>
                  </a:tcPr>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41376" y="222504"/>
            <a:ext cx="2947416" cy="277368"/>
          </a:xfrm>
          <a:prstGeom prst="rect">
            <a:avLst/>
          </a:prstGeom>
          <a:solidFill>
            <a:srgbClr val="FFFFFF"/>
          </a:solidFill>
        </p:spPr>
        <p:txBody>
          <a:bodyPr wrap="none" lIns="0" tIns="0" rIns="0" bIns="0">
            <a:noAutofit/>
          </a:bodyPr>
          <a:p>
            <a:pPr indent="0" algn="l"/>
            <a:r>
              <a:rPr lang="zh-TW" sz="1600" b="1" i="1">
                <a:solidFill>
                  <a:srgbClr val="EF4857"/>
                </a:solidFill>
                <a:latin typeface="Arial" panose="020B0604020202020204"/>
                <a:ea typeface="Arial" panose="020B0604020202020204"/>
              </a:rPr>
              <a:t>/ </a:t>
            </a:r>
            <a:r>
              <a:rPr lang="en-US" sz="1600" b="1" i="1">
                <a:solidFill>
                  <a:srgbClr val="EF4857"/>
                </a:solidFill>
                <a:latin typeface="Arial" panose="020B0604020202020204"/>
                <a:sym typeface="+mn-ea"/>
              </a:rPr>
              <a:t>Портальный обрабатывающий центр LM</a:t>
            </a:r>
            <a:endParaRPr lang="en-US" sz="1600" b="1" i="1">
              <a:solidFill>
                <a:srgbClr val="EF4857"/>
              </a:solidFill>
              <a:latin typeface="Arial" panose="020B0604020202020204"/>
            </a:endParaRPr>
          </a:p>
        </p:txBody>
      </p:sp>
      <p:graphicFrame>
        <p:nvGraphicFramePr>
          <p:cNvPr id="3" name="表格 2"/>
          <p:cNvGraphicFramePr>
            <a:graphicFrameLocks noGrp="1"/>
          </p:cNvGraphicFramePr>
          <p:nvPr/>
        </p:nvGraphicFramePr>
        <p:xfrm>
          <a:off x="633984" y="1981200"/>
          <a:ext cx="13331952" cy="6583680"/>
        </p:xfrm>
        <a:graphic>
          <a:graphicData uri="http://schemas.openxmlformats.org/drawingml/2006/table">
            <a:tbl>
              <a:tblPr/>
              <a:tblGrid>
                <a:gridCol w="1146048"/>
                <a:gridCol w="518160"/>
                <a:gridCol w="606552"/>
                <a:gridCol w="758952"/>
                <a:gridCol w="606552"/>
                <a:gridCol w="707136"/>
                <a:gridCol w="606552"/>
                <a:gridCol w="835152"/>
                <a:gridCol w="1164336"/>
                <a:gridCol w="1203960"/>
                <a:gridCol w="859536"/>
                <a:gridCol w="749808"/>
                <a:gridCol w="813816"/>
                <a:gridCol w="807720"/>
                <a:gridCol w="658368"/>
                <a:gridCol w="627888"/>
                <a:gridCol w="661416"/>
              </a:tblGrid>
              <a:tr h="240792">
                <a:tc gridSpan="2">
                  <a:txBody>
                    <a:bodyPr>
                      <a:spAutoFit/>
                    </a:bodyPr>
                    <a:p>
                      <a:pPr indent="0" algn="ctr"/>
                      <a:r>
                        <a:rPr lang="en-US" sz="850" b="1">
                          <a:solidFill>
                            <a:srgbClr val="383535"/>
                          </a:solidFill>
                          <a:latin typeface="微软雅黑" panose="020B0503020204020204" charset="-122"/>
                        </a:rPr>
                        <a:t>ITEM</a:t>
                      </a:r>
                      <a:endParaRPr lang="en-US" sz="850" b="1">
                        <a:solidFill>
                          <a:srgbClr val="383535"/>
                        </a:solidFill>
                        <a:latin typeface="微软雅黑" panose="020B0503020204020204" charset="-122"/>
                      </a:endParaRPr>
                    </a:p>
                  </a:txBody>
                  <a:tcPr marL="0" marR="0" marT="0" marB="0" anchor="ctr">
                    <a:solidFill>
                      <a:srgbClr val="D1D5D6"/>
                    </a:solidFill>
                  </a:tcPr>
                </a:tc>
                <a:tc hMerge="1">
                  <a:tcPr marL="0" marR="0" marT="0" marB="0"/>
                </a:tc>
                <a:tc>
                  <a:txBody>
                    <a:bodyPr>
                      <a:spAutoFit/>
                    </a:bodyPr>
                    <a:p>
                      <a:pPr indent="0" algn="ctr"/>
                      <a:r>
                        <a:rPr lang="en-US" sz="850" b="1">
                          <a:solidFill>
                            <a:srgbClr val="EE2E29"/>
                          </a:solidFill>
                          <a:latin typeface="微软雅黑" panose="020B0503020204020204" charset="-122"/>
                        </a:rPr>
                        <a:t>LM-2013</a:t>
                      </a:r>
                      <a:endParaRPr lang="en-US" sz="850" b="1">
                        <a:solidFill>
                          <a:srgbClr val="EE2E29"/>
                        </a:solidFill>
                        <a:latin typeface="微软雅黑" panose="020B0503020204020204" charset="-122"/>
                      </a:endParaRPr>
                    </a:p>
                  </a:txBody>
                  <a:tcPr marL="0" marR="0" marT="0" marB="0" anchor="ctr"/>
                </a:tc>
                <a:tc>
                  <a:txBody>
                    <a:bodyPr>
                      <a:spAutoFit/>
                    </a:bodyPr>
                    <a:p>
                      <a:pPr indent="0" algn="ctr"/>
                      <a:r>
                        <a:rPr lang="en-US" sz="850" b="1">
                          <a:solidFill>
                            <a:srgbClr val="EE2E29"/>
                          </a:solidFill>
                          <a:latin typeface="微软雅黑" panose="020B0503020204020204" charset="-122"/>
                        </a:rPr>
                        <a:t>*LM-3013</a:t>
                      </a:r>
                      <a:endParaRPr lang="en-US" sz="850" b="1">
                        <a:solidFill>
                          <a:srgbClr val="EE2E29"/>
                        </a:solidFill>
                        <a:latin typeface="微软雅黑" panose="020B0503020204020204" charset="-122"/>
                      </a:endParaRPr>
                    </a:p>
                  </a:txBody>
                  <a:tcPr marL="0" marR="0" marT="0" marB="0" anchor="ctr"/>
                </a:tc>
                <a:tc>
                  <a:txBody>
                    <a:bodyPr>
                      <a:spAutoFit/>
                    </a:bodyPr>
                    <a:p>
                      <a:pPr indent="0"/>
                      <a:r>
                        <a:rPr lang="en-US" sz="850" b="1">
                          <a:solidFill>
                            <a:srgbClr val="EE2E29"/>
                          </a:solidFill>
                          <a:latin typeface="微软雅黑" panose="020B0503020204020204" charset="-122"/>
                        </a:rPr>
                        <a:t>LM-2218</a:t>
                      </a:r>
                      <a:endParaRPr lang="en-US" sz="850" b="1">
                        <a:solidFill>
                          <a:srgbClr val="EE2E29"/>
                        </a:solidFill>
                        <a:latin typeface="微软雅黑" panose="020B0503020204020204" charset="-122"/>
                      </a:endParaRPr>
                    </a:p>
                  </a:txBody>
                  <a:tcPr marL="0" marR="0" marT="0" marB="0" anchor="ctr"/>
                </a:tc>
                <a:tc>
                  <a:txBody>
                    <a:bodyPr>
                      <a:spAutoFit/>
                    </a:bodyPr>
                    <a:p>
                      <a:pPr indent="0"/>
                      <a:r>
                        <a:rPr lang="en-US" sz="850" b="1">
                          <a:solidFill>
                            <a:srgbClr val="EE2E29"/>
                          </a:solidFill>
                          <a:latin typeface="微软雅黑" panose="020B0503020204020204" charset="-122"/>
                        </a:rPr>
                        <a:t>*LM-2718</a:t>
                      </a:r>
                      <a:endParaRPr lang="en-US" sz="850" b="1">
                        <a:solidFill>
                          <a:srgbClr val="EE2E29"/>
                        </a:solidFill>
                        <a:latin typeface="微软雅黑" panose="020B0503020204020204" charset="-122"/>
                      </a:endParaRPr>
                    </a:p>
                  </a:txBody>
                  <a:tcPr marL="0" marR="0" marT="0" marB="0" anchor="ctr"/>
                </a:tc>
                <a:tc>
                  <a:txBody>
                    <a:bodyPr>
                      <a:spAutoFit/>
                    </a:bodyPr>
                    <a:p>
                      <a:pPr indent="0"/>
                      <a:r>
                        <a:rPr lang="en-US" sz="850" b="1">
                          <a:solidFill>
                            <a:srgbClr val="EE2E29"/>
                          </a:solidFill>
                          <a:latin typeface="微软雅黑" panose="020B0503020204020204" charset="-122"/>
                        </a:rPr>
                        <a:t>LM-3218</a:t>
                      </a:r>
                      <a:endParaRPr lang="en-US" sz="850" b="1">
                        <a:solidFill>
                          <a:srgbClr val="EE2E29"/>
                        </a:solidFill>
                        <a:latin typeface="微软雅黑" panose="020B0503020204020204" charset="-122"/>
                      </a:endParaRPr>
                    </a:p>
                  </a:txBody>
                  <a:tcPr marL="0" marR="0" marT="0" marB="0" anchor="ctr"/>
                </a:tc>
                <a:tc>
                  <a:txBody>
                    <a:bodyPr>
                      <a:spAutoFit/>
                    </a:bodyPr>
                    <a:p>
                      <a:pPr indent="0" algn="ctr"/>
                      <a:r>
                        <a:rPr lang="en-US" sz="850" b="1">
                          <a:solidFill>
                            <a:srgbClr val="EE2E29"/>
                          </a:solidFill>
                          <a:latin typeface="微软雅黑" panose="020B0503020204020204" charset="-122"/>
                        </a:rPr>
                        <a:t>*LM-3223</a:t>
                      </a:r>
                      <a:endParaRPr lang="en-US" sz="850" b="1">
                        <a:solidFill>
                          <a:srgbClr val="EE2E29"/>
                        </a:solidFill>
                        <a:latin typeface="微软雅黑" panose="020B0503020204020204" charset="-122"/>
                      </a:endParaRPr>
                    </a:p>
                  </a:txBody>
                  <a:tcPr marL="0" marR="0" marT="0" marB="0" anchor="ctr"/>
                </a:tc>
                <a:tc>
                  <a:txBody>
                    <a:bodyPr>
                      <a:spAutoFit/>
                    </a:bodyPr>
                    <a:p>
                      <a:pPr indent="165100"/>
                      <a:r>
                        <a:rPr lang="en-US" sz="850" b="1">
                          <a:solidFill>
                            <a:srgbClr val="EE2E29"/>
                          </a:solidFill>
                          <a:latin typeface="微软雅黑" panose="020B0503020204020204" charset="-122"/>
                        </a:rPr>
                        <a:t>LM-4223</a:t>
                      </a:r>
                      <a:endParaRPr lang="en-US" sz="850" b="1">
                        <a:solidFill>
                          <a:srgbClr val="EE2E29"/>
                        </a:solidFill>
                        <a:latin typeface="微软雅黑" panose="020B0503020204020204" charset="-122"/>
                      </a:endParaRPr>
                    </a:p>
                  </a:txBody>
                  <a:tcPr marL="0" marR="0" marT="0" marB="0" anchor="ctr"/>
                </a:tc>
                <a:tc>
                  <a:txBody>
                    <a:bodyPr>
                      <a:spAutoFit/>
                    </a:bodyPr>
                    <a:p>
                      <a:pPr indent="596900"/>
                      <a:r>
                        <a:rPr lang="en-US" sz="850" b="1">
                          <a:solidFill>
                            <a:srgbClr val="EE2E29"/>
                          </a:solidFill>
                          <a:latin typeface="微软雅黑" panose="020B0503020204020204" charset="-122"/>
                        </a:rPr>
                        <a:t>*LM-6223</a:t>
                      </a:r>
                      <a:endParaRPr lang="en-US" sz="850" b="1">
                        <a:solidFill>
                          <a:srgbClr val="EE2E29"/>
                        </a:solidFill>
                        <a:latin typeface="微软雅黑" panose="020B0503020204020204" charset="-122"/>
                      </a:endParaRPr>
                    </a:p>
                  </a:txBody>
                  <a:tcPr marL="0" marR="0" marT="0" marB="0" anchor="ctr"/>
                </a:tc>
                <a:tc>
                  <a:txBody>
                    <a:bodyPr>
                      <a:spAutoFit/>
                    </a:bodyPr>
                    <a:p>
                      <a:pPr indent="190500"/>
                      <a:r>
                        <a:rPr lang="en-US" sz="850" b="1">
                          <a:solidFill>
                            <a:srgbClr val="EE2E29"/>
                          </a:solidFill>
                          <a:latin typeface="微软雅黑" panose="020B0503020204020204" charset="-122"/>
                        </a:rPr>
                        <a:t>*LM-8523</a:t>
                      </a:r>
                      <a:endParaRPr lang="en-US" sz="850" b="1">
                        <a:solidFill>
                          <a:srgbClr val="EE2E29"/>
                        </a:solidFill>
                        <a:latin typeface="微软雅黑" panose="020B0503020204020204" charset="-122"/>
                      </a:endParaRPr>
                    </a:p>
                  </a:txBody>
                  <a:tcPr marL="0" marR="0" marT="0" marB="0" anchor="ctr"/>
                </a:tc>
                <a:tc>
                  <a:txBody>
                    <a:bodyPr>
                      <a:spAutoFit/>
                    </a:bodyPr>
                    <a:p>
                      <a:pPr indent="165100"/>
                      <a:r>
                        <a:rPr lang="en-US" sz="850" b="1">
                          <a:solidFill>
                            <a:srgbClr val="EE2E29"/>
                          </a:solidFill>
                          <a:latin typeface="微软雅黑" panose="020B0503020204020204" charset="-122"/>
                        </a:rPr>
                        <a:t>LM-4228</a:t>
                      </a:r>
                      <a:endParaRPr lang="en-US" sz="850" b="1">
                        <a:solidFill>
                          <a:srgbClr val="EE2E29"/>
                        </a:solidFill>
                        <a:latin typeface="微软雅黑" panose="020B0503020204020204" charset="-122"/>
                      </a:endParaRPr>
                    </a:p>
                  </a:txBody>
                  <a:tcPr marL="0" marR="0" marT="0" marB="0" anchor="ctr"/>
                </a:tc>
                <a:tc>
                  <a:txBody>
                    <a:bodyPr>
                      <a:spAutoFit/>
                    </a:bodyPr>
                    <a:p>
                      <a:pPr indent="190500"/>
                      <a:r>
                        <a:rPr lang="en-US" sz="850" b="1">
                          <a:solidFill>
                            <a:srgbClr val="EE2E29"/>
                          </a:solidFill>
                          <a:latin typeface="微软雅黑" panose="020B0503020204020204" charset="-122"/>
                        </a:rPr>
                        <a:t>*LM-6228</a:t>
                      </a:r>
                      <a:endParaRPr lang="en-US" sz="850" b="1">
                        <a:solidFill>
                          <a:srgbClr val="EE2E29"/>
                        </a:solidFill>
                        <a:latin typeface="微软雅黑" panose="020B0503020204020204" charset="-122"/>
                      </a:endParaRPr>
                    </a:p>
                  </a:txBody>
                  <a:tcPr marL="0" marR="0" marT="0" marB="0" anchor="ctr"/>
                </a:tc>
                <a:tc>
                  <a:txBody>
                    <a:bodyPr>
                      <a:spAutoFit/>
                    </a:bodyPr>
                    <a:p>
                      <a:pPr indent="0" algn="r"/>
                      <a:r>
                        <a:rPr lang="en-US" sz="850" b="1">
                          <a:solidFill>
                            <a:srgbClr val="EE2E29"/>
                          </a:solidFill>
                          <a:latin typeface="微软雅黑" panose="020B0503020204020204" charset="-122"/>
                        </a:rPr>
                        <a:t>*LM-8528</a:t>
                      </a:r>
                      <a:endParaRPr lang="en-US" sz="850" b="1">
                        <a:solidFill>
                          <a:srgbClr val="EE2E29"/>
                        </a:solidFill>
                        <a:latin typeface="微软雅黑" panose="020B0503020204020204" charset="-122"/>
                      </a:endParaRPr>
                    </a:p>
                  </a:txBody>
                  <a:tcPr marL="0" marR="0" marT="0" marB="0" anchor="ctr"/>
                </a:tc>
                <a:tc>
                  <a:txBody>
                    <a:bodyPr>
                      <a:spAutoFit/>
                    </a:bodyPr>
                    <a:p>
                      <a:pPr indent="0" algn="r"/>
                      <a:r>
                        <a:rPr lang="en-US" sz="850" b="1">
                          <a:solidFill>
                            <a:srgbClr val="EE2E29"/>
                          </a:solidFill>
                          <a:latin typeface="微软雅黑" panose="020B0503020204020204" charset="-122"/>
                        </a:rPr>
                        <a:t>LM-6232</a:t>
                      </a:r>
                      <a:endParaRPr lang="en-US" sz="850" b="1">
                        <a:solidFill>
                          <a:srgbClr val="EE2E29"/>
                        </a:solidFill>
                        <a:latin typeface="微软雅黑" panose="020B0503020204020204" charset="-122"/>
                      </a:endParaRPr>
                    </a:p>
                  </a:txBody>
                  <a:tcPr marL="0" marR="0" marT="0" marB="0" anchor="ctr"/>
                </a:tc>
                <a:tc>
                  <a:txBody>
                    <a:bodyPr>
                      <a:spAutoFit/>
                    </a:bodyPr>
                    <a:p>
                      <a:pPr indent="0" algn="ctr"/>
                      <a:r>
                        <a:rPr lang="en-US" sz="850" b="1">
                          <a:solidFill>
                            <a:srgbClr val="EE2E29"/>
                          </a:solidFill>
                          <a:latin typeface="微软雅黑" panose="020B0503020204020204" charset="-122"/>
                        </a:rPr>
                        <a:t>*LM-8532</a:t>
                      </a:r>
                      <a:endParaRPr lang="en-US" sz="850" b="1">
                        <a:solidFill>
                          <a:srgbClr val="EE2E29"/>
                        </a:solidFill>
                        <a:latin typeface="微软雅黑" panose="020B0503020204020204" charset="-122"/>
                      </a:endParaRPr>
                    </a:p>
                  </a:txBody>
                  <a:tcPr marL="0" marR="0" marT="0" marB="0" anchor="ctr"/>
                </a:tc>
                <a:tc>
                  <a:txBody>
                    <a:bodyPr>
                      <a:spAutoFit/>
                    </a:bodyPr>
                    <a:p>
                      <a:pPr indent="101600"/>
                      <a:r>
                        <a:rPr lang="en-US" sz="850" b="1">
                          <a:solidFill>
                            <a:srgbClr val="EE2E29"/>
                          </a:solidFill>
                          <a:latin typeface="微软雅黑" panose="020B0503020204020204" charset="-122"/>
                        </a:rPr>
                        <a:t>*LM-6238</a:t>
                      </a:r>
                      <a:endParaRPr lang="en-US" sz="850" b="1">
                        <a:solidFill>
                          <a:srgbClr val="EE2E29"/>
                        </a:solidFill>
                        <a:latin typeface="微软雅黑" panose="020B0503020204020204" charset="-122"/>
                      </a:endParaRPr>
                    </a:p>
                  </a:txBody>
                  <a:tcPr marL="0" marR="0" marT="0" marB="0" anchor="ctr"/>
                </a:tc>
              </a:tr>
              <a:tr h="207264">
                <a:tc gridSpan="17">
                  <a:txBody>
                    <a:bodyPr>
                      <a:spAutoFit/>
                    </a:bodyPr>
                    <a:p>
                      <a:pPr indent="0"/>
                      <a:r>
                        <a:rPr lang="en-US" sz="750">
                          <a:solidFill>
                            <a:srgbClr val="040001"/>
                          </a:solidFill>
                          <a:latin typeface="微软雅黑" panose="020B0503020204020204" charset="-122"/>
                        </a:rPr>
                        <a:t>Processing range</a:t>
                      </a:r>
                      <a:endParaRPr lang="en-US" sz="750">
                        <a:solidFill>
                          <a:srgbClr val="040001"/>
                        </a:solidFill>
                        <a:latin typeface="微软雅黑"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r>
              <a:tr h="201168">
                <a:tc>
                  <a:txBody>
                    <a:bodyPr>
                      <a:spAutoFit/>
                    </a:bodyPr>
                    <a:p>
                      <a:pPr indent="0"/>
                      <a:r>
                        <a:rPr lang="en-US" sz="750">
                          <a:solidFill>
                            <a:srgbClr val="040001"/>
                          </a:solidFill>
                          <a:latin typeface="微软雅黑" panose="020B0503020204020204" charset="-122"/>
                        </a:rPr>
                        <a:t>X axis travel</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254000" algn="just"/>
                      <a:r>
                        <a:rPr lang="en-US" sz="750">
                          <a:solidFill>
                            <a:srgbClr val="040001"/>
                          </a:solidFill>
                          <a:latin typeface="微软雅黑" panose="020B0503020204020204" charset="-122"/>
                        </a:rPr>
                        <a:t>mm</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165100" algn="just"/>
                      <a:r>
                        <a:rPr lang="en-US" sz="750">
                          <a:solidFill>
                            <a:srgbClr val="040001"/>
                          </a:solidFill>
                          <a:latin typeface="微软雅黑" panose="020B0503020204020204" charset="-122"/>
                        </a:rPr>
                        <a:t>2000</a:t>
                      </a:r>
                      <a:endParaRPr lang="en-US" sz="750">
                        <a:solidFill>
                          <a:srgbClr val="040001"/>
                        </a:solidFill>
                        <a:latin typeface="微软雅黑" panose="020B0503020204020204" charset="-122"/>
                      </a:endParaRPr>
                    </a:p>
                  </a:txBody>
                  <a:tcPr marL="0" marR="0" marT="0" marB="0" anchor="ctr"/>
                </a:tc>
                <a:tc>
                  <a:txBody>
                    <a:bodyPr>
                      <a:spAutoFit/>
                    </a:bodyPr>
                    <a:p>
                      <a:pPr indent="228600" algn="just"/>
                      <a:r>
                        <a:rPr lang="en-US" sz="750">
                          <a:solidFill>
                            <a:srgbClr val="040001"/>
                          </a:solidFill>
                          <a:latin typeface="微软雅黑" panose="020B0503020204020204" charset="-122"/>
                        </a:rPr>
                        <a:t>3000</a:t>
                      </a:r>
                      <a:endParaRPr lang="en-US" sz="750">
                        <a:solidFill>
                          <a:srgbClr val="040001"/>
                        </a:solidFill>
                        <a:latin typeface="微软雅黑" panose="020B0503020204020204" charset="-122"/>
                      </a:endParaRPr>
                    </a:p>
                  </a:txBody>
                  <a:tcPr marL="0" marR="0" marT="0" marB="0" anchor="ctr"/>
                </a:tc>
                <a:tc>
                  <a:txBody>
                    <a:bodyPr>
                      <a:spAutoFit/>
                    </a:bodyPr>
                    <a:p>
                      <a:pPr indent="152400" algn="just"/>
                      <a:r>
                        <a:rPr lang="en-US" sz="750">
                          <a:solidFill>
                            <a:srgbClr val="040001"/>
                          </a:solidFill>
                          <a:latin typeface="微软雅黑" panose="020B0503020204020204" charset="-122"/>
                        </a:rPr>
                        <a:t>2200</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2700</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3200</a:t>
                      </a:r>
                      <a:endParaRPr lang="en-US" sz="750">
                        <a:solidFill>
                          <a:srgbClr val="040001"/>
                        </a:solidFill>
                        <a:latin typeface="微软雅黑" panose="020B0503020204020204" charset="-122"/>
                      </a:endParaRPr>
                    </a:p>
                  </a:txBody>
                  <a:tcPr marL="0" marR="0" marT="0" marB="0" anchor="ctr"/>
                </a:tc>
                <a:tc>
                  <a:txBody>
                    <a:bodyPr>
                      <a:spAutoFit/>
                    </a:bodyPr>
                    <a:p>
                      <a:pPr indent="317500"/>
                      <a:r>
                        <a:rPr lang="en-US" sz="750">
                          <a:solidFill>
                            <a:srgbClr val="040001"/>
                          </a:solidFill>
                          <a:latin typeface="微软雅黑" panose="020B0503020204020204" charset="-122"/>
                        </a:rPr>
                        <a:t>3200</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4200</a:t>
                      </a:r>
                      <a:endParaRPr lang="en-US" sz="750">
                        <a:solidFill>
                          <a:srgbClr val="040001"/>
                        </a:solidFill>
                        <a:latin typeface="微软雅黑" panose="020B0503020204020204" charset="-122"/>
                      </a:endParaRPr>
                    </a:p>
                  </a:txBody>
                  <a:tcPr marL="0" marR="0" marT="0" marB="0" anchor="ctr"/>
                </a:tc>
                <a:tc>
                  <a:txBody>
                    <a:bodyPr>
                      <a:spAutoFit/>
                    </a:bodyPr>
                    <a:p>
                      <a:pPr marL="700405" indent="0"/>
                      <a:r>
                        <a:rPr lang="en-US" sz="750">
                          <a:solidFill>
                            <a:srgbClr val="040001"/>
                          </a:solidFill>
                          <a:latin typeface="微软雅黑" panose="020B0503020204020204" charset="-122"/>
                        </a:rPr>
                        <a:t>6200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8500</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4200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6200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8500</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6200</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8500</a:t>
                      </a:r>
                      <a:endParaRPr lang="en-US" sz="750">
                        <a:solidFill>
                          <a:srgbClr val="040001"/>
                        </a:solidFill>
                        <a:latin typeface="微软雅黑" panose="020B0503020204020204" charset="-122"/>
                      </a:endParaRPr>
                    </a:p>
                  </a:txBody>
                  <a:tcPr marL="0" marR="0" marT="0" marB="0" anchor="ctr"/>
                </a:tc>
                <a:tc>
                  <a:txBody>
                    <a:bodyPr>
                      <a:spAutoFit/>
                    </a:bodyPr>
                    <a:p>
                      <a:pPr indent="241300"/>
                      <a:r>
                        <a:rPr lang="en-US" sz="750">
                          <a:solidFill>
                            <a:srgbClr val="040001"/>
                          </a:solidFill>
                          <a:latin typeface="微软雅黑" panose="020B0503020204020204" charset="-122"/>
                        </a:rPr>
                        <a:t>6200</a:t>
                      </a:r>
                      <a:endParaRPr lang="en-US" sz="750">
                        <a:solidFill>
                          <a:srgbClr val="040001"/>
                        </a:solidFill>
                        <a:latin typeface="微软雅黑" panose="020B0503020204020204" charset="-122"/>
                      </a:endParaRPr>
                    </a:p>
                  </a:txBody>
                  <a:tcPr marL="0" marR="0" marT="0" marB="0" anchor="ctr"/>
                </a:tc>
              </a:tr>
              <a:tr h="204216">
                <a:tc>
                  <a:txBody>
                    <a:bodyPr>
                      <a:spAutoFit/>
                    </a:bodyPr>
                    <a:p>
                      <a:pPr indent="0"/>
                      <a:r>
                        <a:rPr lang="en-US" sz="750">
                          <a:solidFill>
                            <a:srgbClr val="040001"/>
                          </a:solidFill>
                          <a:latin typeface="微软雅黑" panose="020B0503020204020204" charset="-122"/>
                        </a:rPr>
                        <a:t>Y axis travel</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254000" algn="just"/>
                      <a:r>
                        <a:rPr lang="en-US" sz="750">
                          <a:solidFill>
                            <a:srgbClr val="040001"/>
                          </a:solidFill>
                          <a:latin typeface="微软雅黑" panose="020B0503020204020204" charset="-122"/>
                        </a:rPr>
                        <a:t>mm</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165100" algn="just"/>
                      <a:r>
                        <a:rPr lang="en-US" sz="750">
                          <a:solidFill>
                            <a:srgbClr val="040001"/>
                          </a:solidFill>
                          <a:latin typeface="微软雅黑" panose="020B0503020204020204" charset="-122"/>
                        </a:rPr>
                        <a:t>1500</a:t>
                      </a:r>
                      <a:endParaRPr lang="en-US" sz="750">
                        <a:solidFill>
                          <a:srgbClr val="040001"/>
                        </a:solidFill>
                        <a:latin typeface="微软雅黑" panose="020B0503020204020204" charset="-122"/>
                      </a:endParaRPr>
                    </a:p>
                  </a:txBody>
                  <a:tcPr marL="0" marR="0" marT="0" marB="0" anchor="ctr"/>
                </a:tc>
                <a:tc>
                  <a:txBody>
                    <a:bodyPr>
                      <a:spAutoFit/>
                    </a:bodyPr>
                    <a:p>
                      <a:pPr indent="228600" algn="just"/>
                      <a:r>
                        <a:rPr lang="en-US" sz="750">
                          <a:solidFill>
                            <a:srgbClr val="040001"/>
                          </a:solidFill>
                          <a:latin typeface="微软雅黑" panose="020B0503020204020204" charset="-122"/>
                        </a:rPr>
                        <a:t>1500</a:t>
                      </a:r>
                      <a:endParaRPr lang="en-US" sz="750">
                        <a:solidFill>
                          <a:srgbClr val="040001"/>
                        </a:solidFill>
                        <a:latin typeface="微软雅黑" panose="020B0503020204020204" charset="-122"/>
                      </a:endParaRPr>
                    </a:p>
                  </a:txBody>
                  <a:tcPr marL="0" marR="0" marT="0" marB="0" anchor="ctr"/>
                </a:tc>
                <a:tc>
                  <a:txBody>
                    <a:bodyPr>
                      <a:spAutoFit/>
                    </a:bodyPr>
                    <a:p>
                      <a:pPr indent="152400" algn="just"/>
                      <a:r>
                        <a:rPr lang="en-US" sz="750">
                          <a:solidFill>
                            <a:srgbClr val="040001"/>
                          </a:solidFill>
                          <a:latin typeface="微软雅黑" panose="020B0503020204020204" charset="-122"/>
                        </a:rPr>
                        <a:t>1900</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1900</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1900</a:t>
                      </a:r>
                      <a:endParaRPr lang="en-US" sz="750">
                        <a:solidFill>
                          <a:srgbClr val="040001"/>
                        </a:solidFill>
                        <a:latin typeface="微软雅黑" panose="020B0503020204020204" charset="-122"/>
                      </a:endParaRPr>
                    </a:p>
                  </a:txBody>
                  <a:tcPr marL="0" marR="0" marT="0" marB="0" anchor="ctr"/>
                </a:tc>
                <a:tc>
                  <a:txBody>
                    <a:bodyPr>
                      <a:spAutoFit/>
                    </a:bodyPr>
                    <a:p>
                      <a:pPr indent="317500"/>
                      <a:r>
                        <a:rPr lang="en-US" sz="750">
                          <a:solidFill>
                            <a:srgbClr val="040001"/>
                          </a:solidFill>
                          <a:latin typeface="微软雅黑" panose="020B0503020204020204" charset="-122"/>
                        </a:rPr>
                        <a:t>2770</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2770</a:t>
                      </a:r>
                      <a:endParaRPr lang="en-US" sz="750">
                        <a:solidFill>
                          <a:srgbClr val="040001"/>
                        </a:solidFill>
                        <a:latin typeface="微软雅黑" panose="020B0503020204020204" charset="-122"/>
                      </a:endParaRPr>
                    </a:p>
                  </a:txBody>
                  <a:tcPr marL="0" marR="0" marT="0" marB="0" anchor="ctr"/>
                </a:tc>
                <a:tc>
                  <a:txBody>
                    <a:bodyPr>
                      <a:spAutoFit/>
                    </a:bodyPr>
                    <a:p>
                      <a:pPr marL="700405" indent="0"/>
                      <a:r>
                        <a:rPr lang="en-US" sz="750">
                          <a:solidFill>
                            <a:srgbClr val="040001"/>
                          </a:solidFill>
                          <a:latin typeface="微软雅黑" panose="020B0503020204020204" charset="-122"/>
                        </a:rPr>
                        <a:t>2770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2770</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3350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3350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3350</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3850</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3850</a:t>
                      </a:r>
                      <a:endParaRPr lang="en-US" sz="750">
                        <a:solidFill>
                          <a:srgbClr val="040001"/>
                        </a:solidFill>
                        <a:latin typeface="微软雅黑" panose="020B0503020204020204" charset="-122"/>
                      </a:endParaRPr>
                    </a:p>
                  </a:txBody>
                  <a:tcPr marL="0" marR="0" marT="0" marB="0" anchor="ctr"/>
                </a:tc>
                <a:tc>
                  <a:txBody>
                    <a:bodyPr>
                      <a:spAutoFit/>
                    </a:bodyPr>
                    <a:p>
                      <a:pPr indent="241300"/>
                      <a:r>
                        <a:rPr lang="en-US" sz="750">
                          <a:solidFill>
                            <a:srgbClr val="040001"/>
                          </a:solidFill>
                          <a:latin typeface="微软雅黑" panose="020B0503020204020204" charset="-122"/>
                        </a:rPr>
                        <a:t>4500</a:t>
                      </a:r>
                      <a:endParaRPr lang="en-US" sz="750">
                        <a:solidFill>
                          <a:srgbClr val="040001"/>
                        </a:solidFill>
                        <a:latin typeface="微软雅黑" panose="020B0503020204020204" charset="-122"/>
                      </a:endParaRPr>
                    </a:p>
                  </a:txBody>
                  <a:tcPr marL="0" marR="0" marT="0" marB="0" anchor="ctr"/>
                </a:tc>
              </a:tr>
              <a:tr h="204216">
                <a:tc>
                  <a:txBody>
                    <a:bodyPr>
                      <a:spAutoFit/>
                    </a:bodyPr>
                    <a:p>
                      <a:pPr indent="0"/>
                      <a:r>
                        <a:rPr lang="en-US" sz="750">
                          <a:solidFill>
                            <a:srgbClr val="040001"/>
                          </a:solidFill>
                          <a:latin typeface="微软雅黑" panose="020B0503020204020204" charset="-122"/>
                        </a:rPr>
                        <a:t>Z axis travel</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254000" algn="just"/>
                      <a:r>
                        <a:rPr lang="en-US" sz="750">
                          <a:solidFill>
                            <a:srgbClr val="040001"/>
                          </a:solidFill>
                          <a:latin typeface="微软雅黑" panose="020B0503020204020204" charset="-122"/>
                        </a:rPr>
                        <a:t>mm</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750">
                          <a:solidFill>
                            <a:srgbClr val="040001"/>
                          </a:solidFill>
                          <a:latin typeface="微软雅黑" panose="020B0503020204020204" charset="-122"/>
                        </a:rPr>
                        <a:t>800</a:t>
                      </a:r>
                      <a:endParaRPr lang="en-US" sz="750">
                        <a:solidFill>
                          <a:srgbClr val="040001"/>
                        </a:solidFill>
                        <a:latin typeface="微软雅黑" panose="020B0503020204020204" charset="-122"/>
                      </a:endParaRPr>
                    </a:p>
                  </a:txBody>
                  <a:tcPr marL="0" marR="0" marT="0" marB="0" anchor="ctr"/>
                </a:tc>
                <a:tc>
                  <a:txBody>
                    <a:bodyPr>
                      <a:spAutoFit/>
                    </a:bodyPr>
                    <a:p>
                      <a:pPr indent="0" algn="ctr"/>
                      <a:r>
                        <a:rPr lang="en-US" sz="750">
                          <a:solidFill>
                            <a:srgbClr val="040001"/>
                          </a:solidFill>
                          <a:latin typeface="微软雅黑" panose="020B0503020204020204" charset="-122"/>
                        </a:rPr>
                        <a:t>800</a:t>
                      </a:r>
                      <a:endParaRPr lang="en-US" sz="750">
                        <a:solidFill>
                          <a:srgbClr val="040001"/>
                        </a:solidFill>
                        <a:latin typeface="微软雅黑" panose="020B0503020204020204" charset="-122"/>
                      </a:endParaRPr>
                    </a:p>
                  </a:txBody>
                  <a:tcPr marL="0" marR="0" marT="0" marB="0" anchor="ctr"/>
                </a:tc>
                <a:tc>
                  <a:txBody>
                    <a:bodyPr>
                      <a:spAutoFit/>
                    </a:bodyPr>
                    <a:p>
                      <a:pPr indent="203200"/>
                      <a:r>
                        <a:rPr lang="en-US" sz="750">
                          <a:solidFill>
                            <a:srgbClr val="040001"/>
                          </a:solidFill>
                          <a:latin typeface="微软雅黑" panose="020B0503020204020204" charset="-122"/>
                        </a:rPr>
                        <a:t>800</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800</a:t>
                      </a:r>
                      <a:endParaRPr lang="en-US" sz="750">
                        <a:solidFill>
                          <a:srgbClr val="040001"/>
                        </a:solidFill>
                        <a:latin typeface="微软雅黑" panose="020B0503020204020204" charset="-122"/>
                      </a:endParaRPr>
                    </a:p>
                  </a:txBody>
                  <a:tcPr marL="0" marR="0" marT="0" marB="0" anchor="ctr"/>
                </a:tc>
                <a:tc>
                  <a:txBody>
                    <a:bodyPr>
                      <a:spAutoFit/>
                    </a:bodyPr>
                    <a:p>
                      <a:pPr indent="241300"/>
                      <a:r>
                        <a:rPr lang="en-US" sz="750">
                          <a:solidFill>
                            <a:srgbClr val="040001"/>
                          </a:solidFill>
                          <a:latin typeface="微软雅黑" panose="020B0503020204020204" charset="-122"/>
                        </a:rPr>
                        <a:t>800</a:t>
                      </a:r>
                      <a:endParaRPr lang="en-US" sz="750">
                        <a:solidFill>
                          <a:srgbClr val="040001"/>
                        </a:solidFill>
                        <a:latin typeface="微软雅黑" panose="020B0503020204020204" charset="-122"/>
                      </a:endParaRPr>
                    </a:p>
                  </a:txBody>
                  <a:tcPr marL="0" marR="0" marT="0" marB="0" anchor="ctr"/>
                </a:tc>
                <a:tc>
                  <a:txBody>
                    <a:bodyPr>
                      <a:spAutoFit/>
                    </a:bodyPr>
                    <a:p>
                      <a:pPr indent="0"/>
                      <a:r>
                        <a:rPr lang="en-US" sz="700">
                          <a:solidFill>
                            <a:srgbClr val="040001"/>
                          </a:solidFill>
                          <a:latin typeface="微软雅黑" panose="020B0503020204020204" charset="-122"/>
                        </a:rPr>
                        <a:t>1000 </a:t>
                      </a:r>
                      <a:r>
                        <a:rPr lang="en-US" sz="550">
                          <a:solidFill>
                            <a:srgbClr val="040001"/>
                          </a:solidFill>
                          <a:latin typeface="微软雅黑" panose="020B0503020204020204" charset="-122"/>
                        </a:rPr>
                        <a:t>(OPT1200)</a:t>
                      </a:r>
                      <a:endParaRPr lang="en-US" sz="550">
                        <a:solidFill>
                          <a:srgbClr val="040001"/>
                        </a:solidFill>
                        <a:latin typeface="微软雅黑" panose="020B0503020204020204" charset="-122"/>
                      </a:endParaRPr>
                    </a:p>
                  </a:txBody>
                  <a:tcPr marL="0" marR="0" marT="0" marB="0" anchor="ctr"/>
                </a:tc>
                <a:tc>
                  <a:txBody>
                    <a:bodyPr>
                      <a:spAutoFit/>
                    </a:bodyPr>
                    <a:p>
                      <a:pPr indent="101600"/>
                      <a:r>
                        <a:rPr lang="en-US" sz="700">
                          <a:solidFill>
                            <a:srgbClr val="040001"/>
                          </a:solidFill>
                          <a:latin typeface="微软雅黑" panose="020B0503020204020204" charset="-122"/>
                        </a:rPr>
                        <a:t>1000 </a:t>
                      </a:r>
                      <a:r>
                        <a:rPr lang="en-US" sz="550">
                          <a:solidFill>
                            <a:srgbClr val="040001"/>
                          </a:solidFill>
                          <a:latin typeface="微软雅黑" panose="020B0503020204020204" charset="-122"/>
                        </a:rPr>
                        <a:t>(OPT1200)</a:t>
                      </a:r>
                      <a:endParaRPr lang="en-US" sz="550">
                        <a:solidFill>
                          <a:srgbClr val="040001"/>
                        </a:solidFill>
                        <a:latin typeface="微软雅黑" panose="020B0503020204020204" charset="-122"/>
                      </a:endParaRPr>
                    </a:p>
                  </a:txBody>
                  <a:tcPr marL="0" marR="0" marT="0" marB="0" anchor="ctr"/>
                </a:tc>
                <a:tc>
                  <a:txBody>
                    <a:bodyPr>
                      <a:spAutoFit/>
                    </a:bodyPr>
                    <a:p>
                      <a:pPr indent="533400"/>
                      <a:r>
                        <a:rPr lang="en-US" sz="700">
                          <a:solidFill>
                            <a:srgbClr val="040001"/>
                          </a:solidFill>
                          <a:latin typeface="微软雅黑" panose="020B0503020204020204" charset="-122"/>
                        </a:rPr>
                        <a:t>1000 </a:t>
                      </a:r>
                      <a:r>
                        <a:rPr lang="en-US" sz="550">
                          <a:solidFill>
                            <a:srgbClr val="040001"/>
                          </a:solidFill>
                          <a:latin typeface="微软雅黑" panose="020B0503020204020204" charset="-122"/>
                        </a:rPr>
                        <a:t>(OPT1200)</a:t>
                      </a:r>
                      <a:endParaRPr lang="en-US" sz="550">
                        <a:solidFill>
                          <a:srgbClr val="040001"/>
                        </a:solidFill>
                        <a:latin typeface="微软雅黑" panose="020B0503020204020204" charset="-122"/>
                      </a:endParaRPr>
                    </a:p>
                  </a:txBody>
                  <a:tcPr marL="0" marR="0" marT="0" marB="0" anchor="ctr"/>
                </a:tc>
                <a:tc>
                  <a:txBody>
                    <a:bodyPr>
                      <a:spAutoFit/>
                    </a:bodyPr>
                    <a:p>
                      <a:pPr indent="152400"/>
                      <a:r>
                        <a:rPr lang="en-US" sz="700">
                          <a:solidFill>
                            <a:srgbClr val="040001"/>
                          </a:solidFill>
                          <a:latin typeface="微软雅黑" panose="020B0503020204020204" charset="-122"/>
                        </a:rPr>
                        <a:t>1000 </a:t>
                      </a:r>
                      <a:r>
                        <a:rPr lang="en-US" sz="550">
                          <a:solidFill>
                            <a:srgbClr val="040001"/>
                          </a:solidFill>
                          <a:latin typeface="微软雅黑" panose="020B0503020204020204" charset="-122"/>
                        </a:rPr>
                        <a:t>(OPT1200)</a:t>
                      </a:r>
                      <a:endParaRPr lang="en-US" sz="550">
                        <a:solidFill>
                          <a:srgbClr val="040001"/>
                        </a:solidFill>
                        <a:latin typeface="微软雅黑" panose="020B0503020204020204" charset="-122"/>
                      </a:endParaRPr>
                    </a:p>
                  </a:txBody>
                  <a:tcPr marL="0" marR="0" marT="0" marB="0" anchor="ctr"/>
                </a:tc>
                <a:tc>
                  <a:txBody>
                    <a:bodyPr>
                      <a:spAutoFit/>
                    </a:bodyPr>
                    <a:p>
                      <a:pPr indent="0" algn="r"/>
                      <a:r>
                        <a:rPr lang="en-US" sz="700">
                          <a:solidFill>
                            <a:srgbClr val="040001"/>
                          </a:solidFill>
                          <a:latin typeface="微软雅黑" panose="020B0503020204020204" charset="-122"/>
                        </a:rPr>
                        <a:t>1000 </a:t>
                      </a:r>
                      <a:r>
                        <a:rPr lang="en-US" sz="550">
                          <a:solidFill>
                            <a:srgbClr val="040001"/>
                          </a:solidFill>
                          <a:latin typeface="微软雅黑" panose="020B0503020204020204" charset="-122"/>
                        </a:rPr>
                        <a:t>(OPT1200)</a:t>
                      </a:r>
                      <a:endParaRPr lang="en-US" sz="550">
                        <a:solidFill>
                          <a:srgbClr val="040001"/>
                        </a:solidFill>
                        <a:latin typeface="微软雅黑" panose="020B0503020204020204" charset="-122"/>
                      </a:endParaRPr>
                    </a:p>
                  </a:txBody>
                  <a:tcPr marL="0" marR="0" marT="0" marB="0" anchor="ctr"/>
                </a:tc>
                <a:tc>
                  <a:txBody>
                    <a:bodyPr>
                      <a:spAutoFit/>
                    </a:bodyPr>
                    <a:p>
                      <a:pPr indent="0" algn="r"/>
                      <a:r>
                        <a:rPr lang="en-US" sz="700">
                          <a:solidFill>
                            <a:srgbClr val="040001"/>
                          </a:solidFill>
                          <a:latin typeface="微软雅黑" panose="020B0503020204020204" charset="-122"/>
                        </a:rPr>
                        <a:t>1000 </a:t>
                      </a:r>
                      <a:r>
                        <a:rPr lang="en-US" sz="550">
                          <a:solidFill>
                            <a:srgbClr val="040001"/>
                          </a:solidFill>
                          <a:latin typeface="微软雅黑" panose="020B0503020204020204" charset="-122"/>
                        </a:rPr>
                        <a:t>(OPT1200)</a:t>
                      </a:r>
                      <a:endParaRPr lang="en-US" sz="550">
                        <a:solidFill>
                          <a:srgbClr val="040001"/>
                        </a:solidFill>
                        <a:latin typeface="微软雅黑" panose="020B0503020204020204" charset="-122"/>
                      </a:endParaRPr>
                    </a:p>
                  </a:txBody>
                  <a:tcPr marL="0" marR="0" marT="0" marB="0" anchor="ctr"/>
                </a:tc>
                <a:tc>
                  <a:txBody>
                    <a:bodyPr>
                      <a:spAutoFit/>
                    </a:bodyPr>
                    <a:p>
                      <a:pPr indent="0" algn="r"/>
                      <a:r>
                        <a:rPr lang="en-US" sz="700">
                          <a:solidFill>
                            <a:srgbClr val="040001"/>
                          </a:solidFill>
                          <a:latin typeface="微软雅黑" panose="020B0503020204020204" charset="-122"/>
                        </a:rPr>
                        <a:t>1000</a:t>
                      </a:r>
                      <a:r>
                        <a:rPr lang="en-US" sz="550">
                          <a:solidFill>
                            <a:srgbClr val="040001"/>
                          </a:solidFill>
                          <a:latin typeface="微软雅黑" panose="020B0503020204020204" charset="-122"/>
                        </a:rPr>
                        <a:t>(OPT1200)</a:t>
                      </a:r>
                      <a:endParaRPr lang="en-US" sz="5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1300</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1300</a:t>
                      </a:r>
                      <a:endParaRPr lang="en-US" sz="750">
                        <a:solidFill>
                          <a:srgbClr val="040001"/>
                        </a:solidFill>
                        <a:latin typeface="微软雅黑" panose="020B0503020204020204" charset="-122"/>
                      </a:endParaRPr>
                    </a:p>
                  </a:txBody>
                  <a:tcPr marL="0" marR="0" marT="0" marB="0" anchor="ctr"/>
                </a:tc>
                <a:tc>
                  <a:txBody>
                    <a:bodyPr>
                      <a:spAutoFit/>
                    </a:bodyPr>
                    <a:p>
                      <a:pPr indent="241300"/>
                      <a:r>
                        <a:rPr lang="en-US" sz="750">
                          <a:solidFill>
                            <a:srgbClr val="040001"/>
                          </a:solidFill>
                          <a:latin typeface="微软雅黑" panose="020B0503020204020204" charset="-122"/>
                        </a:rPr>
                        <a:t>1300</a:t>
                      </a:r>
                      <a:endParaRPr lang="en-US" sz="750">
                        <a:solidFill>
                          <a:srgbClr val="040001"/>
                        </a:solidFill>
                        <a:latin typeface="微软雅黑" panose="020B0503020204020204" charset="-122"/>
                      </a:endParaRPr>
                    </a:p>
                  </a:txBody>
                  <a:tcPr marL="0" marR="0" marT="0" marB="0" anchor="ctr"/>
                </a:tc>
              </a:tr>
              <a:tr h="204216">
                <a:tc>
                  <a:txBody>
                    <a:bodyPr>
                      <a:spAutoFit/>
                    </a:bodyPr>
                    <a:p>
                      <a:pPr indent="0"/>
                      <a:r>
                        <a:rPr lang="en-US" sz="550">
                          <a:solidFill>
                            <a:srgbClr val="040001"/>
                          </a:solidFill>
                          <a:latin typeface="Times New Roman" panose="02020603050405020304"/>
                        </a:rPr>
                        <a:t>Double column spacing(door width)</a:t>
                      </a:r>
                      <a:endParaRPr lang="en-US" sz="550">
                        <a:solidFill>
                          <a:srgbClr val="040001"/>
                        </a:solidFill>
                        <a:latin typeface="Times New Roman" panose="02020603050405020304"/>
                      </a:endParaRPr>
                    </a:p>
                  </a:txBody>
                  <a:tcPr marL="0" marR="0" marT="0" marB="0" anchor="ctr">
                    <a:solidFill>
                      <a:srgbClr val="D1D5D6"/>
                    </a:solidFill>
                  </a:tcPr>
                </a:tc>
                <a:tc>
                  <a:txBody>
                    <a:bodyPr>
                      <a:spAutoFit/>
                    </a:bodyPr>
                    <a:p>
                      <a:pPr indent="254000" algn="just"/>
                      <a:r>
                        <a:rPr lang="en-US" sz="750">
                          <a:solidFill>
                            <a:srgbClr val="040001"/>
                          </a:solidFill>
                          <a:latin typeface="微软雅黑" panose="020B0503020204020204" charset="-122"/>
                        </a:rPr>
                        <a:t>mm</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165100" algn="just"/>
                      <a:r>
                        <a:rPr lang="en-US" sz="750">
                          <a:solidFill>
                            <a:srgbClr val="040001"/>
                          </a:solidFill>
                          <a:latin typeface="微软雅黑" panose="020B0503020204020204" charset="-122"/>
                        </a:rPr>
                        <a:t>1300</a:t>
                      </a:r>
                      <a:endParaRPr lang="en-US" sz="750">
                        <a:solidFill>
                          <a:srgbClr val="040001"/>
                        </a:solidFill>
                        <a:latin typeface="微软雅黑" panose="020B0503020204020204" charset="-122"/>
                      </a:endParaRPr>
                    </a:p>
                  </a:txBody>
                  <a:tcPr marL="0" marR="0" marT="0" marB="0" anchor="ctr"/>
                </a:tc>
                <a:tc>
                  <a:txBody>
                    <a:bodyPr>
                      <a:spAutoFit/>
                    </a:bodyPr>
                    <a:p>
                      <a:pPr indent="228600" algn="just"/>
                      <a:r>
                        <a:rPr lang="en-US" sz="750">
                          <a:solidFill>
                            <a:srgbClr val="040001"/>
                          </a:solidFill>
                          <a:latin typeface="微软雅黑" panose="020B0503020204020204" charset="-122"/>
                        </a:rPr>
                        <a:t>1300</a:t>
                      </a:r>
                      <a:endParaRPr lang="en-US" sz="750">
                        <a:solidFill>
                          <a:srgbClr val="040001"/>
                        </a:solidFill>
                        <a:latin typeface="微软雅黑" panose="020B0503020204020204" charset="-122"/>
                      </a:endParaRPr>
                    </a:p>
                  </a:txBody>
                  <a:tcPr marL="0" marR="0" marT="0" marB="0" anchor="ctr"/>
                </a:tc>
                <a:tc>
                  <a:txBody>
                    <a:bodyPr>
                      <a:spAutoFit/>
                    </a:bodyPr>
                    <a:p>
                      <a:pPr indent="152400" algn="just"/>
                      <a:r>
                        <a:rPr lang="en-US" sz="750">
                          <a:solidFill>
                            <a:srgbClr val="040001"/>
                          </a:solidFill>
                          <a:latin typeface="微软雅黑" panose="020B0503020204020204" charset="-122"/>
                        </a:rPr>
                        <a:t>1800</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1800</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1800</a:t>
                      </a:r>
                      <a:endParaRPr lang="en-US" sz="750">
                        <a:solidFill>
                          <a:srgbClr val="040001"/>
                        </a:solidFill>
                        <a:latin typeface="微软雅黑" panose="020B0503020204020204" charset="-122"/>
                      </a:endParaRPr>
                    </a:p>
                  </a:txBody>
                  <a:tcPr marL="0" marR="0" marT="0" marB="0" anchor="ctr"/>
                </a:tc>
                <a:tc>
                  <a:txBody>
                    <a:bodyPr>
                      <a:spAutoFit/>
                    </a:bodyPr>
                    <a:p>
                      <a:pPr indent="317500"/>
                      <a:r>
                        <a:rPr lang="en-US" sz="750">
                          <a:solidFill>
                            <a:srgbClr val="040001"/>
                          </a:solidFill>
                          <a:latin typeface="微软雅黑" panose="020B0503020204020204" charset="-122"/>
                        </a:rPr>
                        <a:t>2300</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2300</a:t>
                      </a:r>
                      <a:endParaRPr lang="en-US" sz="750">
                        <a:solidFill>
                          <a:srgbClr val="040001"/>
                        </a:solidFill>
                        <a:latin typeface="微软雅黑" panose="020B0503020204020204" charset="-122"/>
                      </a:endParaRPr>
                    </a:p>
                  </a:txBody>
                  <a:tcPr marL="0" marR="0" marT="0" marB="0" anchor="ctr"/>
                </a:tc>
                <a:tc>
                  <a:txBody>
                    <a:bodyPr>
                      <a:spAutoFit/>
                    </a:bodyPr>
                    <a:p>
                      <a:pPr marL="700405" indent="0"/>
                      <a:r>
                        <a:rPr lang="en-US" sz="750">
                          <a:solidFill>
                            <a:srgbClr val="040001"/>
                          </a:solidFill>
                          <a:latin typeface="微软雅黑" panose="020B0503020204020204" charset="-122"/>
                        </a:rPr>
                        <a:t>2300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2300</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2800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2800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2800</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3200</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3200</a:t>
                      </a:r>
                      <a:endParaRPr lang="en-US" sz="750">
                        <a:solidFill>
                          <a:srgbClr val="040001"/>
                        </a:solidFill>
                        <a:latin typeface="微软雅黑" panose="020B0503020204020204" charset="-122"/>
                      </a:endParaRPr>
                    </a:p>
                  </a:txBody>
                  <a:tcPr marL="0" marR="0" marT="0" marB="0" anchor="ctr"/>
                </a:tc>
                <a:tc>
                  <a:txBody>
                    <a:bodyPr>
                      <a:spAutoFit/>
                    </a:bodyPr>
                    <a:p>
                      <a:pPr indent="241300"/>
                      <a:r>
                        <a:rPr lang="en-US" sz="750">
                          <a:solidFill>
                            <a:srgbClr val="040001"/>
                          </a:solidFill>
                          <a:latin typeface="微软雅黑" panose="020B0503020204020204" charset="-122"/>
                        </a:rPr>
                        <a:t>3800</a:t>
                      </a:r>
                      <a:endParaRPr lang="en-US" sz="750">
                        <a:solidFill>
                          <a:srgbClr val="040001"/>
                        </a:solidFill>
                        <a:latin typeface="微软雅黑" panose="020B0503020204020204" charset="-122"/>
                      </a:endParaRPr>
                    </a:p>
                  </a:txBody>
                  <a:tcPr marL="0" marR="0" marT="0" marB="0" anchor="ctr"/>
                </a:tc>
              </a:tr>
              <a:tr h="207264">
                <a:tc>
                  <a:txBody>
                    <a:bodyPr>
                      <a:spAutoFit/>
                    </a:bodyPr>
                    <a:p>
                      <a:pPr indent="0"/>
                      <a:r>
                        <a:rPr lang="en-US" sz="550">
                          <a:solidFill>
                            <a:srgbClr val="040001"/>
                          </a:solidFill>
                          <a:latin typeface="Times New Roman" panose="02020603050405020304"/>
                        </a:rPr>
                        <a:t>Spindle nose to worktable distance</a:t>
                      </a:r>
                      <a:endParaRPr lang="en-US" sz="550">
                        <a:solidFill>
                          <a:srgbClr val="040001"/>
                        </a:solidFill>
                        <a:latin typeface="Times New Roman" panose="02020603050405020304"/>
                      </a:endParaRPr>
                    </a:p>
                  </a:txBody>
                  <a:tcPr marL="0" marR="0" marT="0" marB="0" anchor="ctr">
                    <a:solidFill>
                      <a:srgbClr val="D1D5D6"/>
                    </a:solidFill>
                  </a:tcPr>
                </a:tc>
                <a:tc>
                  <a:txBody>
                    <a:bodyPr>
                      <a:spAutoFit/>
                    </a:bodyPr>
                    <a:p>
                      <a:pPr indent="254000" algn="just"/>
                      <a:r>
                        <a:rPr lang="en-US" sz="750">
                          <a:solidFill>
                            <a:srgbClr val="040001"/>
                          </a:solidFill>
                          <a:latin typeface="微软雅黑" panose="020B0503020204020204" charset="-122"/>
                        </a:rPr>
                        <a:t>mm</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750">
                          <a:solidFill>
                            <a:srgbClr val="040001"/>
                          </a:solidFill>
                          <a:latin typeface="微软雅黑" panose="020B0503020204020204" charset="-122"/>
                        </a:rPr>
                        <a:t>200-1000</a:t>
                      </a:r>
                      <a:endParaRPr lang="en-US" sz="750">
                        <a:solidFill>
                          <a:srgbClr val="040001"/>
                        </a:solidFill>
                        <a:latin typeface="微软雅黑" panose="020B0503020204020204" charset="-122"/>
                      </a:endParaRPr>
                    </a:p>
                  </a:txBody>
                  <a:tcPr marL="0" marR="0" marT="0" marB="0" anchor="ctr"/>
                </a:tc>
                <a:tc>
                  <a:txBody>
                    <a:bodyPr>
                      <a:spAutoFit/>
                    </a:bodyPr>
                    <a:p>
                      <a:pPr indent="0" algn="ctr"/>
                      <a:r>
                        <a:rPr lang="en-US" sz="750">
                          <a:solidFill>
                            <a:srgbClr val="040001"/>
                          </a:solidFill>
                          <a:latin typeface="微软雅黑" panose="020B0503020204020204" charset="-122"/>
                        </a:rPr>
                        <a:t>200-1000</a:t>
                      </a:r>
                      <a:endParaRPr lang="en-US" sz="750">
                        <a:solidFill>
                          <a:srgbClr val="040001"/>
                        </a:solidFill>
                        <a:latin typeface="微软雅黑" panose="020B0503020204020204" charset="-122"/>
                      </a:endParaRPr>
                    </a:p>
                  </a:txBody>
                  <a:tcPr marL="0" marR="0" marT="0" marB="0" anchor="ctr"/>
                </a:tc>
                <a:tc>
                  <a:txBody>
                    <a:bodyPr>
                      <a:spAutoFit/>
                    </a:bodyPr>
                    <a:p>
                      <a:pPr indent="0"/>
                      <a:r>
                        <a:rPr lang="en-US" sz="750">
                          <a:solidFill>
                            <a:srgbClr val="040001"/>
                          </a:solidFill>
                          <a:latin typeface="微软雅黑" panose="020B0503020204020204" charset="-122"/>
                        </a:rPr>
                        <a:t>200-1000</a:t>
                      </a:r>
                      <a:endParaRPr lang="en-US" sz="750">
                        <a:solidFill>
                          <a:srgbClr val="040001"/>
                        </a:solidFill>
                        <a:latin typeface="微软雅黑" panose="020B0503020204020204" charset="-122"/>
                      </a:endParaRPr>
                    </a:p>
                  </a:txBody>
                  <a:tcPr marL="0" marR="0" marT="0" marB="0" anchor="ctr"/>
                </a:tc>
                <a:tc>
                  <a:txBody>
                    <a:bodyPr>
                      <a:spAutoFit/>
                    </a:bodyPr>
                    <a:p>
                      <a:pPr indent="127000"/>
                      <a:r>
                        <a:rPr lang="en-US" sz="750">
                          <a:solidFill>
                            <a:srgbClr val="040001"/>
                          </a:solidFill>
                          <a:latin typeface="微软雅黑" panose="020B0503020204020204" charset="-122"/>
                        </a:rPr>
                        <a:t>200-1000</a:t>
                      </a:r>
                      <a:endParaRPr lang="en-US" sz="750">
                        <a:solidFill>
                          <a:srgbClr val="040001"/>
                        </a:solidFill>
                        <a:latin typeface="微软雅黑" panose="020B0503020204020204" charset="-122"/>
                      </a:endParaRPr>
                    </a:p>
                  </a:txBody>
                  <a:tcPr marL="0" marR="0" marT="0" marB="0" anchor="ctr"/>
                </a:tc>
                <a:tc>
                  <a:txBody>
                    <a:bodyPr>
                      <a:spAutoFit/>
                    </a:bodyPr>
                    <a:p>
                      <a:pPr indent="0"/>
                      <a:r>
                        <a:rPr lang="en-US" sz="750">
                          <a:solidFill>
                            <a:srgbClr val="040001"/>
                          </a:solidFill>
                          <a:latin typeface="微软雅黑" panose="020B0503020204020204" charset="-122"/>
                        </a:rPr>
                        <a:t>200-1000</a:t>
                      </a:r>
                      <a:endParaRPr lang="en-US" sz="750">
                        <a:solidFill>
                          <a:srgbClr val="040001"/>
                        </a:solidFill>
                        <a:latin typeface="微软雅黑" panose="020B0503020204020204" charset="-122"/>
                      </a:endParaRPr>
                    </a:p>
                  </a:txBody>
                  <a:tcPr marL="0" marR="0" marT="0" marB="0" anchor="ctr"/>
                </a:tc>
                <a:tc>
                  <a:txBody>
                    <a:bodyPr>
                      <a:spAutoFit/>
                    </a:bodyPr>
                    <a:p>
                      <a:pPr indent="228600"/>
                      <a:r>
                        <a:rPr lang="en-US" sz="750">
                          <a:solidFill>
                            <a:srgbClr val="040001"/>
                          </a:solidFill>
                          <a:latin typeface="微软雅黑" panose="020B0503020204020204" charset="-122"/>
                        </a:rPr>
                        <a:t>300-1300</a:t>
                      </a:r>
                      <a:endParaRPr lang="en-US" sz="750">
                        <a:solidFill>
                          <a:srgbClr val="040001"/>
                        </a:solidFill>
                        <a:latin typeface="微软雅黑" panose="020B0503020204020204" charset="-122"/>
                      </a:endParaRPr>
                    </a:p>
                  </a:txBody>
                  <a:tcPr marL="0" marR="0" marT="0" marB="0" anchor="ctr"/>
                </a:tc>
                <a:tc>
                  <a:txBody>
                    <a:bodyPr>
                      <a:spAutoFit/>
                    </a:bodyPr>
                    <a:p>
                      <a:pPr indent="165100"/>
                      <a:r>
                        <a:rPr lang="en-US" sz="750">
                          <a:solidFill>
                            <a:srgbClr val="040001"/>
                          </a:solidFill>
                          <a:latin typeface="微软雅黑" panose="020B0503020204020204" charset="-122"/>
                        </a:rPr>
                        <a:t>300-1300</a:t>
                      </a:r>
                      <a:endParaRPr lang="en-US" sz="750">
                        <a:solidFill>
                          <a:srgbClr val="040001"/>
                        </a:solidFill>
                        <a:latin typeface="微软雅黑" panose="020B0503020204020204" charset="-122"/>
                      </a:endParaRPr>
                    </a:p>
                  </a:txBody>
                  <a:tcPr marL="0" marR="0" marT="0" marB="0" anchor="ctr"/>
                </a:tc>
                <a:tc>
                  <a:txBody>
                    <a:bodyPr>
                      <a:spAutoFit/>
                    </a:bodyPr>
                    <a:p>
                      <a:pPr marL="611505" indent="0"/>
                      <a:r>
                        <a:rPr lang="en-US" sz="750">
                          <a:solidFill>
                            <a:srgbClr val="040001"/>
                          </a:solidFill>
                          <a:latin typeface="微软雅黑" panose="020B0503020204020204" charset="-122"/>
                        </a:rPr>
                        <a:t>300-1300</a:t>
                      </a:r>
                      <a:endParaRPr lang="en-US" sz="750">
                        <a:solidFill>
                          <a:srgbClr val="040001"/>
                        </a:solidFill>
                        <a:latin typeface="微软雅黑" panose="020B0503020204020204" charset="-122"/>
                      </a:endParaRPr>
                    </a:p>
                  </a:txBody>
                  <a:tcPr marL="0" marR="0" marT="0" marB="0" anchor="ctr"/>
                </a:tc>
                <a:tc>
                  <a:txBody>
                    <a:bodyPr>
                      <a:spAutoFit/>
                    </a:bodyPr>
                    <a:p>
                      <a:pPr indent="254000"/>
                      <a:r>
                        <a:rPr lang="en-US" sz="750">
                          <a:solidFill>
                            <a:srgbClr val="040001"/>
                          </a:solidFill>
                          <a:latin typeface="微软雅黑" panose="020B0503020204020204" charset="-122"/>
                        </a:rPr>
                        <a:t>300-1300</a:t>
                      </a:r>
                      <a:endParaRPr lang="en-US" sz="750">
                        <a:solidFill>
                          <a:srgbClr val="040001"/>
                        </a:solidFill>
                        <a:latin typeface="微软雅黑" panose="020B0503020204020204" charset="-122"/>
                      </a:endParaRPr>
                    </a:p>
                  </a:txBody>
                  <a:tcPr marL="0" marR="0" marT="0" marB="0" anchor="ctr"/>
                </a:tc>
                <a:tc>
                  <a:txBody>
                    <a:bodyPr>
                      <a:spAutoFit/>
                    </a:bodyPr>
                    <a:p>
                      <a:pPr indent="165100"/>
                      <a:r>
                        <a:rPr lang="en-US" sz="750">
                          <a:solidFill>
                            <a:srgbClr val="040001"/>
                          </a:solidFill>
                          <a:latin typeface="微软雅黑" panose="020B0503020204020204" charset="-122"/>
                        </a:rPr>
                        <a:t>300-1300</a:t>
                      </a:r>
                      <a:endParaRPr lang="en-US" sz="750">
                        <a:solidFill>
                          <a:srgbClr val="040001"/>
                        </a:solidFill>
                        <a:latin typeface="微软雅黑" panose="020B0503020204020204" charset="-122"/>
                      </a:endParaRPr>
                    </a:p>
                  </a:txBody>
                  <a:tcPr marL="0" marR="0" marT="0" marB="0" anchor="ctr"/>
                </a:tc>
                <a:tc>
                  <a:txBody>
                    <a:bodyPr>
                      <a:spAutoFit/>
                    </a:bodyPr>
                    <a:p>
                      <a:pPr indent="254000"/>
                      <a:r>
                        <a:rPr lang="en-US" sz="750">
                          <a:solidFill>
                            <a:srgbClr val="040001"/>
                          </a:solidFill>
                          <a:latin typeface="微软雅黑" panose="020B0503020204020204" charset="-122"/>
                        </a:rPr>
                        <a:t>300-1300</a:t>
                      </a:r>
                      <a:endParaRPr lang="en-US" sz="750">
                        <a:solidFill>
                          <a:srgbClr val="040001"/>
                        </a:solidFill>
                        <a:latin typeface="微软雅黑" panose="020B0503020204020204" charset="-122"/>
                      </a:endParaRPr>
                    </a:p>
                  </a:txBody>
                  <a:tcPr marL="0" marR="0" marT="0" marB="0" anchor="ctr"/>
                </a:tc>
                <a:tc>
                  <a:txBody>
                    <a:bodyPr>
                      <a:spAutoFit/>
                    </a:bodyPr>
                    <a:p>
                      <a:pPr indent="241300"/>
                      <a:r>
                        <a:rPr lang="en-US" sz="750">
                          <a:solidFill>
                            <a:srgbClr val="040001"/>
                          </a:solidFill>
                          <a:latin typeface="微软雅黑" panose="020B0503020204020204" charset="-122"/>
                        </a:rPr>
                        <a:t>300-1300</a:t>
                      </a:r>
                      <a:endParaRPr lang="en-US" sz="750">
                        <a:solidFill>
                          <a:srgbClr val="040001"/>
                        </a:solidFill>
                        <a:latin typeface="微软雅黑" panose="020B0503020204020204" charset="-122"/>
                      </a:endParaRPr>
                    </a:p>
                  </a:txBody>
                  <a:tcPr marL="0" marR="0" marT="0" marB="0" anchor="ctr"/>
                </a:tc>
                <a:tc>
                  <a:txBody>
                    <a:bodyPr>
                      <a:spAutoFit/>
                    </a:bodyPr>
                    <a:p>
                      <a:pPr indent="101600"/>
                      <a:r>
                        <a:rPr lang="en-US" sz="750">
                          <a:solidFill>
                            <a:srgbClr val="040001"/>
                          </a:solidFill>
                          <a:latin typeface="微软雅黑" panose="020B0503020204020204" charset="-122"/>
                        </a:rPr>
                        <a:t>300-1600</a:t>
                      </a:r>
                      <a:endParaRPr lang="en-US" sz="750">
                        <a:solidFill>
                          <a:srgbClr val="040001"/>
                        </a:solidFill>
                        <a:latin typeface="微软雅黑" panose="020B0503020204020204" charset="-122"/>
                      </a:endParaRPr>
                    </a:p>
                  </a:txBody>
                  <a:tcPr marL="0" marR="0" marT="0" marB="0" anchor="ctr"/>
                </a:tc>
                <a:tc>
                  <a:txBody>
                    <a:bodyPr>
                      <a:spAutoFit/>
                    </a:bodyPr>
                    <a:p>
                      <a:pPr indent="101600"/>
                      <a:r>
                        <a:rPr lang="en-US" sz="750">
                          <a:solidFill>
                            <a:srgbClr val="040001"/>
                          </a:solidFill>
                          <a:latin typeface="微软雅黑" panose="020B0503020204020204" charset="-122"/>
                        </a:rPr>
                        <a:t>300-1600</a:t>
                      </a:r>
                      <a:endParaRPr lang="en-US" sz="750">
                        <a:solidFill>
                          <a:srgbClr val="040001"/>
                        </a:solidFill>
                        <a:latin typeface="微软雅黑" panose="020B0503020204020204" charset="-122"/>
                      </a:endParaRPr>
                    </a:p>
                  </a:txBody>
                  <a:tcPr marL="0" marR="0" marT="0" marB="0" anchor="ctr"/>
                </a:tc>
                <a:tc>
                  <a:txBody>
                    <a:bodyPr>
                      <a:spAutoFit/>
                    </a:bodyPr>
                    <a:p>
                      <a:pPr indent="152400"/>
                      <a:r>
                        <a:rPr lang="en-US" sz="750">
                          <a:solidFill>
                            <a:srgbClr val="040001"/>
                          </a:solidFill>
                          <a:latin typeface="微软雅黑" panose="020B0503020204020204" charset="-122"/>
                        </a:rPr>
                        <a:t>300-1600</a:t>
                      </a:r>
                      <a:endParaRPr lang="en-US" sz="750">
                        <a:solidFill>
                          <a:srgbClr val="040001"/>
                        </a:solidFill>
                        <a:latin typeface="微软雅黑" panose="020B0503020204020204" charset="-122"/>
                      </a:endParaRPr>
                    </a:p>
                  </a:txBody>
                  <a:tcPr marL="0" marR="0" marT="0" marB="0" anchor="ctr"/>
                </a:tc>
              </a:tr>
              <a:tr h="207264">
                <a:tc gridSpan="17">
                  <a:txBody>
                    <a:bodyPr>
                      <a:spAutoFit/>
                    </a:bodyPr>
                    <a:p>
                      <a:pPr indent="0"/>
                      <a:r>
                        <a:rPr lang="en-US" sz="750">
                          <a:solidFill>
                            <a:srgbClr val="040001"/>
                          </a:solidFill>
                          <a:latin typeface="微软雅黑" panose="020B0503020204020204" charset="-122"/>
                        </a:rPr>
                        <a:t>Workbench</a:t>
                      </a:r>
                      <a:endParaRPr lang="en-US" sz="750">
                        <a:solidFill>
                          <a:srgbClr val="040001"/>
                        </a:solidFill>
                        <a:latin typeface="微软雅黑" panose="020B0503020204020204" charset="-122"/>
                      </a:endParaRPr>
                    </a:p>
                  </a:txBody>
                  <a:tcPr marL="0" marR="0" marT="0" marB="0" anchor="ctr">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r>
              <a:tr h="201168">
                <a:tc>
                  <a:txBody>
                    <a:bodyPr>
                      <a:spAutoFit/>
                    </a:bodyPr>
                    <a:p>
                      <a:pPr indent="0"/>
                      <a:r>
                        <a:rPr lang="en-US" sz="550">
                          <a:solidFill>
                            <a:srgbClr val="040001"/>
                          </a:solidFill>
                          <a:latin typeface="Times New Roman" panose="02020603050405020304"/>
                        </a:rPr>
                        <a:t>Workbench size(X direction</a:t>
                      </a:r>
                      <a:r>
                        <a:rPr lang="en-US" sz="550">
                          <a:solidFill>
                            <a:srgbClr val="040001"/>
                          </a:solidFill>
                          <a:latin typeface="宋体" panose="02010600030101010101" pitchFamily="2" charset="-122"/>
                        </a:rPr>
                        <a:t>)</a:t>
                      </a:r>
                      <a:endParaRPr lang="en-US" sz="550">
                        <a:solidFill>
                          <a:srgbClr val="040001"/>
                        </a:solidFill>
                        <a:latin typeface="宋体" panose="02010600030101010101" pitchFamily="2" charset="-122"/>
                      </a:endParaRPr>
                    </a:p>
                  </a:txBody>
                  <a:tcPr marL="0" marR="0" marT="0" marB="0" anchor="ctr">
                    <a:solidFill>
                      <a:srgbClr val="D1D5D6"/>
                    </a:solidFill>
                  </a:tcPr>
                </a:tc>
                <a:tc>
                  <a:txBody>
                    <a:bodyPr>
                      <a:spAutoFit/>
                    </a:bodyPr>
                    <a:p>
                      <a:pPr indent="254000" algn="just"/>
                      <a:r>
                        <a:rPr lang="en-US" sz="750">
                          <a:solidFill>
                            <a:srgbClr val="040001"/>
                          </a:solidFill>
                          <a:latin typeface="微软雅黑" panose="020B0503020204020204" charset="-122"/>
                        </a:rPr>
                        <a:t>mm</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165100" algn="just"/>
                      <a:r>
                        <a:rPr lang="en-US" sz="750">
                          <a:solidFill>
                            <a:srgbClr val="040001"/>
                          </a:solidFill>
                          <a:latin typeface="微软雅黑" panose="020B0503020204020204" charset="-122"/>
                        </a:rPr>
                        <a:t>2200</a:t>
                      </a:r>
                      <a:endParaRPr lang="en-US" sz="750">
                        <a:solidFill>
                          <a:srgbClr val="040001"/>
                        </a:solidFill>
                        <a:latin typeface="微软雅黑" panose="020B0503020204020204" charset="-122"/>
                      </a:endParaRPr>
                    </a:p>
                  </a:txBody>
                  <a:tcPr marL="0" marR="0" marT="0" marB="0" anchor="ctr"/>
                </a:tc>
                <a:tc>
                  <a:txBody>
                    <a:bodyPr>
                      <a:spAutoFit/>
                    </a:bodyPr>
                    <a:p>
                      <a:pPr indent="228600" algn="just"/>
                      <a:r>
                        <a:rPr lang="en-US" sz="750">
                          <a:solidFill>
                            <a:srgbClr val="040001"/>
                          </a:solidFill>
                          <a:latin typeface="微软雅黑" panose="020B0503020204020204" charset="-122"/>
                        </a:rPr>
                        <a:t>3200</a:t>
                      </a:r>
                      <a:endParaRPr lang="en-US" sz="750">
                        <a:solidFill>
                          <a:srgbClr val="040001"/>
                        </a:solidFill>
                        <a:latin typeface="微软雅黑" panose="020B0503020204020204" charset="-122"/>
                      </a:endParaRPr>
                    </a:p>
                  </a:txBody>
                  <a:tcPr marL="0" marR="0" marT="0" marB="0" anchor="ctr"/>
                </a:tc>
                <a:tc>
                  <a:txBody>
                    <a:bodyPr>
                      <a:spAutoFit/>
                    </a:bodyPr>
                    <a:p>
                      <a:pPr indent="152400" algn="just"/>
                      <a:r>
                        <a:rPr lang="en-US" sz="750">
                          <a:solidFill>
                            <a:srgbClr val="040001"/>
                          </a:solidFill>
                          <a:latin typeface="微软雅黑" panose="020B0503020204020204" charset="-122"/>
                        </a:rPr>
                        <a:t>2000</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2500</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3000</a:t>
                      </a:r>
                      <a:endParaRPr lang="en-US" sz="750">
                        <a:solidFill>
                          <a:srgbClr val="040001"/>
                        </a:solidFill>
                        <a:latin typeface="微软雅黑" panose="020B0503020204020204" charset="-122"/>
                      </a:endParaRPr>
                    </a:p>
                  </a:txBody>
                  <a:tcPr marL="0" marR="0" marT="0" marB="0" anchor="ctr"/>
                </a:tc>
                <a:tc>
                  <a:txBody>
                    <a:bodyPr>
                      <a:spAutoFit/>
                    </a:bodyPr>
                    <a:p>
                      <a:pPr indent="317500"/>
                      <a:r>
                        <a:rPr lang="en-US" sz="750">
                          <a:solidFill>
                            <a:srgbClr val="040001"/>
                          </a:solidFill>
                          <a:latin typeface="微软雅黑" panose="020B0503020204020204" charset="-122"/>
                        </a:rPr>
                        <a:t>3000</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4000</a:t>
                      </a:r>
                      <a:endParaRPr lang="en-US" sz="750">
                        <a:solidFill>
                          <a:srgbClr val="040001"/>
                        </a:solidFill>
                        <a:latin typeface="微软雅黑" panose="020B0503020204020204" charset="-122"/>
                      </a:endParaRPr>
                    </a:p>
                  </a:txBody>
                  <a:tcPr marL="0" marR="0" marT="0" marB="0" anchor="ctr"/>
                </a:tc>
                <a:tc>
                  <a:txBody>
                    <a:bodyPr>
                      <a:spAutoFit/>
                    </a:bodyPr>
                    <a:p>
                      <a:pPr marL="700405" indent="0"/>
                      <a:r>
                        <a:rPr lang="en-US" sz="750">
                          <a:solidFill>
                            <a:srgbClr val="040001"/>
                          </a:solidFill>
                          <a:latin typeface="微软雅黑" panose="020B0503020204020204" charset="-122"/>
                        </a:rPr>
                        <a:t>6000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8000</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4000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6000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8000</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6000</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8000</a:t>
                      </a:r>
                      <a:endParaRPr lang="en-US" sz="750">
                        <a:solidFill>
                          <a:srgbClr val="040001"/>
                        </a:solidFill>
                        <a:latin typeface="微软雅黑" panose="020B0503020204020204" charset="-122"/>
                      </a:endParaRPr>
                    </a:p>
                  </a:txBody>
                  <a:tcPr marL="0" marR="0" marT="0" marB="0" anchor="ctr"/>
                </a:tc>
                <a:tc>
                  <a:txBody>
                    <a:bodyPr>
                      <a:spAutoFit/>
                    </a:bodyPr>
                    <a:p>
                      <a:pPr indent="241300"/>
                      <a:r>
                        <a:rPr lang="en-US" sz="750">
                          <a:solidFill>
                            <a:srgbClr val="040001"/>
                          </a:solidFill>
                          <a:latin typeface="微软雅黑" panose="020B0503020204020204" charset="-122"/>
                        </a:rPr>
                        <a:t>6000</a:t>
                      </a:r>
                      <a:endParaRPr lang="en-US" sz="750">
                        <a:solidFill>
                          <a:srgbClr val="040001"/>
                        </a:solidFill>
                        <a:latin typeface="微软雅黑" panose="020B0503020204020204" charset="-122"/>
                      </a:endParaRPr>
                    </a:p>
                  </a:txBody>
                  <a:tcPr marL="0" marR="0" marT="0" marB="0" anchor="ctr"/>
                </a:tc>
              </a:tr>
              <a:tr h="204216">
                <a:tc>
                  <a:txBody>
                    <a:bodyPr>
                      <a:spAutoFit/>
                    </a:bodyPr>
                    <a:p>
                      <a:pPr indent="0"/>
                      <a:r>
                        <a:rPr lang="en-US" sz="550">
                          <a:solidFill>
                            <a:srgbClr val="040001"/>
                          </a:solidFill>
                          <a:latin typeface="Times New Roman" panose="02020603050405020304"/>
                        </a:rPr>
                        <a:t>Workbench size</a:t>
                      </a:r>
                      <a:r>
                        <a:rPr lang="en-US" sz="550">
                          <a:solidFill>
                            <a:srgbClr val="040001"/>
                          </a:solidFill>
                          <a:latin typeface="宋体" panose="02010600030101010101" pitchFamily="2" charset="-122"/>
                        </a:rPr>
                        <a:t>(</a:t>
                      </a:r>
                      <a:r>
                        <a:rPr lang="en-US" sz="550">
                          <a:solidFill>
                            <a:srgbClr val="040001"/>
                          </a:solidFill>
                          <a:latin typeface="Times New Roman" panose="02020603050405020304"/>
                        </a:rPr>
                        <a:t>Y direction</a:t>
                      </a:r>
                      <a:r>
                        <a:rPr lang="en-US" sz="550">
                          <a:solidFill>
                            <a:srgbClr val="040001"/>
                          </a:solidFill>
                          <a:latin typeface="宋体" panose="02010600030101010101" pitchFamily="2" charset="-122"/>
                        </a:rPr>
                        <a:t>)</a:t>
                      </a:r>
                      <a:endParaRPr lang="en-US" sz="550">
                        <a:solidFill>
                          <a:srgbClr val="040001"/>
                        </a:solidFill>
                        <a:latin typeface="宋体" panose="02010600030101010101" pitchFamily="2" charset="-122"/>
                      </a:endParaRPr>
                    </a:p>
                  </a:txBody>
                  <a:tcPr marL="0" marR="0" marT="0" marB="0" anchor="ctr">
                    <a:solidFill>
                      <a:srgbClr val="D1D5D6"/>
                    </a:solidFill>
                  </a:tcPr>
                </a:tc>
                <a:tc>
                  <a:txBody>
                    <a:bodyPr>
                      <a:spAutoFit/>
                    </a:bodyPr>
                    <a:p>
                      <a:pPr indent="254000" algn="just"/>
                      <a:r>
                        <a:rPr lang="en-US" sz="750">
                          <a:solidFill>
                            <a:srgbClr val="040001"/>
                          </a:solidFill>
                          <a:latin typeface="微软雅黑" panose="020B0503020204020204" charset="-122"/>
                        </a:rPr>
                        <a:t>mm</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165100" algn="just"/>
                      <a:r>
                        <a:rPr lang="en-US" sz="750">
                          <a:solidFill>
                            <a:srgbClr val="040001"/>
                          </a:solidFill>
                          <a:latin typeface="微软雅黑" panose="020B0503020204020204" charset="-122"/>
                        </a:rPr>
                        <a:t>1100</a:t>
                      </a:r>
                      <a:endParaRPr lang="en-US" sz="750">
                        <a:solidFill>
                          <a:srgbClr val="040001"/>
                        </a:solidFill>
                        <a:latin typeface="微软雅黑" panose="020B0503020204020204" charset="-122"/>
                      </a:endParaRPr>
                    </a:p>
                  </a:txBody>
                  <a:tcPr marL="0" marR="0" marT="0" marB="0" anchor="ctr"/>
                </a:tc>
                <a:tc>
                  <a:txBody>
                    <a:bodyPr>
                      <a:spAutoFit/>
                    </a:bodyPr>
                    <a:p>
                      <a:pPr indent="228600" algn="just"/>
                      <a:r>
                        <a:rPr lang="en-US" sz="750">
                          <a:solidFill>
                            <a:srgbClr val="040001"/>
                          </a:solidFill>
                          <a:latin typeface="微软雅黑" panose="020B0503020204020204" charset="-122"/>
                        </a:rPr>
                        <a:t>1100</a:t>
                      </a:r>
                      <a:endParaRPr lang="en-US" sz="750">
                        <a:solidFill>
                          <a:srgbClr val="040001"/>
                        </a:solidFill>
                        <a:latin typeface="微软雅黑" panose="020B0503020204020204" charset="-122"/>
                      </a:endParaRPr>
                    </a:p>
                  </a:txBody>
                  <a:tcPr marL="0" marR="0" marT="0" marB="0" anchor="ctr"/>
                </a:tc>
                <a:tc>
                  <a:txBody>
                    <a:bodyPr>
                      <a:spAutoFit/>
                    </a:bodyPr>
                    <a:p>
                      <a:pPr indent="152400" algn="just"/>
                      <a:r>
                        <a:rPr lang="en-US" sz="750">
                          <a:solidFill>
                            <a:srgbClr val="040001"/>
                          </a:solidFill>
                          <a:latin typeface="微软雅黑" panose="020B0503020204020204" charset="-122"/>
                        </a:rPr>
                        <a:t>1500</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1500</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1500</a:t>
                      </a:r>
                      <a:endParaRPr lang="en-US" sz="750">
                        <a:solidFill>
                          <a:srgbClr val="040001"/>
                        </a:solidFill>
                        <a:latin typeface="微软雅黑" panose="020B0503020204020204" charset="-122"/>
                      </a:endParaRPr>
                    </a:p>
                  </a:txBody>
                  <a:tcPr marL="0" marR="0" marT="0" marB="0" anchor="ctr"/>
                </a:tc>
                <a:tc>
                  <a:txBody>
                    <a:bodyPr>
                      <a:spAutoFit/>
                    </a:bodyPr>
                    <a:p>
                      <a:pPr indent="317500"/>
                      <a:r>
                        <a:rPr lang="en-US" sz="750">
                          <a:solidFill>
                            <a:srgbClr val="040001"/>
                          </a:solidFill>
                          <a:latin typeface="微软雅黑" panose="020B0503020204020204" charset="-122"/>
                        </a:rPr>
                        <a:t>2000</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2000</a:t>
                      </a:r>
                      <a:endParaRPr lang="en-US" sz="750">
                        <a:solidFill>
                          <a:srgbClr val="040001"/>
                        </a:solidFill>
                        <a:latin typeface="微软雅黑" panose="020B0503020204020204" charset="-122"/>
                      </a:endParaRPr>
                    </a:p>
                  </a:txBody>
                  <a:tcPr marL="0" marR="0" marT="0" marB="0" anchor="ctr"/>
                </a:tc>
                <a:tc>
                  <a:txBody>
                    <a:bodyPr>
                      <a:spAutoFit/>
                    </a:bodyPr>
                    <a:p>
                      <a:pPr marL="700405" indent="0"/>
                      <a:r>
                        <a:rPr lang="en-US" sz="750">
                          <a:solidFill>
                            <a:srgbClr val="040001"/>
                          </a:solidFill>
                          <a:latin typeface="微软雅黑" panose="020B0503020204020204" charset="-122"/>
                        </a:rPr>
                        <a:t>2000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2000</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2000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2000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2000</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2500</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2500</a:t>
                      </a:r>
                      <a:endParaRPr lang="en-US" sz="750">
                        <a:solidFill>
                          <a:srgbClr val="040001"/>
                        </a:solidFill>
                        <a:latin typeface="微软雅黑" panose="020B0503020204020204" charset="-122"/>
                      </a:endParaRPr>
                    </a:p>
                  </a:txBody>
                  <a:tcPr marL="0" marR="0" marT="0" marB="0" anchor="ctr"/>
                </a:tc>
                <a:tc>
                  <a:txBody>
                    <a:bodyPr>
                      <a:spAutoFit/>
                    </a:bodyPr>
                    <a:p>
                      <a:pPr indent="241300"/>
                      <a:r>
                        <a:rPr lang="en-US" sz="750">
                          <a:solidFill>
                            <a:srgbClr val="040001"/>
                          </a:solidFill>
                          <a:latin typeface="微软雅黑" panose="020B0503020204020204" charset="-122"/>
                        </a:rPr>
                        <a:t>3000</a:t>
                      </a:r>
                      <a:endParaRPr lang="en-US" sz="750">
                        <a:solidFill>
                          <a:srgbClr val="040001"/>
                        </a:solidFill>
                        <a:latin typeface="微软雅黑" panose="020B0503020204020204" charset="-122"/>
                      </a:endParaRPr>
                    </a:p>
                  </a:txBody>
                  <a:tcPr marL="0" marR="0" marT="0" marB="0" anchor="ctr"/>
                </a:tc>
              </a:tr>
              <a:tr h="204216">
                <a:tc>
                  <a:txBody>
                    <a:bodyPr>
                      <a:spAutoFit/>
                    </a:bodyPr>
                    <a:p>
                      <a:pPr indent="0"/>
                      <a:r>
                        <a:rPr lang="en-US" sz="550">
                          <a:solidFill>
                            <a:srgbClr val="040001"/>
                          </a:solidFill>
                          <a:latin typeface="Times New Roman" panose="02020603050405020304"/>
                        </a:rPr>
                        <a:t>Maximum load of workbench</a:t>
                      </a:r>
                      <a:endParaRPr lang="en-US" sz="550">
                        <a:solidFill>
                          <a:srgbClr val="040001"/>
                        </a:solidFill>
                        <a:latin typeface="Times New Roman" panose="02020603050405020304"/>
                      </a:endParaRPr>
                    </a:p>
                  </a:txBody>
                  <a:tcPr marL="0" marR="0" marT="0" marB="0" anchor="ctr">
                    <a:solidFill>
                      <a:srgbClr val="D1D5D6"/>
                    </a:solidFill>
                  </a:tcPr>
                </a:tc>
                <a:tc>
                  <a:txBody>
                    <a:bodyPr>
                      <a:spAutoFit/>
                    </a:bodyPr>
                    <a:p>
                      <a:pPr indent="393700"/>
                      <a:r>
                        <a:rPr lang="en-US" sz="750">
                          <a:solidFill>
                            <a:srgbClr val="040001"/>
                          </a:solidFill>
                          <a:latin typeface="微软雅黑" panose="020B0503020204020204" charset="-122"/>
                        </a:rPr>
                        <a:t>T</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750">
                          <a:solidFill>
                            <a:srgbClr val="040001"/>
                          </a:solidFill>
                          <a:latin typeface="微软雅黑" panose="020B0503020204020204" charset="-122"/>
                        </a:rPr>
                        <a:t>5</a:t>
                      </a:r>
                      <a:endParaRPr lang="en-US" sz="750">
                        <a:solidFill>
                          <a:srgbClr val="040001"/>
                        </a:solidFill>
                        <a:latin typeface="微软雅黑" panose="020B0503020204020204" charset="-122"/>
                      </a:endParaRPr>
                    </a:p>
                  </a:txBody>
                  <a:tcPr marL="0" marR="0" marT="0" marB="0" anchor="ctr"/>
                </a:tc>
                <a:tc>
                  <a:txBody>
                    <a:bodyPr>
                      <a:spAutoFit/>
                    </a:bodyPr>
                    <a:p>
                      <a:pPr indent="0" algn="ctr"/>
                      <a:r>
                        <a:rPr lang="en-US" sz="750">
                          <a:solidFill>
                            <a:srgbClr val="040001"/>
                          </a:solidFill>
                          <a:latin typeface="微软雅黑" panose="020B0503020204020204" charset="-122"/>
                        </a:rPr>
                        <a:t>6</a:t>
                      </a:r>
                      <a:endParaRPr lang="en-US" sz="750">
                        <a:solidFill>
                          <a:srgbClr val="040001"/>
                        </a:solidFill>
                        <a:latin typeface="微软雅黑" panose="020B0503020204020204" charset="-122"/>
                      </a:endParaRPr>
                    </a:p>
                  </a:txBody>
                  <a:tcPr marL="0" marR="0" marT="0" marB="0" anchor="ctr"/>
                </a:tc>
                <a:tc>
                  <a:txBody>
                    <a:bodyPr>
                      <a:spAutoFit/>
                    </a:bodyPr>
                    <a:p>
                      <a:pPr indent="0" algn="ctr"/>
                      <a:r>
                        <a:rPr lang="en-US" sz="750">
                          <a:solidFill>
                            <a:srgbClr val="040001"/>
                          </a:solidFill>
                          <a:latin typeface="微软雅黑" panose="020B0503020204020204" charset="-122"/>
                        </a:rPr>
                        <a:t>6</a:t>
                      </a:r>
                      <a:endParaRPr lang="en-US" sz="750">
                        <a:solidFill>
                          <a:srgbClr val="040001"/>
                        </a:solidFill>
                        <a:latin typeface="微软雅黑" panose="020B0503020204020204" charset="-122"/>
                      </a:endParaRPr>
                    </a:p>
                  </a:txBody>
                  <a:tcPr marL="0" marR="0" marT="0" marB="0" anchor="ctr"/>
                </a:tc>
                <a:tc>
                  <a:txBody>
                    <a:bodyPr>
                      <a:spAutoFit/>
                    </a:bodyPr>
                    <a:p>
                      <a:pPr indent="0" algn="ctr"/>
                      <a:r>
                        <a:rPr lang="en-US" sz="750">
                          <a:solidFill>
                            <a:srgbClr val="040001"/>
                          </a:solidFill>
                          <a:latin typeface="微软雅黑" panose="020B0503020204020204" charset="-122"/>
                        </a:rPr>
                        <a:t>8</a:t>
                      </a:r>
                      <a:endParaRPr lang="en-US" sz="750">
                        <a:solidFill>
                          <a:srgbClr val="040001"/>
                        </a:solidFill>
                        <a:latin typeface="微软雅黑" panose="020B0503020204020204" charset="-122"/>
                      </a:endParaRPr>
                    </a:p>
                  </a:txBody>
                  <a:tcPr marL="0" marR="0" marT="0" marB="0" anchor="ctr"/>
                </a:tc>
                <a:tc>
                  <a:txBody>
                    <a:bodyPr>
                      <a:spAutoFit/>
                    </a:bodyPr>
                    <a:p>
                      <a:pPr indent="241300"/>
                      <a:r>
                        <a:rPr lang="en-US" sz="750">
                          <a:solidFill>
                            <a:srgbClr val="040001"/>
                          </a:solidFill>
                          <a:latin typeface="微软雅黑" panose="020B0503020204020204" charset="-122"/>
                        </a:rPr>
                        <a:t>10</a:t>
                      </a:r>
                      <a:endParaRPr lang="en-US" sz="750">
                        <a:solidFill>
                          <a:srgbClr val="040001"/>
                        </a:solidFill>
                        <a:latin typeface="微软雅黑" panose="020B0503020204020204" charset="-122"/>
                      </a:endParaRPr>
                    </a:p>
                  </a:txBody>
                  <a:tcPr marL="0" marR="0" marT="0" marB="0" anchor="ctr"/>
                </a:tc>
                <a:tc>
                  <a:txBody>
                    <a:bodyPr>
                      <a:spAutoFit/>
                    </a:bodyPr>
                    <a:p>
                      <a:pPr indent="381000"/>
                      <a:r>
                        <a:rPr lang="en-US" sz="750">
                          <a:solidFill>
                            <a:srgbClr val="040001"/>
                          </a:solidFill>
                          <a:latin typeface="微软雅黑" panose="020B0503020204020204" charset="-122"/>
                        </a:rPr>
                        <a:t>15</a:t>
                      </a:r>
                      <a:endParaRPr lang="en-US" sz="750">
                        <a:solidFill>
                          <a:srgbClr val="040001"/>
                        </a:solidFill>
                        <a:latin typeface="微软雅黑" panose="020B0503020204020204" charset="-122"/>
                      </a:endParaRPr>
                    </a:p>
                  </a:txBody>
                  <a:tcPr marL="0" marR="0" marT="0" marB="0" anchor="ctr"/>
                </a:tc>
                <a:tc>
                  <a:txBody>
                    <a:bodyPr>
                      <a:spAutoFit/>
                    </a:bodyPr>
                    <a:p>
                      <a:pPr indent="355600"/>
                      <a:r>
                        <a:rPr lang="en-US" sz="750">
                          <a:solidFill>
                            <a:srgbClr val="040001"/>
                          </a:solidFill>
                          <a:latin typeface="微软雅黑" panose="020B0503020204020204" charset="-122"/>
                        </a:rPr>
                        <a:t>18</a:t>
                      </a:r>
                      <a:endParaRPr lang="en-US" sz="750">
                        <a:solidFill>
                          <a:srgbClr val="040001"/>
                        </a:solidFill>
                        <a:latin typeface="微软雅黑" panose="020B0503020204020204" charset="-122"/>
                      </a:endParaRPr>
                    </a:p>
                  </a:txBody>
                  <a:tcPr marL="0" marR="0" marT="0" marB="0" anchor="ctr"/>
                </a:tc>
                <a:tc>
                  <a:txBody>
                    <a:bodyPr>
                      <a:spAutoFit/>
                    </a:bodyPr>
                    <a:p>
                      <a:pPr marL="763905" indent="0"/>
                      <a:r>
                        <a:rPr lang="en-US" sz="750">
                          <a:solidFill>
                            <a:srgbClr val="040001"/>
                          </a:solidFill>
                          <a:latin typeface="微软雅黑" panose="020B0503020204020204" charset="-122"/>
                        </a:rPr>
                        <a:t>25</a:t>
                      </a:r>
                      <a:endParaRPr lang="en-US" sz="750">
                        <a:solidFill>
                          <a:srgbClr val="040001"/>
                        </a:solidFill>
                        <a:latin typeface="微软雅黑" panose="020B0503020204020204" charset="-122"/>
                      </a:endParaRPr>
                    </a:p>
                  </a:txBody>
                  <a:tcPr marL="0" marR="0" marT="0" marB="0" anchor="ctr"/>
                </a:tc>
                <a:tc>
                  <a:txBody>
                    <a:bodyPr>
                      <a:spAutoFit/>
                    </a:bodyPr>
                    <a:p>
                      <a:pPr indent="393700"/>
                      <a:r>
                        <a:rPr lang="en-US" sz="750">
                          <a:solidFill>
                            <a:srgbClr val="040001"/>
                          </a:solidFill>
                          <a:latin typeface="微软雅黑" panose="020B0503020204020204" charset="-122"/>
                        </a:rPr>
                        <a:t>35</a:t>
                      </a:r>
                      <a:endParaRPr lang="en-US" sz="750">
                        <a:solidFill>
                          <a:srgbClr val="040001"/>
                        </a:solidFill>
                        <a:latin typeface="微软雅黑" panose="020B0503020204020204" charset="-122"/>
                      </a:endParaRPr>
                    </a:p>
                  </a:txBody>
                  <a:tcPr marL="0" marR="0" marT="0" marB="0" anchor="ctr"/>
                </a:tc>
                <a:tc>
                  <a:txBody>
                    <a:bodyPr>
                      <a:spAutoFit/>
                    </a:bodyPr>
                    <a:p>
                      <a:pPr indent="342900"/>
                      <a:r>
                        <a:rPr lang="en-US" sz="750">
                          <a:solidFill>
                            <a:srgbClr val="040001"/>
                          </a:solidFill>
                          <a:latin typeface="微软雅黑" panose="020B0503020204020204" charset="-122"/>
                        </a:rPr>
                        <a:t>18</a:t>
                      </a:r>
                      <a:endParaRPr lang="en-US" sz="750">
                        <a:solidFill>
                          <a:srgbClr val="040001"/>
                        </a:solidFill>
                        <a:latin typeface="微软雅黑" panose="020B0503020204020204" charset="-122"/>
                      </a:endParaRPr>
                    </a:p>
                  </a:txBody>
                  <a:tcPr marL="0" marR="0" marT="0" marB="0" anchor="ctr"/>
                </a:tc>
                <a:tc>
                  <a:txBody>
                    <a:bodyPr>
                      <a:spAutoFit/>
                    </a:bodyPr>
                    <a:p>
                      <a:pPr indent="406400"/>
                      <a:r>
                        <a:rPr lang="en-US" sz="750">
                          <a:solidFill>
                            <a:srgbClr val="040001"/>
                          </a:solidFill>
                          <a:latin typeface="微软雅黑" panose="020B0503020204020204" charset="-122"/>
                        </a:rPr>
                        <a:t>25</a:t>
                      </a:r>
                      <a:endParaRPr lang="en-US" sz="750">
                        <a:solidFill>
                          <a:srgbClr val="040001"/>
                        </a:solidFill>
                        <a:latin typeface="微软雅黑" panose="020B0503020204020204" charset="-122"/>
                      </a:endParaRPr>
                    </a:p>
                  </a:txBody>
                  <a:tcPr marL="0" marR="0" marT="0" marB="0" anchor="ctr"/>
                </a:tc>
                <a:tc>
                  <a:txBody>
                    <a:bodyPr>
                      <a:spAutoFit/>
                    </a:bodyPr>
                    <a:p>
                      <a:pPr marR="230505" indent="0" algn="r"/>
                      <a:r>
                        <a:rPr lang="en-US" sz="750">
                          <a:solidFill>
                            <a:srgbClr val="040001"/>
                          </a:solidFill>
                          <a:latin typeface="微软雅黑" panose="020B0503020204020204" charset="-122"/>
                        </a:rPr>
                        <a:t>35</a:t>
                      </a:r>
                      <a:endParaRPr lang="en-US" sz="750">
                        <a:solidFill>
                          <a:srgbClr val="040001"/>
                        </a:solidFill>
                        <a:latin typeface="微软雅黑" panose="020B0503020204020204" charset="-122"/>
                      </a:endParaRPr>
                    </a:p>
                  </a:txBody>
                  <a:tcPr marL="0" marR="0" marT="0" marB="0" anchor="ctr"/>
                </a:tc>
                <a:tc>
                  <a:txBody>
                    <a:bodyPr>
                      <a:spAutoFit/>
                    </a:bodyPr>
                    <a:p>
                      <a:pPr marR="192405" indent="0" algn="r"/>
                      <a:r>
                        <a:rPr lang="en-US" sz="750">
                          <a:solidFill>
                            <a:srgbClr val="040001"/>
                          </a:solidFill>
                          <a:latin typeface="微软雅黑" panose="020B0503020204020204" charset="-122"/>
                        </a:rPr>
                        <a:t>28</a:t>
                      </a:r>
                      <a:endParaRPr lang="en-US" sz="750">
                        <a:solidFill>
                          <a:srgbClr val="040001"/>
                        </a:solidFill>
                        <a:latin typeface="微软雅黑" panose="020B0503020204020204" charset="-122"/>
                      </a:endParaRPr>
                    </a:p>
                  </a:txBody>
                  <a:tcPr marL="0" marR="0" marT="0" marB="0" anchor="ctr"/>
                </a:tc>
                <a:tc>
                  <a:txBody>
                    <a:bodyPr>
                      <a:spAutoFit/>
                    </a:bodyPr>
                    <a:p>
                      <a:pPr marR="205105" indent="0" algn="r"/>
                      <a:r>
                        <a:rPr lang="en-US" sz="750">
                          <a:solidFill>
                            <a:srgbClr val="040001"/>
                          </a:solidFill>
                          <a:latin typeface="微软雅黑" panose="020B0503020204020204" charset="-122"/>
                        </a:rPr>
                        <a:t>35</a:t>
                      </a:r>
                      <a:endParaRPr lang="en-US" sz="750">
                        <a:solidFill>
                          <a:srgbClr val="040001"/>
                        </a:solidFill>
                        <a:latin typeface="微软雅黑" panose="020B0503020204020204" charset="-122"/>
                      </a:endParaRPr>
                    </a:p>
                  </a:txBody>
                  <a:tcPr marL="0" marR="0" marT="0" marB="0" anchor="ctr"/>
                </a:tc>
                <a:tc>
                  <a:txBody>
                    <a:bodyPr>
                      <a:spAutoFit/>
                    </a:bodyPr>
                    <a:p>
                      <a:pPr indent="304800"/>
                      <a:r>
                        <a:rPr lang="en-US" sz="750">
                          <a:solidFill>
                            <a:srgbClr val="040001"/>
                          </a:solidFill>
                          <a:latin typeface="微软雅黑" panose="020B0503020204020204" charset="-122"/>
                        </a:rPr>
                        <a:t>35</a:t>
                      </a:r>
                      <a:endParaRPr lang="en-US" sz="750">
                        <a:solidFill>
                          <a:srgbClr val="040001"/>
                        </a:solidFill>
                        <a:latin typeface="微软雅黑" panose="020B0503020204020204" charset="-122"/>
                      </a:endParaRPr>
                    </a:p>
                  </a:txBody>
                  <a:tcPr marL="0" marR="0" marT="0" marB="0" anchor="ctr"/>
                </a:tc>
              </a:tr>
              <a:tr h="207264">
                <a:tc gridSpan="17">
                  <a:txBody>
                    <a:bodyPr>
                      <a:spAutoFit/>
                    </a:bodyPr>
                    <a:p>
                      <a:pPr indent="0"/>
                      <a:r>
                        <a:rPr lang="en-US" sz="750">
                          <a:solidFill>
                            <a:srgbClr val="040001"/>
                          </a:solidFill>
                          <a:latin typeface="微软雅黑" panose="020B0503020204020204" charset="-122"/>
                        </a:rPr>
                        <a:t>Spindle</a:t>
                      </a:r>
                      <a:endParaRPr lang="en-US" sz="750">
                        <a:solidFill>
                          <a:srgbClr val="040001"/>
                        </a:solidFill>
                        <a:latin typeface="微软雅黑"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r>
              <a:tr h="201168">
                <a:tc>
                  <a:txBody>
                    <a:bodyPr>
                      <a:spAutoFit/>
                    </a:bodyPr>
                    <a:p>
                      <a:pPr indent="0"/>
                      <a:r>
                        <a:rPr lang="en-US" sz="750">
                          <a:solidFill>
                            <a:srgbClr val="040001"/>
                          </a:solidFill>
                          <a:latin typeface="微软雅黑" panose="020B0503020204020204" charset="-122"/>
                        </a:rPr>
                        <a:t>Drive method</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endParaRPr sz="1000"/>
                    </a:p>
                  </a:txBody>
                  <a:tcPr marL="0" marR="0" marT="0" marB="0">
                    <a:solidFill>
                      <a:srgbClr val="D1D5D6"/>
                    </a:solidFill>
                  </a:tcPr>
                </a:tc>
                <a:tc gridSpan="2">
                  <a:txBody>
                    <a:bodyPr>
                      <a:spAutoFit/>
                    </a:bodyPr>
                    <a:p>
                      <a:pPr indent="0" algn="ctr"/>
                      <a:r>
                        <a:rPr lang="en-US" sz="750">
                          <a:solidFill>
                            <a:srgbClr val="040001"/>
                          </a:solidFill>
                          <a:latin typeface="微软雅黑" panose="020B0503020204020204" charset="-122"/>
                        </a:rPr>
                        <a:t>Belt drive</a:t>
                      </a:r>
                      <a:endParaRPr lang="en-US" sz="750">
                        <a:solidFill>
                          <a:srgbClr val="040001"/>
                        </a:solidFill>
                        <a:latin typeface="微软雅黑" panose="020B0503020204020204" charset="-122"/>
                      </a:endParaRPr>
                    </a:p>
                  </a:txBody>
                  <a:tcPr marL="0" marR="0" marT="0" marB="0" anchor="ctr"/>
                </a:tc>
                <a:tc hMerge="1">
                  <a:tcPr marL="0" marR="0" marT="0" marB="0"/>
                </a:tc>
                <a:tc gridSpan="3">
                  <a:txBody>
                    <a:bodyPr>
                      <a:spAutoFit/>
                    </a:bodyPr>
                    <a:p>
                      <a:pPr indent="0" algn="ctr"/>
                      <a:r>
                        <a:rPr lang="en-US" sz="750">
                          <a:solidFill>
                            <a:srgbClr val="040001"/>
                          </a:solidFill>
                          <a:latin typeface="微软雅黑" panose="020B0503020204020204" charset="-122"/>
                        </a:rPr>
                        <a:t>Belt drive(Direct drive)</a:t>
                      </a:r>
                      <a:endParaRPr lang="en-US" sz="750">
                        <a:solidFill>
                          <a:srgbClr val="040001"/>
                        </a:solidFill>
                        <a:latin typeface="微软雅黑" panose="020B0503020204020204" charset="-122"/>
                      </a:endParaRPr>
                    </a:p>
                  </a:txBody>
                  <a:tcPr marL="0" marR="0" marT="0" marB="0" anchor="ctr"/>
                </a:tc>
                <a:tc hMerge="1">
                  <a:tcPr marL="0" marR="0" marT="0" marB="0"/>
                </a:tc>
                <a:tc hMerge="1">
                  <a:tcPr marL="0" marR="0" marT="0" marB="0"/>
                </a:tc>
                <a:tc>
                  <a:txBody>
                    <a:bodyPr>
                      <a:spAutoFit/>
                    </a:bodyPr>
                    <a:p>
                      <a:endParaRPr sz="1000"/>
                    </a:p>
                  </a:txBody>
                  <a:tcPr marL="0" marR="0" marT="0" marB="0"/>
                </a:tc>
                <a:tc>
                  <a:txBody>
                    <a:bodyPr>
                      <a:spAutoFit/>
                    </a:bodyPr>
                    <a:p>
                      <a:endParaRPr sz="1000"/>
                    </a:p>
                  </a:txBody>
                  <a:tcPr marL="0" marR="0" marT="0" marB="0"/>
                </a:tc>
                <a:tc>
                  <a:txBody>
                    <a:bodyPr>
                      <a:spAutoFit/>
                    </a:bodyPr>
                    <a:p>
                      <a:endParaRPr sz="1000"/>
                    </a:p>
                  </a:txBody>
                  <a:tcPr marL="0" marR="0" marT="0" marB="0"/>
                </a:tc>
                <a:tc>
                  <a:txBody>
                    <a:bodyPr>
                      <a:spAutoFit/>
                    </a:bodyPr>
                    <a:p>
                      <a:endParaRPr sz="1000"/>
                    </a:p>
                  </a:txBody>
                  <a:tcPr marL="0" marR="0" marT="0" marB="0"/>
                </a:tc>
                <a:tc>
                  <a:txBody>
                    <a:bodyPr>
                      <a:spAutoFit/>
                    </a:bodyPr>
                    <a:p>
                      <a:pPr indent="0" algn="r"/>
                      <a:r>
                        <a:rPr lang="en-US" sz="750">
                          <a:solidFill>
                            <a:srgbClr val="040001"/>
                          </a:solidFill>
                          <a:latin typeface="微软雅黑" panose="020B0503020204020204" charset="-122"/>
                        </a:rPr>
                        <a:t>Direct drive</a:t>
                      </a:r>
                      <a:endParaRPr lang="en-US" sz="750">
                        <a:solidFill>
                          <a:srgbClr val="040001"/>
                        </a:solidFill>
                        <a:latin typeface="微软雅黑" panose="020B0503020204020204" charset="-122"/>
                      </a:endParaRPr>
                    </a:p>
                  </a:txBody>
                  <a:tcPr marL="0" marR="0" marT="0" marB="0" anchor="ctr"/>
                </a:tc>
                <a:tc>
                  <a:txBody>
                    <a:bodyPr>
                      <a:spAutoFit/>
                    </a:bodyPr>
                    <a:p>
                      <a:pPr indent="0"/>
                      <a:r>
                        <a:rPr lang="en-US" sz="750">
                          <a:solidFill>
                            <a:srgbClr val="040001"/>
                          </a:solidFill>
                          <a:latin typeface="微软雅黑" panose="020B0503020204020204" charset="-122"/>
                        </a:rPr>
                        <a:t>+ gear box</a:t>
                      </a:r>
                      <a:endParaRPr lang="en-US" sz="750">
                        <a:solidFill>
                          <a:srgbClr val="040001"/>
                        </a:solidFill>
                        <a:latin typeface="微软雅黑" panose="020B0503020204020204" charset="-122"/>
                      </a:endParaRPr>
                    </a:p>
                  </a:txBody>
                  <a:tcPr marL="0" marR="0" marT="0" marB="0" anchor="ctr"/>
                </a:tc>
                <a:tc>
                  <a:txBody>
                    <a:bodyPr>
                      <a:spAutoFit/>
                    </a:bodyPr>
                    <a:p>
                      <a:endParaRPr sz="1000"/>
                    </a:p>
                  </a:txBody>
                  <a:tcPr marL="0" marR="0" marT="0" marB="0"/>
                </a:tc>
                <a:tc>
                  <a:txBody>
                    <a:bodyPr>
                      <a:spAutoFit/>
                    </a:bodyPr>
                    <a:p>
                      <a:endParaRPr sz="1000"/>
                    </a:p>
                  </a:txBody>
                  <a:tcPr marL="0" marR="0" marT="0" marB="0"/>
                </a:tc>
                <a:tc>
                  <a:txBody>
                    <a:bodyPr>
                      <a:spAutoFit/>
                    </a:bodyPr>
                    <a:p>
                      <a:endParaRPr sz="1000"/>
                    </a:p>
                  </a:txBody>
                  <a:tcPr marL="0" marR="0" marT="0" marB="0"/>
                </a:tc>
                <a:tc>
                  <a:txBody>
                    <a:bodyPr>
                      <a:spAutoFit/>
                    </a:bodyPr>
                    <a:p>
                      <a:endParaRPr sz="1000"/>
                    </a:p>
                  </a:txBody>
                  <a:tcPr marL="0" marR="0" marT="0" marB="0"/>
                </a:tc>
              </a:tr>
              <a:tr h="204216">
                <a:tc>
                  <a:txBody>
                    <a:bodyPr>
                      <a:spAutoFit/>
                    </a:bodyPr>
                    <a:p>
                      <a:pPr indent="0"/>
                      <a:r>
                        <a:rPr lang="en-US" sz="750">
                          <a:solidFill>
                            <a:srgbClr val="040001"/>
                          </a:solidFill>
                          <a:latin typeface="微软雅黑" panose="020B0503020204020204" charset="-122"/>
                        </a:rPr>
                        <a:t>Spindle taper</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endParaRPr sz="1000"/>
                    </a:p>
                  </a:txBody>
                  <a:tcPr marL="0" marR="0" marT="0" marB="0">
                    <a:solidFill>
                      <a:srgbClr val="D1D5D6"/>
                    </a:solidFill>
                  </a:tcPr>
                </a:tc>
                <a:tc>
                  <a:txBody>
                    <a:bodyPr>
                      <a:spAutoFit/>
                    </a:bodyPr>
                    <a:p>
                      <a:pPr indent="0"/>
                      <a:r>
                        <a:rPr lang="en-US" sz="750">
                          <a:solidFill>
                            <a:srgbClr val="040001"/>
                          </a:solidFill>
                          <a:latin typeface="微软雅黑" panose="020B0503020204020204" charset="-122"/>
                        </a:rPr>
                        <a:t>BT-500190</a:t>
                      </a:r>
                      <a:endParaRPr lang="en-US" sz="750">
                        <a:solidFill>
                          <a:srgbClr val="040001"/>
                        </a:solidFill>
                        <a:latin typeface="微软雅黑" panose="020B0503020204020204" charset="-122"/>
                      </a:endParaRPr>
                    </a:p>
                  </a:txBody>
                  <a:tcPr marL="0" marR="0" marT="0" marB="0" anchor="ctr"/>
                </a:tc>
                <a:tc>
                  <a:txBody>
                    <a:bodyPr>
                      <a:spAutoFit/>
                    </a:bodyPr>
                    <a:p>
                      <a:pPr indent="0"/>
                      <a:r>
                        <a:rPr lang="en-US" sz="750">
                          <a:solidFill>
                            <a:srgbClr val="040001"/>
                          </a:solidFill>
                          <a:latin typeface="微软雅黑" panose="020B0503020204020204" charset="-122"/>
                        </a:rPr>
                        <a:t>(Short nose)</a:t>
                      </a:r>
                      <a:endParaRPr lang="en-US" sz="750">
                        <a:solidFill>
                          <a:srgbClr val="040001"/>
                        </a:solidFill>
                        <a:latin typeface="微软雅黑" panose="020B0503020204020204" charset="-122"/>
                      </a:endParaRPr>
                    </a:p>
                  </a:txBody>
                  <a:tcPr marL="0" marR="0" marT="0" marB="0" anchor="ctr"/>
                </a:tc>
                <a:tc gridSpan="3">
                  <a:txBody>
                    <a:bodyPr>
                      <a:spAutoFit/>
                    </a:bodyPr>
                    <a:p>
                      <a:pPr indent="0" algn="ctr"/>
                      <a:r>
                        <a:rPr lang="en-US" sz="750">
                          <a:solidFill>
                            <a:srgbClr val="040001"/>
                          </a:solidFill>
                          <a:latin typeface="微软雅黑" panose="020B0503020204020204" charset="-122"/>
                        </a:rPr>
                        <a:t>BT-50019O(Short nose)</a:t>
                      </a:r>
                      <a:endParaRPr lang="en-US" sz="750">
                        <a:solidFill>
                          <a:srgbClr val="040001"/>
                        </a:solidFill>
                        <a:latin typeface="微软雅黑" panose="020B0503020204020204" charset="-122"/>
                      </a:endParaRPr>
                    </a:p>
                  </a:txBody>
                  <a:tcPr marL="0" marR="0" marT="0" marB="0" anchor="ctr"/>
                </a:tc>
                <a:tc hMerge="1">
                  <a:tcPr marL="0" marR="0" marT="0" marB="0"/>
                </a:tc>
                <a:tc hMerge="1">
                  <a:tcPr marL="0" marR="0" marT="0" marB="0"/>
                </a:tc>
                <a:tc>
                  <a:txBody>
                    <a:bodyPr>
                      <a:spAutoFit/>
                    </a:bodyPr>
                    <a:p>
                      <a:endParaRPr sz="1000"/>
                    </a:p>
                  </a:txBody>
                  <a:tcPr marL="0" marR="0" marT="0" marB="0"/>
                </a:tc>
                <a:tc>
                  <a:txBody>
                    <a:bodyPr>
                      <a:spAutoFit/>
                    </a:bodyPr>
                    <a:p>
                      <a:endParaRPr sz="1000"/>
                    </a:p>
                  </a:txBody>
                  <a:tcPr marL="0" marR="0" marT="0" marB="0"/>
                </a:tc>
                <a:tc>
                  <a:txBody>
                    <a:bodyPr>
                      <a:spAutoFit/>
                    </a:bodyPr>
                    <a:p>
                      <a:endParaRPr sz="1000"/>
                    </a:p>
                  </a:txBody>
                  <a:tcPr marL="0" marR="0" marT="0" marB="0"/>
                </a:tc>
                <a:tc>
                  <a:txBody>
                    <a:bodyPr>
                      <a:spAutoFit/>
                    </a:bodyPr>
                    <a:p>
                      <a:endParaRPr sz="1000"/>
                    </a:p>
                  </a:txBody>
                  <a:tcPr marL="0" marR="0" marT="0" marB="0"/>
                </a:tc>
                <a:tc>
                  <a:txBody>
                    <a:bodyPr>
                      <a:spAutoFit/>
                    </a:bodyPr>
                    <a:p>
                      <a:pPr indent="165100"/>
                      <a:r>
                        <a:rPr lang="en-US" sz="750">
                          <a:solidFill>
                            <a:srgbClr val="040001"/>
                          </a:solidFill>
                          <a:latin typeface="微软雅黑" panose="020B0503020204020204" charset="-122"/>
                        </a:rPr>
                        <a:t>BT-500190</a:t>
                      </a:r>
                      <a:endParaRPr lang="en-US" sz="750">
                        <a:solidFill>
                          <a:srgbClr val="040001"/>
                        </a:solidFill>
                        <a:latin typeface="微软雅黑" panose="020B0503020204020204" charset="-122"/>
                      </a:endParaRPr>
                    </a:p>
                  </a:txBody>
                  <a:tcPr marL="0" marR="0" marT="0" marB="0" anchor="ctr"/>
                </a:tc>
                <a:tc>
                  <a:txBody>
                    <a:bodyPr>
                      <a:spAutoFit/>
                    </a:bodyPr>
                    <a:p>
                      <a:pPr indent="0"/>
                      <a:r>
                        <a:rPr lang="en-US" sz="750">
                          <a:solidFill>
                            <a:srgbClr val="040001"/>
                          </a:solidFill>
                          <a:latin typeface="微软雅黑" panose="020B0503020204020204" charset="-122"/>
                        </a:rPr>
                        <a:t>(long nose)</a:t>
                      </a:r>
                      <a:endParaRPr lang="en-US" sz="750">
                        <a:solidFill>
                          <a:srgbClr val="040001"/>
                        </a:solidFill>
                        <a:latin typeface="微软雅黑" panose="020B0503020204020204" charset="-122"/>
                      </a:endParaRPr>
                    </a:p>
                  </a:txBody>
                  <a:tcPr marL="0" marR="0" marT="0" marB="0" anchor="ctr"/>
                </a:tc>
                <a:tc>
                  <a:txBody>
                    <a:bodyPr>
                      <a:spAutoFit/>
                    </a:bodyPr>
                    <a:p>
                      <a:endParaRPr sz="1000"/>
                    </a:p>
                  </a:txBody>
                  <a:tcPr marL="0" marR="0" marT="0" marB="0"/>
                </a:tc>
                <a:tc>
                  <a:txBody>
                    <a:bodyPr>
                      <a:spAutoFit/>
                    </a:bodyPr>
                    <a:p>
                      <a:endParaRPr sz="1000"/>
                    </a:p>
                  </a:txBody>
                  <a:tcPr marL="0" marR="0" marT="0" marB="0"/>
                </a:tc>
                <a:tc>
                  <a:txBody>
                    <a:bodyPr>
                      <a:spAutoFit/>
                    </a:bodyPr>
                    <a:p>
                      <a:endParaRPr sz="1000"/>
                    </a:p>
                  </a:txBody>
                  <a:tcPr marL="0" marR="0" marT="0" marB="0"/>
                </a:tc>
                <a:tc>
                  <a:txBody>
                    <a:bodyPr>
                      <a:spAutoFit/>
                    </a:bodyPr>
                    <a:p>
                      <a:endParaRPr sz="1000"/>
                    </a:p>
                  </a:txBody>
                  <a:tcPr marL="0" marR="0" marT="0" marB="0"/>
                </a:tc>
              </a:tr>
              <a:tr h="204216">
                <a:tc>
                  <a:txBody>
                    <a:bodyPr>
                      <a:spAutoFit/>
                    </a:bodyPr>
                    <a:p>
                      <a:pPr indent="0"/>
                      <a:r>
                        <a:rPr lang="en-US" sz="750">
                          <a:solidFill>
                            <a:srgbClr val="040001"/>
                          </a:solidFill>
                          <a:latin typeface="微软雅黑" panose="020B0503020204020204" charset="-122"/>
                        </a:rPr>
                        <a:t>Spindle speed</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215900" algn="just"/>
                      <a:r>
                        <a:rPr lang="en-US" sz="750">
                          <a:solidFill>
                            <a:srgbClr val="040001"/>
                          </a:solidFill>
                          <a:latin typeface="微软雅黑" panose="020B0503020204020204" charset="-122"/>
                        </a:rPr>
                        <a:t>r.p.m</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165100" algn="just"/>
                      <a:r>
                        <a:rPr lang="en-US" sz="750">
                          <a:solidFill>
                            <a:srgbClr val="040001"/>
                          </a:solidFill>
                          <a:latin typeface="微软雅黑" panose="020B0503020204020204" charset="-122"/>
                        </a:rPr>
                        <a:t>6000</a:t>
                      </a:r>
                      <a:endParaRPr lang="en-US" sz="750">
                        <a:solidFill>
                          <a:srgbClr val="040001"/>
                        </a:solidFill>
                        <a:latin typeface="微软雅黑" panose="020B0503020204020204" charset="-122"/>
                      </a:endParaRPr>
                    </a:p>
                  </a:txBody>
                  <a:tcPr marL="0" marR="0" marT="0" marB="0" anchor="ctr"/>
                </a:tc>
                <a:tc>
                  <a:txBody>
                    <a:bodyPr>
                      <a:spAutoFit/>
                    </a:bodyPr>
                    <a:p>
                      <a:pPr indent="228600" algn="just"/>
                      <a:r>
                        <a:rPr lang="en-US" sz="750">
                          <a:solidFill>
                            <a:srgbClr val="040001"/>
                          </a:solidFill>
                          <a:latin typeface="微软雅黑" panose="020B0503020204020204" charset="-122"/>
                        </a:rPr>
                        <a:t>6000</a:t>
                      </a:r>
                      <a:endParaRPr lang="en-US" sz="750">
                        <a:solidFill>
                          <a:srgbClr val="040001"/>
                        </a:solidFill>
                        <a:latin typeface="微软雅黑" panose="020B0503020204020204" charset="-122"/>
                      </a:endParaRPr>
                    </a:p>
                  </a:txBody>
                  <a:tcPr marL="0" marR="0" marT="0" marB="0" anchor="ctr"/>
                </a:tc>
                <a:tc>
                  <a:txBody>
                    <a:bodyPr>
                      <a:spAutoFit/>
                    </a:bodyPr>
                    <a:p>
                      <a:pPr indent="152400" algn="just"/>
                      <a:r>
                        <a:rPr lang="en-US" sz="750">
                          <a:solidFill>
                            <a:srgbClr val="040001"/>
                          </a:solidFill>
                          <a:latin typeface="微软雅黑" panose="020B0503020204020204" charset="-122"/>
                        </a:rPr>
                        <a:t>6000</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6000</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6000</a:t>
                      </a:r>
                      <a:endParaRPr lang="en-US" sz="750">
                        <a:solidFill>
                          <a:srgbClr val="040001"/>
                        </a:solidFill>
                        <a:latin typeface="微软雅黑" panose="020B0503020204020204" charset="-122"/>
                      </a:endParaRPr>
                    </a:p>
                  </a:txBody>
                  <a:tcPr marL="0" marR="0" marT="0" marB="0" anchor="ctr"/>
                </a:tc>
                <a:tc>
                  <a:txBody>
                    <a:bodyPr>
                      <a:spAutoFit/>
                    </a:bodyPr>
                    <a:p>
                      <a:pPr indent="317500"/>
                      <a:r>
                        <a:rPr lang="en-US" sz="750">
                          <a:solidFill>
                            <a:srgbClr val="040001"/>
                          </a:solidFill>
                          <a:latin typeface="微软雅黑" panose="020B0503020204020204" charset="-122"/>
                        </a:rPr>
                        <a:t>6000</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6000</a:t>
                      </a:r>
                      <a:endParaRPr lang="en-US" sz="750">
                        <a:solidFill>
                          <a:srgbClr val="040001"/>
                        </a:solidFill>
                        <a:latin typeface="微软雅黑" panose="020B0503020204020204" charset="-122"/>
                      </a:endParaRPr>
                    </a:p>
                  </a:txBody>
                  <a:tcPr marL="0" marR="0" marT="0" marB="0" anchor="ctr"/>
                </a:tc>
                <a:tc>
                  <a:txBody>
                    <a:bodyPr>
                      <a:spAutoFit/>
                    </a:bodyPr>
                    <a:p>
                      <a:pPr marL="700405" indent="0"/>
                      <a:r>
                        <a:rPr lang="en-US" sz="750">
                          <a:solidFill>
                            <a:srgbClr val="040001"/>
                          </a:solidFill>
                          <a:latin typeface="微软雅黑" panose="020B0503020204020204" charset="-122"/>
                        </a:rPr>
                        <a:t>6000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6000</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6000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6000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6000</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6000</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6000</a:t>
                      </a:r>
                      <a:endParaRPr lang="en-US" sz="750">
                        <a:solidFill>
                          <a:srgbClr val="040001"/>
                        </a:solidFill>
                        <a:latin typeface="微软雅黑" panose="020B0503020204020204" charset="-122"/>
                      </a:endParaRPr>
                    </a:p>
                  </a:txBody>
                  <a:tcPr marL="0" marR="0" marT="0" marB="0" anchor="ctr"/>
                </a:tc>
                <a:tc>
                  <a:txBody>
                    <a:bodyPr>
                      <a:spAutoFit/>
                    </a:bodyPr>
                    <a:p>
                      <a:pPr indent="241300"/>
                      <a:r>
                        <a:rPr lang="en-US" sz="750">
                          <a:solidFill>
                            <a:srgbClr val="040001"/>
                          </a:solidFill>
                          <a:latin typeface="微软雅黑" panose="020B0503020204020204" charset="-122"/>
                        </a:rPr>
                        <a:t>6000</a:t>
                      </a:r>
                      <a:endParaRPr lang="en-US" sz="750">
                        <a:solidFill>
                          <a:srgbClr val="040001"/>
                        </a:solidFill>
                        <a:latin typeface="微软雅黑" panose="020B0503020204020204" charset="-122"/>
                      </a:endParaRPr>
                    </a:p>
                  </a:txBody>
                  <a:tcPr marL="0" marR="0" marT="0" marB="0" anchor="ctr"/>
                </a:tc>
              </a:tr>
              <a:tr h="204216">
                <a:tc>
                  <a:txBody>
                    <a:bodyPr>
                      <a:spAutoFit/>
                    </a:bodyPr>
                    <a:p>
                      <a:pPr indent="0"/>
                      <a:r>
                        <a:rPr lang="en-US" sz="450">
                          <a:solidFill>
                            <a:srgbClr val="040001"/>
                          </a:solidFill>
                          <a:latin typeface="微软雅黑" panose="020B0503020204020204" charset="-122"/>
                        </a:rPr>
                        <a:t>The maximum output torque of the spindle</a:t>
                      </a:r>
                      <a:endParaRPr lang="en-US" sz="450">
                        <a:solidFill>
                          <a:srgbClr val="040001"/>
                        </a:solidFill>
                        <a:latin typeface="微软雅黑" panose="020B0503020204020204" charset="-122"/>
                      </a:endParaRPr>
                    </a:p>
                  </a:txBody>
                  <a:tcPr marL="0" marR="0" marT="0" marB="0" anchor="ctr">
                    <a:solidFill>
                      <a:srgbClr val="D1D5D6"/>
                    </a:solidFill>
                  </a:tcPr>
                </a:tc>
                <a:tc>
                  <a:txBody>
                    <a:bodyPr>
                      <a:spAutoFit/>
                    </a:bodyPr>
                    <a:p>
                      <a:pPr indent="254000"/>
                      <a:r>
                        <a:rPr lang="en-US" sz="750">
                          <a:solidFill>
                            <a:srgbClr val="040001"/>
                          </a:solidFill>
                          <a:latin typeface="微软雅黑" panose="020B0503020204020204" charset="-122"/>
                        </a:rPr>
                        <a:t>N.m</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750">
                          <a:solidFill>
                            <a:srgbClr val="040001"/>
                          </a:solidFill>
                          <a:latin typeface="微软雅黑" panose="020B0503020204020204" charset="-122"/>
                        </a:rPr>
                        <a:t>190/313</a:t>
                      </a:r>
                      <a:endParaRPr lang="en-US" sz="750">
                        <a:solidFill>
                          <a:srgbClr val="040001"/>
                        </a:solidFill>
                        <a:latin typeface="微软雅黑" panose="020B0503020204020204" charset="-122"/>
                      </a:endParaRPr>
                    </a:p>
                  </a:txBody>
                  <a:tcPr marL="0" marR="0" marT="0" marB="0" anchor="ctr"/>
                </a:tc>
                <a:tc>
                  <a:txBody>
                    <a:bodyPr>
                      <a:spAutoFit/>
                    </a:bodyPr>
                    <a:p>
                      <a:pPr indent="0" algn="ctr"/>
                      <a:r>
                        <a:rPr lang="en-US" sz="750">
                          <a:solidFill>
                            <a:srgbClr val="040001"/>
                          </a:solidFill>
                          <a:latin typeface="微软雅黑" panose="020B0503020204020204" charset="-122"/>
                        </a:rPr>
                        <a:t>190/313</a:t>
                      </a:r>
                      <a:endParaRPr lang="en-US" sz="750">
                        <a:solidFill>
                          <a:srgbClr val="040001"/>
                        </a:solidFill>
                        <a:latin typeface="微软雅黑" panose="020B0503020204020204" charset="-122"/>
                      </a:endParaRPr>
                    </a:p>
                  </a:txBody>
                  <a:tcPr marL="0" marR="0" marT="0" marB="0" anchor="ctr"/>
                </a:tc>
                <a:tc>
                  <a:txBody>
                    <a:bodyPr>
                      <a:spAutoFit/>
                    </a:bodyPr>
                    <a:p>
                      <a:pPr indent="0" algn="ctr"/>
                      <a:r>
                        <a:rPr lang="en-US" sz="750">
                          <a:solidFill>
                            <a:srgbClr val="040001"/>
                          </a:solidFill>
                          <a:latin typeface="微软雅黑" panose="020B0503020204020204" charset="-122"/>
                        </a:rPr>
                        <a:t>190/313</a:t>
                      </a:r>
                      <a:endParaRPr lang="en-US" sz="750">
                        <a:solidFill>
                          <a:srgbClr val="040001"/>
                        </a:solidFill>
                        <a:latin typeface="微软雅黑" panose="020B0503020204020204" charset="-122"/>
                      </a:endParaRPr>
                    </a:p>
                  </a:txBody>
                  <a:tcPr marL="0" marR="0" marT="0" marB="0" anchor="ctr"/>
                </a:tc>
                <a:tc>
                  <a:txBody>
                    <a:bodyPr>
                      <a:spAutoFit/>
                    </a:bodyPr>
                    <a:p>
                      <a:pPr indent="127000"/>
                      <a:r>
                        <a:rPr lang="en-US" sz="750">
                          <a:solidFill>
                            <a:srgbClr val="040001"/>
                          </a:solidFill>
                          <a:latin typeface="微软雅黑" panose="020B0503020204020204" charset="-122"/>
                        </a:rPr>
                        <a:t>190/313</a:t>
                      </a:r>
                      <a:endParaRPr lang="en-US" sz="750">
                        <a:solidFill>
                          <a:srgbClr val="040001"/>
                        </a:solidFill>
                        <a:latin typeface="微软雅黑" panose="020B0503020204020204" charset="-122"/>
                      </a:endParaRPr>
                    </a:p>
                  </a:txBody>
                  <a:tcPr marL="0" marR="0" marT="0" marB="0" anchor="ctr"/>
                </a:tc>
                <a:tc>
                  <a:txBody>
                    <a:bodyPr>
                      <a:spAutoFit/>
                    </a:bodyPr>
                    <a:p>
                      <a:pPr indent="127000"/>
                      <a:r>
                        <a:rPr lang="en-US" sz="750">
                          <a:solidFill>
                            <a:srgbClr val="040001"/>
                          </a:solidFill>
                          <a:latin typeface="微软雅黑" panose="020B0503020204020204" charset="-122"/>
                        </a:rPr>
                        <a:t>190/313</a:t>
                      </a:r>
                      <a:endParaRPr lang="en-US" sz="750">
                        <a:solidFill>
                          <a:srgbClr val="040001"/>
                        </a:solidFill>
                        <a:latin typeface="微软雅黑" panose="020B0503020204020204" charset="-122"/>
                      </a:endParaRPr>
                    </a:p>
                  </a:txBody>
                  <a:tcPr marL="0" marR="0" marT="0" marB="0" anchor="ctr"/>
                </a:tc>
                <a:tc>
                  <a:txBody>
                    <a:bodyPr>
                      <a:spAutoFit/>
                    </a:bodyPr>
                    <a:p>
                      <a:pPr indent="228600"/>
                      <a:r>
                        <a:rPr lang="en-US" sz="750">
                          <a:solidFill>
                            <a:srgbClr val="040001"/>
                          </a:solidFill>
                          <a:latin typeface="微软雅黑" panose="020B0503020204020204" charset="-122"/>
                        </a:rPr>
                        <a:t>770/1089</a:t>
                      </a:r>
                      <a:endParaRPr lang="en-US" sz="750">
                        <a:solidFill>
                          <a:srgbClr val="040001"/>
                        </a:solidFill>
                        <a:latin typeface="微软雅黑" panose="020B0503020204020204" charset="-122"/>
                      </a:endParaRPr>
                    </a:p>
                  </a:txBody>
                  <a:tcPr marL="0" marR="0" marT="0" marB="0" anchor="ctr"/>
                </a:tc>
                <a:tc>
                  <a:txBody>
                    <a:bodyPr>
                      <a:spAutoFit/>
                    </a:bodyPr>
                    <a:p>
                      <a:pPr indent="165100"/>
                      <a:r>
                        <a:rPr lang="en-US" sz="750">
                          <a:solidFill>
                            <a:srgbClr val="040001"/>
                          </a:solidFill>
                          <a:latin typeface="微软雅黑" panose="020B0503020204020204" charset="-122"/>
                        </a:rPr>
                        <a:t>770/1089</a:t>
                      </a:r>
                      <a:endParaRPr lang="en-US" sz="750">
                        <a:solidFill>
                          <a:srgbClr val="040001"/>
                        </a:solidFill>
                        <a:latin typeface="微软雅黑" panose="020B0503020204020204" charset="-122"/>
                      </a:endParaRPr>
                    </a:p>
                  </a:txBody>
                  <a:tcPr marL="0" marR="0" marT="0" marB="0" anchor="ctr"/>
                </a:tc>
                <a:tc>
                  <a:txBody>
                    <a:bodyPr>
                      <a:spAutoFit/>
                    </a:bodyPr>
                    <a:p>
                      <a:pPr marL="611505" indent="0"/>
                      <a:r>
                        <a:rPr lang="en-US" sz="750">
                          <a:solidFill>
                            <a:srgbClr val="040001"/>
                          </a:solidFill>
                          <a:latin typeface="微软雅黑" panose="020B0503020204020204" charset="-122"/>
                        </a:rPr>
                        <a:t>770/1089</a:t>
                      </a:r>
                      <a:endParaRPr lang="en-US" sz="750">
                        <a:solidFill>
                          <a:srgbClr val="040001"/>
                        </a:solidFill>
                        <a:latin typeface="微软雅黑" panose="020B0503020204020204" charset="-122"/>
                      </a:endParaRPr>
                    </a:p>
                  </a:txBody>
                  <a:tcPr marL="0" marR="0" marT="0" marB="0" anchor="ctr"/>
                </a:tc>
                <a:tc>
                  <a:txBody>
                    <a:bodyPr>
                      <a:spAutoFit/>
                    </a:bodyPr>
                    <a:p>
                      <a:pPr indent="254000"/>
                      <a:r>
                        <a:rPr lang="en-US" sz="750">
                          <a:solidFill>
                            <a:srgbClr val="040001"/>
                          </a:solidFill>
                          <a:latin typeface="微软雅黑" panose="020B0503020204020204" charset="-122"/>
                        </a:rPr>
                        <a:t>770/1089</a:t>
                      </a:r>
                      <a:endParaRPr lang="en-US" sz="750">
                        <a:solidFill>
                          <a:srgbClr val="040001"/>
                        </a:solidFill>
                        <a:latin typeface="微软雅黑" panose="020B0503020204020204" charset="-122"/>
                      </a:endParaRPr>
                    </a:p>
                  </a:txBody>
                  <a:tcPr marL="0" marR="0" marT="0" marB="0" anchor="ctr"/>
                </a:tc>
                <a:tc>
                  <a:txBody>
                    <a:bodyPr>
                      <a:spAutoFit/>
                    </a:bodyPr>
                    <a:p>
                      <a:pPr indent="165100"/>
                      <a:r>
                        <a:rPr lang="en-US" sz="750">
                          <a:solidFill>
                            <a:srgbClr val="040001"/>
                          </a:solidFill>
                          <a:latin typeface="微软雅黑" panose="020B0503020204020204" charset="-122"/>
                        </a:rPr>
                        <a:t>770/1089</a:t>
                      </a:r>
                      <a:endParaRPr lang="en-US" sz="750">
                        <a:solidFill>
                          <a:srgbClr val="040001"/>
                        </a:solidFill>
                        <a:latin typeface="微软雅黑" panose="020B0503020204020204" charset="-122"/>
                      </a:endParaRPr>
                    </a:p>
                  </a:txBody>
                  <a:tcPr marL="0" marR="0" marT="0" marB="0" anchor="ctr"/>
                </a:tc>
                <a:tc>
                  <a:txBody>
                    <a:bodyPr>
                      <a:spAutoFit/>
                    </a:bodyPr>
                    <a:p>
                      <a:pPr indent="254000"/>
                      <a:r>
                        <a:rPr lang="en-US" sz="750">
                          <a:solidFill>
                            <a:srgbClr val="040001"/>
                          </a:solidFill>
                          <a:latin typeface="微软雅黑" panose="020B0503020204020204" charset="-122"/>
                        </a:rPr>
                        <a:t>770/1089</a:t>
                      </a:r>
                      <a:endParaRPr lang="en-US" sz="750">
                        <a:solidFill>
                          <a:srgbClr val="040001"/>
                        </a:solidFill>
                        <a:latin typeface="微软雅黑" panose="020B0503020204020204" charset="-122"/>
                      </a:endParaRPr>
                    </a:p>
                  </a:txBody>
                  <a:tcPr marL="0" marR="0" marT="0" marB="0" anchor="ctr"/>
                </a:tc>
                <a:tc>
                  <a:txBody>
                    <a:bodyPr>
                      <a:spAutoFit/>
                    </a:bodyPr>
                    <a:p>
                      <a:pPr indent="241300"/>
                      <a:r>
                        <a:rPr lang="en-US" sz="750">
                          <a:solidFill>
                            <a:srgbClr val="040001"/>
                          </a:solidFill>
                          <a:latin typeface="微软雅黑" panose="020B0503020204020204" charset="-122"/>
                        </a:rPr>
                        <a:t>770/1089</a:t>
                      </a:r>
                      <a:endParaRPr lang="en-US" sz="750">
                        <a:solidFill>
                          <a:srgbClr val="040001"/>
                        </a:solidFill>
                        <a:latin typeface="微软雅黑" panose="020B0503020204020204" charset="-122"/>
                      </a:endParaRPr>
                    </a:p>
                  </a:txBody>
                  <a:tcPr marL="0" marR="0" marT="0" marB="0" anchor="ctr"/>
                </a:tc>
                <a:tc>
                  <a:txBody>
                    <a:bodyPr>
                      <a:spAutoFit/>
                    </a:bodyPr>
                    <a:p>
                      <a:pPr indent="101600"/>
                      <a:r>
                        <a:rPr lang="en-US" sz="750">
                          <a:solidFill>
                            <a:srgbClr val="040001"/>
                          </a:solidFill>
                          <a:latin typeface="微软雅黑" panose="020B0503020204020204" charset="-122"/>
                        </a:rPr>
                        <a:t>770/1089</a:t>
                      </a:r>
                      <a:endParaRPr lang="en-US" sz="750">
                        <a:solidFill>
                          <a:srgbClr val="040001"/>
                        </a:solidFill>
                        <a:latin typeface="微软雅黑" panose="020B0503020204020204" charset="-122"/>
                      </a:endParaRPr>
                    </a:p>
                  </a:txBody>
                  <a:tcPr marL="0" marR="0" marT="0" marB="0" anchor="ctr"/>
                </a:tc>
                <a:tc>
                  <a:txBody>
                    <a:bodyPr>
                      <a:spAutoFit/>
                    </a:bodyPr>
                    <a:p>
                      <a:pPr indent="101600"/>
                      <a:r>
                        <a:rPr lang="en-US" sz="750">
                          <a:solidFill>
                            <a:srgbClr val="040001"/>
                          </a:solidFill>
                          <a:latin typeface="微软雅黑" panose="020B0503020204020204" charset="-122"/>
                        </a:rPr>
                        <a:t>770/1089</a:t>
                      </a:r>
                      <a:endParaRPr lang="en-US" sz="750">
                        <a:solidFill>
                          <a:srgbClr val="040001"/>
                        </a:solidFill>
                        <a:latin typeface="微软雅黑" panose="020B0503020204020204" charset="-122"/>
                      </a:endParaRPr>
                    </a:p>
                  </a:txBody>
                  <a:tcPr marL="0" marR="0" marT="0" marB="0" anchor="ctr"/>
                </a:tc>
                <a:tc>
                  <a:txBody>
                    <a:bodyPr>
                      <a:spAutoFit/>
                    </a:bodyPr>
                    <a:p>
                      <a:pPr indent="152400"/>
                      <a:r>
                        <a:rPr lang="en-US" sz="750">
                          <a:solidFill>
                            <a:srgbClr val="040001"/>
                          </a:solidFill>
                          <a:latin typeface="微软雅黑" panose="020B0503020204020204" charset="-122"/>
                        </a:rPr>
                        <a:t>770/1089</a:t>
                      </a:r>
                      <a:endParaRPr lang="en-US" sz="750">
                        <a:solidFill>
                          <a:srgbClr val="040001"/>
                        </a:solidFill>
                        <a:latin typeface="微软雅黑" panose="020B0503020204020204" charset="-122"/>
                      </a:endParaRPr>
                    </a:p>
                  </a:txBody>
                  <a:tcPr marL="0" marR="0" marT="0" marB="0" anchor="ctr"/>
                </a:tc>
              </a:tr>
              <a:tr h="204216">
                <a:tc>
                  <a:txBody>
                    <a:bodyPr>
                      <a:spAutoFit/>
                    </a:bodyPr>
                    <a:p>
                      <a:pPr indent="0"/>
                      <a:r>
                        <a:rPr lang="en-US" sz="750">
                          <a:solidFill>
                            <a:srgbClr val="040001"/>
                          </a:solidFill>
                          <a:latin typeface="微软雅黑" panose="020B0503020204020204" charset="-122"/>
                        </a:rPr>
                        <a:t>Spindle power</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254000"/>
                      <a:r>
                        <a:rPr lang="en-US" sz="750">
                          <a:solidFill>
                            <a:srgbClr val="040001"/>
                          </a:solidFill>
                          <a:latin typeface="微软雅黑" panose="020B0503020204020204" charset="-122"/>
                        </a:rPr>
                        <a:t>kW</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101600"/>
                      <a:r>
                        <a:rPr lang="en-US" sz="750">
                          <a:solidFill>
                            <a:srgbClr val="040001"/>
                          </a:solidFill>
                          <a:latin typeface="微软雅黑" panose="020B0503020204020204" charset="-122"/>
                        </a:rPr>
                        <a:t>15/18.5</a:t>
                      </a:r>
                      <a:endParaRPr lang="en-US" sz="750">
                        <a:solidFill>
                          <a:srgbClr val="040001"/>
                        </a:solidFill>
                        <a:latin typeface="微软雅黑" panose="020B0503020204020204" charset="-122"/>
                      </a:endParaRPr>
                    </a:p>
                  </a:txBody>
                  <a:tcPr marL="0" marR="0" marT="0" marB="0" anchor="ctr"/>
                </a:tc>
                <a:tc>
                  <a:txBody>
                    <a:bodyPr>
                      <a:spAutoFit/>
                    </a:bodyPr>
                    <a:p>
                      <a:pPr indent="0" algn="ctr"/>
                      <a:r>
                        <a:rPr lang="en-US" sz="750">
                          <a:solidFill>
                            <a:srgbClr val="040001"/>
                          </a:solidFill>
                          <a:latin typeface="微软雅黑" panose="020B0503020204020204" charset="-122"/>
                        </a:rPr>
                        <a:t>15/18.5</a:t>
                      </a:r>
                      <a:endParaRPr lang="en-US" sz="750">
                        <a:solidFill>
                          <a:srgbClr val="040001"/>
                        </a:solidFill>
                        <a:latin typeface="微软雅黑" panose="020B0503020204020204" charset="-122"/>
                      </a:endParaRPr>
                    </a:p>
                  </a:txBody>
                  <a:tcPr marL="0" marR="0" marT="0" marB="0" anchor="ctr"/>
                </a:tc>
                <a:tc>
                  <a:txBody>
                    <a:bodyPr>
                      <a:spAutoFit/>
                    </a:bodyPr>
                    <a:p>
                      <a:pPr indent="88900"/>
                      <a:r>
                        <a:rPr lang="en-US" sz="750">
                          <a:solidFill>
                            <a:srgbClr val="040001"/>
                          </a:solidFill>
                          <a:latin typeface="微软雅黑" panose="020B0503020204020204" charset="-122"/>
                        </a:rPr>
                        <a:t>15/18.5</a:t>
                      </a:r>
                      <a:endParaRPr lang="en-US" sz="750">
                        <a:solidFill>
                          <a:srgbClr val="040001"/>
                        </a:solidFill>
                        <a:latin typeface="微软雅黑" panose="020B0503020204020204" charset="-122"/>
                      </a:endParaRPr>
                    </a:p>
                  </a:txBody>
                  <a:tcPr marL="0" marR="0" marT="0" marB="0" anchor="ctr"/>
                </a:tc>
                <a:tc>
                  <a:txBody>
                    <a:bodyPr>
                      <a:spAutoFit/>
                    </a:bodyPr>
                    <a:p>
                      <a:pPr indent="127000"/>
                      <a:r>
                        <a:rPr lang="en-US" sz="750">
                          <a:solidFill>
                            <a:srgbClr val="040001"/>
                          </a:solidFill>
                          <a:latin typeface="微软雅黑" panose="020B0503020204020204" charset="-122"/>
                        </a:rPr>
                        <a:t>15/18.5</a:t>
                      </a:r>
                      <a:endParaRPr lang="en-US" sz="750">
                        <a:solidFill>
                          <a:srgbClr val="040001"/>
                        </a:solidFill>
                        <a:latin typeface="微软雅黑" panose="020B0503020204020204" charset="-122"/>
                      </a:endParaRPr>
                    </a:p>
                  </a:txBody>
                  <a:tcPr marL="0" marR="0" marT="0" marB="0" anchor="ctr"/>
                </a:tc>
                <a:tc>
                  <a:txBody>
                    <a:bodyPr>
                      <a:spAutoFit/>
                    </a:bodyPr>
                    <a:p>
                      <a:pPr indent="127000"/>
                      <a:r>
                        <a:rPr lang="en-US" sz="750">
                          <a:solidFill>
                            <a:srgbClr val="040001"/>
                          </a:solidFill>
                          <a:latin typeface="微软雅黑" panose="020B0503020204020204" charset="-122"/>
                        </a:rPr>
                        <a:t>15/18.5</a:t>
                      </a:r>
                      <a:endParaRPr lang="en-US" sz="750">
                        <a:solidFill>
                          <a:srgbClr val="040001"/>
                        </a:solidFill>
                        <a:latin typeface="微软雅黑" panose="020B0503020204020204" charset="-122"/>
                      </a:endParaRPr>
                    </a:p>
                  </a:txBody>
                  <a:tcPr marL="0" marR="0" marT="0" marB="0" anchor="ctr"/>
                </a:tc>
                <a:tc>
                  <a:txBody>
                    <a:bodyPr>
                      <a:spAutoFit/>
                    </a:bodyPr>
                    <a:p>
                      <a:pPr indent="317500"/>
                      <a:r>
                        <a:rPr lang="en-US" sz="750">
                          <a:solidFill>
                            <a:srgbClr val="040001"/>
                          </a:solidFill>
                          <a:latin typeface="微软雅黑" panose="020B0503020204020204" charset="-122"/>
                        </a:rPr>
                        <a:t>22/26</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22/26</a:t>
                      </a:r>
                      <a:endParaRPr lang="en-US" sz="750">
                        <a:solidFill>
                          <a:srgbClr val="040001"/>
                        </a:solidFill>
                        <a:latin typeface="微软雅黑" panose="020B0503020204020204" charset="-122"/>
                      </a:endParaRPr>
                    </a:p>
                  </a:txBody>
                  <a:tcPr marL="0" marR="0" marT="0" marB="0" anchor="ctr"/>
                </a:tc>
                <a:tc>
                  <a:txBody>
                    <a:bodyPr>
                      <a:spAutoFit/>
                    </a:bodyPr>
                    <a:p>
                      <a:pPr marL="700405" indent="0"/>
                      <a:r>
                        <a:rPr lang="en-US" sz="750">
                          <a:solidFill>
                            <a:srgbClr val="040001"/>
                          </a:solidFill>
                          <a:latin typeface="微软雅黑" panose="020B0503020204020204" charset="-122"/>
                        </a:rPr>
                        <a:t>22/26</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22/26</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22/26</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22/26</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22/26</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22/26</a:t>
                      </a:r>
                      <a:endParaRPr lang="en-US" sz="750">
                        <a:solidFill>
                          <a:srgbClr val="040001"/>
                        </a:solidFill>
                        <a:latin typeface="微软雅黑" panose="020B0503020204020204" charset="-122"/>
                      </a:endParaRPr>
                    </a:p>
                  </a:txBody>
                  <a:tcPr marL="0" marR="0" marT="0" marB="0" anchor="ctr"/>
                </a:tc>
                <a:tc>
                  <a:txBody>
                    <a:bodyPr>
                      <a:spAutoFit/>
                    </a:bodyPr>
                    <a:p>
                      <a:pPr indent="190500" algn="just"/>
                      <a:r>
                        <a:rPr lang="en-US" sz="750">
                          <a:solidFill>
                            <a:srgbClr val="040001"/>
                          </a:solidFill>
                          <a:latin typeface="微软雅黑" panose="020B0503020204020204" charset="-122"/>
                        </a:rPr>
                        <a:t>22/26</a:t>
                      </a:r>
                      <a:endParaRPr lang="en-US" sz="750">
                        <a:solidFill>
                          <a:srgbClr val="040001"/>
                        </a:solidFill>
                        <a:latin typeface="微软雅黑" panose="020B0503020204020204" charset="-122"/>
                      </a:endParaRPr>
                    </a:p>
                  </a:txBody>
                  <a:tcPr marL="0" marR="0" marT="0" marB="0" anchor="ctr"/>
                </a:tc>
                <a:tc>
                  <a:txBody>
                    <a:bodyPr>
                      <a:spAutoFit/>
                    </a:bodyPr>
                    <a:p>
                      <a:pPr indent="241300"/>
                      <a:r>
                        <a:rPr lang="en-US" sz="750">
                          <a:solidFill>
                            <a:srgbClr val="040001"/>
                          </a:solidFill>
                          <a:latin typeface="微软雅黑" panose="020B0503020204020204" charset="-122"/>
                        </a:rPr>
                        <a:t>22/26</a:t>
                      </a:r>
                      <a:endParaRPr lang="en-US" sz="750">
                        <a:solidFill>
                          <a:srgbClr val="040001"/>
                        </a:solidFill>
                        <a:latin typeface="微软雅黑" panose="020B0503020204020204" charset="-122"/>
                      </a:endParaRPr>
                    </a:p>
                  </a:txBody>
                  <a:tcPr marL="0" marR="0" marT="0" marB="0" anchor="ctr"/>
                </a:tc>
              </a:tr>
              <a:tr h="207264">
                <a:tc gridSpan="17">
                  <a:txBody>
                    <a:bodyPr>
                      <a:spAutoFit/>
                    </a:bodyPr>
                    <a:p>
                      <a:pPr indent="0"/>
                      <a:r>
                        <a:rPr lang="en-US" sz="750">
                          <a:solidFill>
                            <a:srgbClr val="040001"/>
                          </a:solidFill>
                          <a:latin typeface="微软雅黑" panose="020B0503020204020204" charset="-122"/>
                        </a:rPr>
                        <a:t>Feed system</a:t>
                      </a:r>
                      <a:endParaRPr lang="en-US" sz="750">
                        <a:solidFill>
                          <a:srgbClr val="040001"/>
                        </a:solidFill>
                        <a:latin typeface="微软雅黑"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r>
              <a:tr h="201168">
                <a:tc>
                  <a:txBody>
                    <a:bodyPr>
                      <a:spAutoFit/>
                    </a:bodyPr>
                    <a:p>
                      <a:pPr indent="0"/>
                      <a:r>
                        <a:rPr lang="en-US" sz="750">
                          <a:solidFill>
                            <a:srgbClr val="040001"/>
                          </a:solidFill>
                          <a:latin typeface="微软雅黑" panose="020B0503020204020204" charset="-122"/>
                        </a:rPr>
                        <a:t>Rapid feed rateX/Y/Z</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152400" algn="just"/>
                      <a:r>
                        <a:rPr lang="en-US" sz="750">
                          <a:solidFill>
                            <a:srgbClr val="040001"/>
                          </a:solidFill>
                          <a:latin typeface="微软雅黑" panose="020B0503020204020204" charset="-122"/>
                        </a:rPr>
                        <a:t>m/min</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750">
                          <a:solidFill>
                            <a:srgbClr val="040001"/>
                          </a:solidFill>
                          <a:latin typeface="微软雅黑" panose="020B0503020204020204" charset="-122"/>
                        </a:rPr>
                        <a:t>12/12/12</a:t>
                      </a:r>
                      <a:endParaRPr lang="en-US" sz="750">
                        <a:solidFill>
                          <a:srgbClr val="040001"/>
                        </a:solidFill>
                        <a:latin typeface="微软雅黑" panose="020B0503020204020204" charset="-122"/>
                      </a:endParaRPr>
                    </a:p>
                  </a:txBody>
                  <a:tcPr marL="0" marR="0" marT="0" marB="0" anchor="ctr"/>
                </a:tc>
                <a:tc>
                  <a:txBody>
                    <a:bodyPr>
                      <a:spAutoFit/>
                    </a:bodyPr>
                    <a:p>
                      <a:pPr indent="0" algn="ctr"/>
                      <a:r>
                        <a:rPr lang="en-US" sz="750">
                          <a:solidFill>
                            <a:srgbClr val="040001"/>
                          </a:solidFill>
                          <a:latin typeface="微软雅黑" panose="020B0503020204020204" charset="-122"/>
                        </a:rPr>
                        <a:t>12/12/12</a:t>
                      </a:r>
                      <a:endParaRPr lang="en-US" sz="750">
                        <a:solidFill>
                          <a:srgbClr val="040001"/>
                        </a:solidFill>
                        <a:latin typeface="微软雅黑" panose="020B0503020204020204" charset="-122"/>
                      </a:endParaRPr>
                    </a:p>
                  </a:txBody>
                  <a:tcPr marL="0" marR="0" marT="0" marB="0" anchor="ctr"/>
                </a:tc>
                <a:tc>
                  <a:txBody>
                    <a:bodyPr>
                      <a:spAutoFit/>
                    </a:bodyPr>
                    <a:p>
                      <a:pPr indent="0"/>
                      <a:r>
                        <a:rPr lang="en-US" sz="750">
                          <a:solidFill>
                            <a:srgbClr val="040001"/>
                          </a:solidFill>
                          <a:latin typeface="微软雅黑" panose="020B0503020204020204" charset="-122"/>
                        </a:rPr>
                        <a:t>12/12/12</a:t>
                      </a:r>
                      <a:endParaRPr lang="en-US" sz="750">
                        <a:solidFill>
                          <a:srgbClr val="040001"/>
                        </a:solidFill>
                        <a:latin typeface="微软雅黑" panose="020B0503020204020204" charset="-122"/>
                      </a:endParaRPr>
                    </a:p>
                  </a:txBody>
                  <a:tcPr marL="0" marR="0" marT="0" marB="0" anchor="ctr"/>
                </a:tc>
                <a:tc>
                  <a:txBody>
                    <a:bodyPr>
                      <a:spAutoFit/>
                    </a:bodyPr>
                    <a:p>
                      <a:pPr indent="127000"/>
                      <a:r>
                        <a:rPr lang="en-US" sz="750">
                          <a:solidFill>
                            <a:srgbClr val="040001"/>
                          </a:solidFill>
                          <a:latin typeface="微软雅黑" panose="020B0503020204020204" charset="-122"/>
                        </a:rPr>
                        <a:t>12/12/12</a:t>
                      </a:r>
                      <a:endParaRPr lang="en-US" sz="750">
                        <a:solidFill>
                          <a:srgbClr val="040001"/>
                        </a:solidFill>
                        <a:latin typeface="微软雅黑" panose="020B0503020204020204" charset="-122"/>
                      </a:endParaRPr>
                    </a:p>
                  </a:txBody>
                  <a:tcPr marL="0" marR="0" marT="0" marB="0" anchor="ctr"/>
                </a:tc>
                <a:tc>
                  <a:txBody>
                    <a:bodyPr>
                      <a:spAutoFit/>
                    </a:bodyPr>
                    <a:p>
                      <a:pPr indent="0"/>
                      <a:r>
                        <a:rPr lang="en-US" sz="750">
                          <a:solidFill>
                            <a:srgbClr val="040001"/>
                          </a:solidFill>
                          <a:latin typeface="微软雅黑" panose="020B0503020204020204" charset="-122"/>
                        </a:rPr>
                        <a:t>12/12/12</a:t>
                      </a:r>
                      <a:endParaRPr lang="en-US" sz="750">
                        <a:solidFill>
                          <a:srgbClr val="040001"/>
                        </a:solidFill>
                        <a:latin typeface="微软雅黑" panose="020B0503020204020204" charset="-122"/>
                      </a:endParaRPr>
                    </a:p>
                  </a:txBody>
                  <a:tcPr marL="0" marR="0" marT="0" marB="0" anchor="ctr"/>
                </a:tc>
                <a:tc>
                  <a:txBody>
                    <a:bodyPr>
                      <a:spAutoFit/>
                    </a:bodyPr>
                    <a:p>
                      <a:pPr indent="228600"/>
                      <a:r>
                        <a:rPr lang="en-US" sz="750">
                          <a:solidFill>
                            <a:srgbClr val="040001"/>
                          </a:solidFill>
                          <a:latin typeface="微软雅黑" panose="020B0503020204020204" charset="-122"/>
                        </a:rPr>
                        <a:t>10/12/12</a:t>
                      </a:r>
                      <a:endParaRPr lang="en-US" sz="750">
                        <a:solidFill>
                          <a:srgbClr val="040001"/>
                        </a:solidFill>
                        <a:latin typeface="微软雅黑" panose="020B0503020204020204" charset="-122"/>
                      </a:endParaRPr>
                    </a:p>
                  </a:txBody>
                  <a:tcPr marL="0" marR="0" marT="0" marB="0" anchor="ctr"/>
                </a:tc>
                <a:tc>
                  <a:txBody>
                    <a:bodyPr>
                      <a:spAutoFit/>
                    </a:bodyPr>
                    <a:p>
                      <a:pPr indent="165100"/>
                      <a:r>
                        <a:rPr lang="en-US" sz="750">
                          <a:solidFill>
                            <a:srgbClr val="040001"/>
                          </a:solidFill>
                          <a:latin typeface="微软雅黑" panose="020B0503020204020204" charset="-122"/>
                        </a:rPr>
                        <a:t>10/12/12</a:t>
                      </a:r>
                      <a:endParaRPr lang="en-US" sz="750">
                        <a:solidFill>
                          <a:srgbClr val="040001"/>
                        </a:solidFill>
                        <a:latin typeface="微软雅黑" panose="020B0503020204020204" charset="-122"/>
                      </a:endParaRPr>
                    </a:p>
                  </a:txBody>
                  <a:tcPr marL="0" marR="0" marT="0" marB="0" anchor="ctr"/>
                </a:tc>
                <a:tc>
                  <a:txBody>
                    <a:bodyPr>
                      <a:spAutoFit/>
                    </a:bodyPr>
                    <a:p>
                      <a:pPr marL="611505" indent="0"/>
                      <a:r>
                        <a:rPr lang="en-US" sz="750">
                          <a:solidFill>
                            <a:srgbClr val="040001"/>
                          </a:solidFill>
                          <a:latin typeface="微软雅黑" panose="020B0503020204020204" charset="-122"/>
                        </a:rPr>
                        <a:t>10/12/12</a:t>
                      </a:r>
                      <a:endParaRPr lang="en-US" sz="750">
                        <a:solidFill>
                          <a:srgbClr val="040001"/>
                        </a:solidFill>
                        <a:latin typeface="微软雅黑" panose="020B0503020204020204" charset="-122"/>
                      </a:endParaRPr>
                    </a:p>
                  </a:txBody>
                  <a:tcPr marL="0" marR="0" marT="0" marB="0" anchor="ctr"/>
                </a:tc>
                <a:tc>
                  <a:txBody>
                    <a:bodyPr>
                      <a:spAutoFit/>
                    </a:bodyPr>
                    <a:p>
                      <a:pPr indent="254000"/>
                      <a:r>
                        <a:rPr lang="en-US" sz="750">
                          <a:solidFill>
                            <a:srgbClr val="040001"/>
                          </a:solidFill>
                          <a:latin typeface="微软雅黑" panose="020B0503020204020204" charset="-122"/>
                        </a:rPr>
                        <a:t>10/12/12</a:t>
                      </a:r>
                      <a:endParaRPr lang="en-US" sz="750">
                        <a:solidFill>
                          <a:srgbClr val="040001"/>
                        </a:solidFill>
                        <a:latin typeface="微软雅黑" panose="020B0503020204020204" charset="-122"/>
                      </a:endParaRPr>
                    </a:p>
                  </a:txBody>
                  <a:tcPr marL="0" marR="0" marT="0" marB="0" anchor="ctr"/>
                </a:tc>
                <a:tc>
                  <a:txBody>
                    <a:bodyPr>
                      <a:spAutoFit/>
                    </a:bodyPr>
                    <a:p>
                      <a:pPr indent="165100"/>
                      <a:r>
                        <a:rPr lang="en-US" sz="750">
                          <a:solidFill>
                            <a:srgbClr val="040001"/>
                          </a:solidFill>
                          <a:latin typeface="微软雅黑" panose="020B0503020204020204" charset="-122"/>
                        </a:rPr>
                        <a:t>10/12/12</a:t>
                      </a:r>
                      <a:endParaRPr lang="en-US" sz="750">
                        <a:solidFill>
                          <a:srgbClr val="040001"/>
                        </a:solidFill>
                        <a:latin typeface="微软雅黑" panose="020B0503020204020204" charset="-122"/>
                      </a:endParaRPr>
                    </a:p>
                  </a:txBody>
                  <a:tcPr marL="0" marR="0" marT="0" marB="0" anchor="ctr"/>
                </a:tc>
                <a:tc>
                  <a:txBody>
                    <a:bodyPr>
                      <a:spAutoFit/>
                    </a:bodyPr>
                    <a:p>
                      <a:pPr indent="254000"/>
                      <a:r>
                        <a:rPr lang="en-US" sz="750">
                          <a:solidFill>
                            <a:srgbClr val="040001"/>
                          </a:solidFill>
                          <a:latin typeface="微软雅黑" panose="020B0503020204020204" charset="-122"/>
                        </a:rPr>
                        <a:t>10/12/12</a:t>
                      </a:r>
                      <a:endParaRPr lang="en-US" sz="750">
                        <a:solidFill>
                          <a:srgbClr val="040001"/>
                        </a:solidFill>
                        <a:latin typeface="微软雅黑" panose="020B0503020204020204" charset="-122"/>
                      </a:endParaRPr>
                    </a:p>
                  </a:txBody>
                  <a:tcPr marL="0" marR="0" marT="0" marB="0" anchor="ctr"/>
                </a:tc>
                <a:tc>
                  <a:txBody>
                    <a:bodyPr>
                      <a:spAutoFit/>
                    </a:bodyPr>
                    <a:p>
                      <a:pPr indent="241300"/>
                      <a:r>
                        <a:rPr lang="en-US" sz="750">
                          <a:solidFill>
                            <a:srgbClr val="040001"/>
                          </a:solidFill>
                          <a:latin typeface="微软雅黑" panose="020B0503020204020204" charset="-122"/>
                        </a:rPr>
                        <a:t>10/12/12</a:t>
                      </a:r>
                      <a:endParaRPr lang="en-US" sz="750">
                        <a:solidFill>
                          <a:srgbClr val="040001"/>
                        </a:solidFill>
                        <a:latin typeface="微软雅黑" panose="020B0503020204020204" charset="-122"/>
                      </a:endParaRPr>
                    </a:p>
                  </a:txBody>
                  <a:tcPr marL="0" marR="0" marT="0" marB="0" anchor="ctr"/>
                </a:tc>
                <a:tc>
                  <a:txBody>
                    <a:bodyPr>
                      <a:spAutoFit/>
                    </a:bodyPr>
                    <a:p>
                      <a:pPr indent="101600"/>
                      <a:r>
                        <a:rPr lang="en-US" sz="750">
                          <a:solidFill>
                            <a:srgbClr val="040001"/>
                          </a:solidFill>
                          <a:latin typeface="微软雅黑" panose="020B0503020204020204" charset="-122"/>
                        </a:rPr>
                        <a:t>10/12/12</a:t>
                      </a:r>
                      <a:endParaRPr lang="en-US" sz="750">
                        <a:solidFill>
                          <a:srgbClr val="040001"/>
                        </a:solidFill>
                        <a:latin typeface="微软雅黑" panose="020B0503020204020204" charset="-122"/>
                      </a:endParaRPr>
                    </a:p>
                  </a:txBody>
                  <a:tcPr marL="0" marR="0" marT="0" marB="0" anchor="ctr"/>
                </a:tc>
                <a:tc>
                  <a:txBody>
                    <a:bodyPr>
                      <a:spAutoFit/>
                    </a:bodyPr>
                    <a:p>
                      <a:pPr indent="101600"/>
                      <a:r>
                        <a:rPr lang="en-US" sz="750">
                          <a:solidFill>
                            <a:srgbClr val="040001"/>
                          </a:solidFill>
                          <a:latin typeface="微软雅黑" panose="020B0503020204020204" charset="-122"/>
                        </a:rPr>
                        <a:t>10/12/12</a:t>
                      </a:r>
                      <a:endParaRPr lang="en-US" sz="750">
                        <a:solidFill>
                          <a:srgbClr val="040001"/>
                        </a:solidFill>
                        <a:latin typeface="微软雅黑" panose="020B0503020204020204" charset="-122"/>
                      </a:endParaRPr>
                    </a:p>
                  </a:txBody>
                  <a:tcPr marL="0" marR="0" marT="0" marB="0" anchor="ctr"/>
                </a:tc>
                <a:tc>
                  <a:txBody>
                    <a:bodyPr>
                      <a:spAutoFit/>
                    </a:bodyPr>
                    <a:p>
                      <a:pPr indent="152400"/>
                      <a:r>
                        <a:rPr lang="en-US" sz="750">
                          <a:solidFill>
                            <a:srgbClr val="040001"/>
                          </a:solidFill>
                          <a:latin typeface="微软雅黑" panose="020B0503020204020204" charset="-122"/>
                        </a:rPr>
                        <a:t>10/12/12</a:t>
                      </a:r>
                      <a:endParaRPr lang="en-US" sz="750">
                        <a:solidFill>
                          <a:srgbClr val="040001"/>
                        </a:solidFill>
                        <a:latin typeface="微软雅黑" panose="020B0503020204020204" charset="-122"/>
                      </a:endParaRPr>
                    </a:p>
                  </a:txBody>
                  <a:tcPr marL="0" marR="0" marT="0" marB="0" anchor="ctr"/>
                </a:tc>
              </a:tr>
              <a:tr h="204216">
                <a:tc>
                  <a:txBody>
                    <a:bodyPr>
                      <a:spAutoFit/>
                    </a:bodyPr>
                    <a:p>
                      <a:pPr indent="0"/>
                      <a:r>
                        <a:rPr lang="en-US" sz="750">
                          <a:solidFill>
                            <a:srgbClr val="040001"/>
                          </a:solidFill>
                          <a:latin typeface="微软雅黑" panose="020B0503020204020204" charset="-122"/>
                        </a:rPr>
                        <a:t>Cutting feed rateX/Y/Z</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750">
                          <a:solidFill>
                            <a:srgbClr val="040001"/>
                          </a:solidFill>
                          <a:latin typeface="微软雅黑" panose="020B0503020204020204" charset="-122"/>
                        </a:rPr>
                        <a:t>mm/min</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750">
                          <a:solidFill>
                            <a:srgbClr val="040001"/>
                          </a:solidFill>
                          <a:latin typeface="微软雅黑" panose="020B0503020204020204" charset="-122"/>
                        </a:rPr>
                        <a:t>1-8000</a:t>
                      </a:r>
                      <a:endParaRPr lang="en-US" sz="750">
                        <a:solidFill>
                          <a:srgbClr val="040001"/>
                        </a:solidFill>
                        <a:latin typeface="微软雅黑" panose="020B0503020204020204" charset="-122"/>
                      </a:endParaRPr>
                    </a:p>
                  </a:txBody>
                  <a:tcPr marL="0" marR="0" marT="0" marB="0" anchor="ctr"/>
                </a:tc>
                <a:tc>
                  <a:txBody>
                    <a:bodyPr>
                      <a:spAutoFit/>
                    </a:bodyPr>
                    <a:p>
                      <a:pPr indent="0" algn="ctr"/>
                      <a:r>
                        <a:rPr lang="en-US" sz="750">
                          <a:solidFill>
                            <a:srgbClr val="040001"/>
                          </a:solidFill>
                          <a:latin typeface="微软雅黑" panose="020B0503020204020204" charset="-122"/>
                        </a:rPr>
                        <a:t>1-8000</a:t>
                      </a:r>
                      <a:endParaRPr lang="en-US" sz="750">
                        <a:solidFill>
                          <a:srgbClr val="040001"/>
                        </a:solidFill>
                        <a:latin typeface="微软雅黑" panose="020B0503020204020204" charset="-122"/>
                      </a:endParaRPr>
                    </a:p>
                  </a:txBody>
                  <a:tcPr marL="0" marR="0" marT="0" marB="0" anchor="ctr"/>
                </a:tc>
                <a:tc>
                  <a:txBody>
                    <a:bodyPr>
                      <a:spAutoFit/>
                    </a:bodyPr>
                    <a:p>
                      <a:pPr indent="88900"/>
                      <a:r>
                        <a:rPr lang="en-US" sz="750">
                          <a:solidFill>
                            <a:srgbClr val="040001"/>
                          </a:solidFill>
                          <a:latin typeface="微软雅黑" panose="020B0503020204020204" charset="-122"/>
                        </a:rPr>
                        <a:t>1-8000</a:t>
                      </a:r>
                      <a:endParaRPr lang="en-US" sz="750">
                        <a:solidFill>
                          <a:srgbClr val="040001"/>
                        </a:solidFill>
                        <a:latin typeface="微软雅黑" panose="020B0503020204020204" charset="-122"/>
                      </a:endParaRPr>
                    </a:p>
                  </a:txBody>
                  <a:tcPr marL="0" marR="0" marT="0" marB="0" anchor="ctr"/>
                </a:tc>
                <a:tc>
                  <a:txBody>
                    <a:bodyPr>
                      <a:spAutoFit/>
                    </a:bodyPr>
                    <a:p>
                      <a:pPr indent="127000"/>
                      <a:r>
                        <a:rPr lang="en-US" sz="750">
                          <a:solidFill>
                            <a:srgbClr val="040001"/>
                          </a:solidFill>
                          <a:latin typeface="微软雅黑" panose="020B0503020204020204" charset="-122"/>
                        </a:rPr>
                        <a:t>1-8000</a:t>
                      </a:r>
                      <a:endParaRPr lang="en-US" sz="750">
                        <a:solidFill>
                          <a:srgbClr val="040001"/>
                        </a:solidFill>
                        <a:latin typeface="微软雅黑" panose="020B0503020204020204" charset="-122"/>
                      </a:endParaRPr>
                    </a:p>
                  </a:txBody>
                  <a:tcPr marL="0" marR="0" marT="0" marB="0" anchor="ctr"/>
                </a:tc>
                <a:tc>
                  <a:txBody>
                    <a:bodyPr>
                      <a:spAutoFit/>
                    </a:bodyPr>
                    <a:p>
                      <a:pPr indent="127000"/>
                      <a:r>
                        <a:rPr lang="en-US" sz="750">
                          <a:solidFill>
                            <a:srgbClr val="040001"/>
                          </a:solidFill>
                          <a:latin typeface="微软雅黑" panose="020B0503020204020204" charset="-122"/>
                        </a:rPr>
                        <a:t>1-8000</a:t>
                      </a:r>
                      <a:endParaRPr lang="en-US" sz="750">
                        <a:solidFill>
                          <a:srgbClr val="040001"/>
                        </a:solidFill>
                        <a:latin typeface="微软雅黑" panose="020B0503020204020204" charset="-122"/>
                      </a:endParaRPr>
                    </a:p>
                  </a:txBody>
                  <a:tcPr marL="0" marR="0" marT="0" marB="0" anchor="ctr"/>
                </a:tc>
                <a:tc>
                  <a:txBody>
                    <a:bodyPr>
                      <a:spAutoFit/>
                    </a:bodyPr>
                    <a:p>
                      <a:pPr indent="0" algn="ctr"/>
                      <a:r>
                        <a:rPr lang="en-US" sz="750">
                          <a:solidFill>
                            <a:srgbClr val="040001"/>
                          </a:solidFill>
                          <a:latin typeface="微软雅黑" panose="020B0503020204020204" charset="-122"/>
                        </a:rPr>
                        <a:t>1-8000</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1-8000</a:t>
                      </a:r>
                      <a:endParaRPr lang="en-US" sz="750">
                        <a:solidFill>
                          <a:srgbClr val="040001"/>
                        </a:solidFill>
                        <a:latin typeface="微软雅黑" panose="020B0503020204020204" charset="-122"/>
                      </a:endParaRPr>
                    </a:p>
                  </a:txBody>
                  <a:tcPr marL="0" marR="0" marT="0" marB="0" anchor="ctr"/>
                </a:tc>
                <a:tc>
                  <a:txBody>
                    <a:bodyPr>
                      <a:spAutoFit/>
                    </a:bodyPr>
                    <a:p>
                      <a:pPr marL="700405" indent="0"/>
                      <a:r>
                        <a:rPr lang="en-US" sz="750">
                          <a:solidFill>
                            <a:srgbClr val="040001"/>
                          </a:solidFill>
                          <a:latin typeface="微软雅黑" panose="020B0503020204020204" charset="-122"/>
                        </a:rPr>
                        <a:t>1-8000</a:t>
                      </a:r>
                      <a:endParaRPr lang="en-US" sz="750">
                        <a:solidFill>
                          <a:srgbClr val="040001"/>
                        </a:solidFill>
                        <a:latin typeface="微软雅黑" panose="020B0503020204020204" charset="-122"/>
                      </a:endParaRPr>
                    </a:p>
                  </a:txBody>
                  <a:tcPr marL="0" marR="0" marT="0" marB="0" anchor="ctr"/>
                </a:tc>
                <a:tc>
                  <a:txBody>
                    <a:bodyPr>
                      <a:spAutoFit/>
                    </a:bodyPr>
                    <a:p>
                      <a:pPr indent="304800"/>
                      <a:r>
                        <a:rPr lang="en-US" sz="750">
                          <a:solidFill>
                            <a:srgbClr val="040001"/>
                          </a:solidFill>
                          <a:latin typeface="微软雅黑" panose="020B0503020204020204" charset="-122"/>
                        </a:rPr>
                        <a:t>1-8000</a:t>
                      </a:r>
                      <a:endParaRPr lang="en-US" sz="750">
                        <a:solidFill>
                          <a:srgbClr val="040001"/>
                        </a:solidFill>
                        <a:latin typeface="微软雅黑" panose="020B0503020204020204" charset="-122"/>
                      </a:endParaRPr>
                    </a:p>
                  </a:txBody>
                  <a:tcPr marL="0" marR="0" marT="0" marB="0" anchor="ctr"/>
                </a:tc>
                <a:tc>
                  <a:txBody>
                    <a:bodyPr>
                      <a:spAutoFit/>
                    </a:bodyPr>
                    <a:p>
                      <a:pPr indent="228600"/>
                      <a:r>
                        <a:rPr lang="en-US" sz="750">
                          <a:solidFill>
                            <a:srgbClr val="040001"/>
                          </a:solidFill>
                          <a:latin typeface="微软雅黑" panose="020B0503020204020204" charset="-122"/>
                        </a:rPr>
                        <a:t>1-8000</a:t>
                      </a:r>
                      <a:endParaRPr lang="en-US" sz="750">
                        <a:solidFill>
                          <a:srgbClr val="040001"/>
                        </a:solidFill>
                        <a:latin typeface="微软雅黑" panose="020B0503020204020204" charset="-122"/>
                      </a:endParaRPr>
                    </a:p>
                  </a:txBody>
                  <a:tcPr marL="0" marR="0" marT="0" marB="0" anchor="ctr"/>
                </a:tc>
                <a:tc>
                  <a:txBody>
                    <a:bodyPr>
                      <a:spAutoFit/>
                    </a:bodyPr>
                    <a:p>
                      <a:pPr indent="304800"/>
                      <a:r>
                        <a:rPr lang="en-US" sz="750">
                          <a:solidFill>
                            <a:srgbClr val="040001"/>
                          </a:solidFill>
                          <a:latin typeface="微软雅黑" panose="020B0503020204020204" charset="-122"/>
                        </a:rPr>
                        <a:t>1-8000</a:t>
                      </a:r>
                      <a:endParaRPr lang="en-US" sz="750">
                        <a:solidFill>
                          <a:srgbClr val="040001"/>
                        </a:solidFill>
                        <a:latin typeface="微软雅黑" panose="020B0503020204020204" charset="-122"/>
                      </a:endParaRPr>
                    </a:p>
                  </a:txBody>
                  <a:tcPr marL="0" marR="0" marT="0" marB="0" anchor="ctr"/>
                </a:tc>
                <a:tc>
                  <a:txBody>
                    <a:bodyPr>
                      <a:spAutoFit/>
                    </a:bodyPr>
                    <a:p>
                      <a:pPr indent="292100"/>
                      <a:r>
                        <a:rPr lang="en-US" sz="750">
                          <a:solidFill>
                            <a:srgbClr val="040001"/>
                          </a:solidFill>
                          <a:latin typeface="微软雅黑" panose="020B0503020204020204" charset="-122"/>
                        </a:rPr>
                        <a:t>1-8000</a:t>
                      </a:r>
                      <a:endParaRPr lang="en-US" sz="750">
                        <a:solidFill>
                          <a:srgbClr val="040001"/>
                        </a:solidFill>
                        <a:latin typeface="微软雅黑" panose="020B0503020204020204" charset="-122"/>
                      </a:endParaRPr>
                    </a:p>
                  </a:txBody>
                  <a:tcPr marL="0" marR="0" marT="0" marB="0" anchor="ctr"/>
                </a:tc>
                <a:tc>
                  <a:txBody>
                    <a:bodyPr>
                      <a:spAutoFit/>
                    </a:bodyPr>
                    <a:p>
                      <a:pPr indent="0" algn="ctr"/>
                      <a:r>
                        <a:rPr lang="en-US" sz="750">
                          <a:solidFill>
                            <a:srgbClr val="040001"/>
                          </a:solidFill>
                          <a:latin typeface="微软雅黑" panose="020B0503020204020204" charset="-122"/>
                        </a:rPr>
                        <a:t>1-8000</a:t>
                      </a:r>
                      <a:endParaRPr lang="en-US" sz="750">
                        <a:solidFill>
                          <a:srgbClr val="040001"/>
                        </a:solidFill>
                        <a:latin typeface="微软雅黑" panose="020B0503020204020204" charset="-122"/>
                      </a:endParaRPr>
                    </a:p>
                  </a:txBody>
                  <a:tcPr marL="0" marR="0" marT="0" marB="0" anchor="ctr"/>
                </a:tc>
                <a:tc>
                  <a:txBody>
                    <a:bodyPr>
                      <a:spAutoFit/>
                    </a:bodyPr>
                    <a:p>
                      <a:pPr marR="103505" indent="0" algn="r"/>
                      <a:r>
                        <a:rPr lang="en-US" sz="750">
                          <a:solidFill>
                            <a:srgbClr val="040001"/>
                          </a:solidFill>
                          <a:latin typeface="微软雅黑" panose="020B0503020204020204" charset="-122"/>
                        </a:rPr>
                        <a:t>1-8000</a:t>
                      </a:r>
                      <a:endParaRPr lang="en-US" sz="750">
                        <a:solidFill>
                          <a:srgbClr val="040001"/>
                        </a:solidFill>
                        <a:latin typeface="微软雅黑" panose="020B0503020204020204" charset="-122"/>
                      </a:endParaRPr>
                    </a:p>
                  </a:txBody>
                  <a:tcPr marL="0" marR="0" marT="0" marB="0" anchor="ctr"/>
                </a:tc>
                <a:tc>
                  <a:txBody>
                    <a:bodyPr>
                      <a:spAutoFit/>
                    </a:bodyPr>
                    <a:p>
                      <a:pPr indent="203200"/>
                      <a:r>
                        <a:rPr lang="en-US" sz="750">
                          <a:solidFill>
                            <a:srgbClr val="040001"/>
                          </a:solidFill>
                          <a:latin typeface="微软雅黑" panose="020B0503020204020204" charset="-122"/>
                        </a:rPr>
                        <a:t>1-8000</a:t>
                      </a:r>
                      <a:endParaRPr lang="en-US" sz="750">
                        <a:solidFill>
                          <a:srgbClr val="040001"/>
                        </a:solidFill>
                        <a:latin typeface="微软雅黑" panose="020B0503020204020204" charset="-122"/>
                      </a:endParaRPr>
                    </a:p>
                  </a:txBody>
                  <a:tcPr marL="0" marR="0" marT="0" marB="0" anchor="ctr"/>
                </a:tc>
              </a:tr>
              <a:tr h="204216">
                <a:tc>
                  <a:txBody>
                    <a:bodyPr>
                      <a:spAutoFit/>
                    </a:bodyPr>
                    <a:p>
                      <a:pPr indent="0"/>
                      <a:r>
                        <a:rPr lang="en-US" sz="750">
                          <a:solidFill>
                            <a:srgbClr val="040001"/>
                          </a:solidFill>
                          <a:latin typeface="微软雅黑" panose="020B0503020204020204" charset="-122"/>
                        </a:rPr>
                        <a:t>X/Y/Zmotor power</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254000" algn="just"/>
                      <a:r>
                        <a:rPr lang="en-US" sz="750">
                          <a:solidFill>
                            <a:srgbClr val="040001"/>
                          </a:solidFill>
                          <a:latin typeface="微软雅黑" panose="020B0503020204020204" charset="-122"/>
                        </a:rPr>
                        <a:t>kW</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165100" algn="just"/>
                      <a:r>
                        <a:rPr lang="en-US" sz="750">
                          <a:solidFill>
                            <a:srgbClr val="040001"/>
                          </a:solidFill>
                          <a:latin typeface="微软雅黑" panose="020B0503020204020204" charset="-122"/>
                        </a:rPr>
                        <a:t>3/3/3</a:t>
                      </a:r>
                      <a:endParaRPr lang="en-US" sz="750">
                        <a:solidFill>
                          <a:srgbClr val="040001"/>
                        </a:solidFill>
                        <a:latin typeface="微软雅黑" panose="020B0503020204020204" charset="-122"/>
                      </a:endParaRPr>
                    </a:p>
                  </a:txBody>
                  <a:tcPr marL="0" marR="0" marT="0" marB="0" anchor="ctr"/>
                </a:tc>
                <a:tc>
                  <a:txBody>
                    <a:bodyPr>
                      <a:spAutoFit/>
                    </a:bodyPr>
                    <a:p>
                      <a:pPr indent="228600" algn="just"/>
                      <a:r>
                        <a:rPr lang="en-US" sz="750">
                          <a:solidFill>
                            <a:srgbClr val="040001"/>
                          </a:solidFill>
                          <a:latin typeface="微软雅黑" panose="020B0503020204020204" charset="-122"/>
                        </a:rPr>
                        <a:t>7/3/3</a:t>
                      </a:r>
                      <a:endParaRPr lang="en-US" sz="750">
                        <a:solidFill>
                          <a:srgbClr val="040001"/>
                        </a:solidFill>
                        <a:latin typeface="微软雅黑" panose="020B0503020204020204" charset="-122"/>
                      </a:endParaRPr>
                    </a:p>
                  </a:txBody>
                  <a:tcPr marL="0" marR="0" marT="0" marB="0" anchor="ctr"/>
                </a:tc>
                <a:tc>
                  <a:txBody>
                    <a:bodyPr>
                      <a:spAutoFit/>
                    </a:bodyPr>
                    <a:p>
                      <a:pPr indent="152400" algn="just"/>
                      <a:r>
                        <a:rPr lang="en-US" sz="750">
                          <a:solidFill>
                            <a:srgbClr val="040001"/>
                          </a:solidFill>
                          <a:latin typeface="微软雅黑" panose="020B0503020204020204" charset="-122"/>
                        </a:rPr>
                        <a:t>3/3/3</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7/3/3</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7/3/3</a:t>
                      </a:r>
                      <a:endParaRPr lang="en-US" sz="750">
                        <a:solidFill>
                          <a:srgbClr val="040001"/>
                        </a:solidFill>
                        <a:latin typeface="微软雅黑" panose="020B0503020204020204" charset="-122"/>
                      </a:endParaRPr>
                    </a:p>
                  </a:txBody>
                  <a:tcPr marL="0" marR="0" marT="0" marB="0" anchor="ctr"/>
                </a:tc>
                <a:tc>
                  <a:txBody>
                    <a:bodyPr>
                      <a:spAutoFit/>
                    </a:bodyPr>
                    <a:p>
                      <a:pPr indent="317500"/>
                      <a:r>
                        <a:rPr lang="en-US" sz="750">
                          <a:solidFill>
                            <a:srgbClr val="040001"/>
                          </a:solidFill>
                          <a:latin typeface="微软雅黑" panose="020B0503020204020204" charset="-122"/>
                        </a:rPr>
                        <a:t>6/7/7</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6/7/7</a:t>
                      </a:r>
                      <a:endParaRPr lang="en-US" sz="750">
                        <a:solidFill>
                          <a:srgbClr val="040001"/>
                        </a:solidFill>
                        <a:latin typeface="微软雅黑" panose="020B0503020204020204" charset="-122"/>
                      </a:endParaRPr>
                    </a:p>
                  </a:txBody>
                  <a:tcPr marL="0" marR="0" marT="0" marB="0" anchor="ctr"/>
                </a:tc>
                <a:tc>
                  <a:txBody>
                    <a:bodyPr>
                      <a:spAutoFit/>
                    </a:bodyPr>
                    <a:p>
                      <a:pPr marL="700405" indent="0"/>
                      <a:r>
                        <a:rPr lang="en-US" sz="750">
                          <a:solidFill>
                            <a:srgbClr val="040001"/>
                          </a:solidFill>
                          <a:latin typeface="微软雅黑" panose="020B0503020204020204" charset="-122"/>
                        </a:rPr>
                        <a:t>6/7/7</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9/7/7</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6/7/7</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6/7/7</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9/7/7</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6/7/7</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9/7/7</a:t>
                      </a:r>
                      <a:endParaRPr lang="en-US" sz="750">
                        <a:solidFill>
                          <a:srgbClr val="040001"/>
                        </a:solidFill>
                        <a:latin typeface="微软雅黑" panose="020B0503020204020204" charset="-122"/>
                      </a:endParaRPr>
                    </a:p>
                  </a:txBody>
                  <a:tcPr marL="0" marR="0" marT="0" marB="0" anchor="ctr"/>
                </a:tc>
                <a:tc>
                  <a:txBody>
                    <a:bodyPr>
                      <a:spAutoFit/>
                    </a:bodyPr>
                    <a:p>
                      <a:pPr indent="241300"/>
                      <a:r>
                        <a:rPr lang="en-US" sz="750">
                          <a:solidFill>
                            <a:srgbClr val="040001"/>
                          </a:solidFill>
                          <a:latin typeface="微软雅黑" panose="020B0503020204020204" charset="-122"/>
                        </a:rPr>
                        <a:t>6/7/7</a:t>
                      </a:r>
                      <a:endParaRPr lang="en-US" sz="750">
                        <a:solidFill>
                          <a:srgbClr val="040001"/>
                        </a:solidFill>
                        <a:latin typeface="微软雅黑" panose="020B0503020204020204" charset="-122"/>
                      </a:endParaRPr>
                    </a:p>
                  </a:txBody>
                  <a:tcPr marL="0" marR="0" marT="0" marB="0" anchor="ctr"/>
                </a:tc>
              </a:tr>
              <a:tr h="207264">
                <a:tc gridSpan="17">
                  <a:txBody>
                    <a:bodyPr>
                      <a:spAutoFit/>
                    </a:bodyPr>
                    <a:p>
                      <a:pPr indent="0"/>
                      <a:r>
                        <a:rPr lang="en-US" sz="750">
                          <a:solidFill>
                            <a:srgbClr val="040001"/>
                          </a:solidFill>
                          <a:latin typeface="微软雅黑" panose="020B0503020204020204" charset="-122"/>
                        </a:rPr>
                        <a:t>Precision</a:t>
                      </a:r>
                      <a:endParaRPr lang="en-US" sz="750">
                        <a:solidFill>
                          <a:srgbClr val="040001"/>
                        </a:solidFill>
                        <a:latin typeface="微软雅黑" panose="020B0503020204020204" charset="-122"/>
                      </a:endParaRPr>
                    </a:p>
                  </a:txBody>
                  <a:tcPr marL="0" marR="0" marT="0" marB="0" anchor="ctr">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r>
              <a:tr h="204216">
                <a:tc>
                  <a:txBody>
                    <a:bodyPr>
                      <a:spAutoFit/>
                    </a:bodyPr>
                    <a:p>
                      <a:pPr indent="0"/>
                      <a:r>
                        <a:rPr lang="en-US" sz="450">
                          <a:solidFill>
                            <a:srgbClr val="040001"/>
                          </a:solidFill>
                          <a:latin typeface="微软雅黑" panose="020B0503020204020204" charset="-122"/>
                        </a:rPr>
                        <a:t>X axis positioning precision(full travel)</a:t>
                      </a:r>
                      <a:endParaRPr lang="en-US" sz="450">
                        <a:solidFill>
                          <a:srgbClr val="040001"/>
                        </a:solidFill>
                        <a:latin typeface="微软雅黑" panose="020B0503020204020204" charset="-122"/>
                      </a:endParaRPr>
                    </a:p>
                  </a:txBody>
                  <a:tcPr marL="0" marR="0" marT="0" marB="0" anchor="ctr">
                    <a:solidFill>
                      <a:srgbClr val="D1D5D6"/>
                    </a:solidFill>
                  </a:tcPr>
                </a:tc>
                <a:tc>
                  <a:txBody>
                    <a:bodyPr>
                      <a:spAutoFit/>
                    </a:bodyPr>
                    <a:p>
                      <a:pPr indent="254000" algn="just"/>
                      <a:r>
                        <a:rPr lang="en-US" sz="750">
                          <a:solidFill>
                            <a:srgbClr val="040001"/>
                          </a:solidFill>
                          <a:latin typeface="微软雅黑" panose="020B0503020204020204" charset="-122"/>
                        </a:rPr>
                        <a:t>mm</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165100" algn="just"/>
                      <a:r>
                        <a:rPr lang="en-US" sz="750">
                          <a:solidFill>
                            <a:srgbClr val="040001"/>
                          </a:solidFill>
                          <a:latin typeface="微软雅黑" panose="020B0503020204020204" charset="-122"/>
                        </a:rPr>
                        <a:t>0.015</a:t>
                      </a:r>
                      <a:endParaRPr lang="en-US" sz="750">
                        <a:solidFill>
                          <a:srgbClr val="040001"/>
                        </a:solidFill>
                        <a:latin typeface="微软雅黑" panose="020B0503020204020204" charset="-122"/>
                      </a:endParaRPr>
                    </a:p>
                  </a:txBody>
                  <a:tcPr marL="0" marR="0" marT="0" marB="0" anchor="ctr"/>
                </a:tc>
                <a:tc>
                  <a:txBody>
                    <a:bodyPr>
                      <a:spAutoFit/>
                    </a:bodyPr>
                    <a:p>
                      <a:pPr indent="228600" algn="just"/>
                      <a:r>
                        <a:rPr lang="en-US" sz="750">
                          <a:solidFill>
                            <a:srgbClr val="040001"/>
                          </a:solidFill>
                          <a:latin typeface="微软雅黑" panose="020B0503020204020204" charset="-122"/>
                        </a:rPr>
                        <a:t>0.020</a:t>
                      </a:r>
                      <a:endParaRPr lang="en-US" sz="750">
                        <a:solidFill>
                          <a:srgbClr val="040001"/>
                        </a:solidFill>
                        <a:latin typeface="微软雅黑" panose="020B0503020204020204" charset="-122"/>
                      </a:endParaRPr>
                    </a:p>
                  </a:txBody>
                  <a:tcPr marL="0" marR="0" marT="0" marB="0" anchor="ctr"/>
                </a:tc>
                <a:tc>
                  <a:txBody>
                    <a:bodyPr>
                      <a:spAutoFit/>
                    </a:bodyPr>
                    <a:p>
                      <a:pPr indent="152400" algn="just"/>
                      <a:r>
                        <a:rPr lang="en-US" sz="750">
                          <a:solidFill>
                            <a:srgbClr val="040001"/>
                          </a:solidFill>
                          <a:latin typeface="微软雅黑" panose="020B0503020204020204" charset="-122"/>
                        </a:rPr>
                        <a:t>0.015</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0.015</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0.020</a:t>
                      </a:r>
                      <a:endParaRPr lang="en-US" sz="750">
                        <a:solidFill>
                          <a:srgbClr val="040001"/>
                        </a:solidFill>
                        <a:latin typeface="微软雅黑" panose="020B0503020204020204" charset="-122"/>
                      </a:endParaRPr>
                    </a:p>
                  </a:txBody>
                  <a:tcPr marL="0" marR="0" marT="0" marB="0" anchor="ctr"/>
                </a:tc>
                <a:tc>
                  <a:txBody>
                    <a:bodyPr>
                      <a:spAutoFit/>
                    </a:bodyPr>
                    <a:p>
                      <a:pPr indent="317500"/>
                      <a:r>
                        <a:rPr lang="en-US" sz="750">
                          <a:solidFill>
                            <a:srgbClr val="040001"/>
                          </a:solidFill>
                          <a:latin typeface="微软雅黑" panose="020B0503020204020204" charset="-122"/>
                        </a:rPr>
                        <a:t>0.020</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0.025</a:t>
                      </a:r>
                      <a:endParaRPr lang="en-US" sz="750">
                        <a:solidFill>
                          <a:srgbClr val="040001"/>
                        </a:solidFill>
                        <a:latin typeface="微软雅黑" panose="020B0503020204020204" charset="-122"/>
                      </a:endParaRPr>
                    </a:p>
                  </a:txBody>
                  <a:tcPr marL="0" marR="0" marT="0" marB="0" anchor="ctr"/>
                </a:tc>
                <a:tc>
                  <a:txBody>
                    <a:bodyPr>
                      <a:spAutoFit/>
                    </a:bodyPr>
                    <a:p>
                      <a:pPr marL="700405" indent="0"/>
                      <a:r>
                        <a:rPr lang="en-US" sz="750">
                          <a:solidFill>
                            <a:srgbClr val="040001"/>
                          </a:solidFill>
                          <a:latin typeface="微软雅黑" panose="020B0503020204020204" charset="-122"/>
                        </a:rPr>
                        <a:t>0.035</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0.045</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0.025</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0.035</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0.045</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0.035</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0.062</a:t>
                      </a:r>
                      <a:endParaRPr lang="en-US" sz="750">
                        <a:solidFill>
                          <a:srgbClr val="040001"/>
                        </a:solidFill>
                        <a:latin typeface="微软雅黑" panose="020B0503020204020204" charset="-122"/>
                      </a:endParaRPr>
                    </a:p>
                  </a:txBody>
                  <a:tcPr marL="0" marR="0" marT="0" marB="0" anchor="ctr"/>
                </a:tc>
                <a:tc>
                  <a:txBody>
                    <a:bodyPr>
                      <a:spAutoFit/>
                    </a:bodyPr>
                    <a:p>
                      <a:pPr indent="241300"/>
                      <a:r>
                        <a:rPr lang="en-US" sz="750">
                          <a:solidFill>
                            <a:srgbClr val="040001"/>
                          </a:solidFill>
                          <a:latin typeface="微软雅黑" panose="020B0503020204020204" charset="-122"/>
                        </a:rPr>
                        <a:t>0.052</a:t>
                      </a:r>
                      <a:endParaRPr lang="en-US" sz="750">
                        <a:solidFill>
                          <a:srgbClr val="040001"/>
                        </a:solidFill>
                        <a:latin typeface="微软雅黑" panose="020B0503020204020204" charset="-122"/>
                      </a:endParaRPr>
                    </a:p>
                  </a:txBody>
                  <a:tcPr marL="0" marR="0" marT="0" marB="0" anchor="ctr"/>
                </a:tc>
              </a:tr>
              <a:tr h="204216">
                <a:tc>
                  <a:txBody>
                    <a:bodyPr>
                      <a:spAutoFit/>
                    </a:bodyPr>
                    <a:p>
                      <a:pPr indent="0"/>
                      <a:r>
                        <a:rPr lang="en-US" sz="450">
                          <a:solidFill>
                            <a:srgbClr val="040001"/>
                          </a:solidFill>
                          <a:latin typeface="微软雅黑" panose="020B0503020204020204" charset="-122"/>
                        </a:rPr>
                        <a:t>Y axis positioning precision(full travel)</a:t>
                      </a:r>
                      <a:endParaRPr lang="en-US" sz="450">
                        <a:solidFill>
                          <a:srgbClr val="040001"/>
                        </a:solidFill>
                        <a:latin typeface="微软雅黑" panose="020B0503020204020204" charset="-122"/>
                      </a:endParaRPr>
                    </a:p>
                  </a:txBody>
                  <a:tcPr marL="0" marR="0" marT="0" marB="0" anchor="ctr">
                    <a:solidFill>
                      <a:srgbClr val="D1D5D6"/>
                    </a:solidFill>
                  </a:tcPr>
                </a:tc>
                <a:tc>
                  <a:txBody>
                    <a:bodyPr>
                      <a:spAutoFit/>
                    </a:bodyPr>
                    <a:p>
                      <a:pPr indent="254000" algn="just"/>
                      <a:r>
                        <a:rPr lang="en-US" sz="750">
                          <a:solidFill>
                            <a:srgbClr val="040001"/>
                          </a:solidFill>
                          <a:latin typeface="微软雅黑" panose="020B0503020204020204" charset="-122"/>
                        </a:rPr>
                        <a:t>mm</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165100" algn="just"/>
                      <a:r>
                        <a:rPr lang="en-US" sz="750">
                          <a:solidFill>
                            <a:srgbClr val="040001"/>
                          </a:solidFill>
                          <a:latin typeface="微软雅黑" panose="020B0503020204020204" charset="-122"/>
                        </a:rPr>
                        <a:t>0.015</a:t>
                      </a:r>
                      <a:endParaRPr lang="en-US" sz="750">
                        <a:solidFill>
                          <a:srgbClr val="040001"/>
                        </a:solidFill>
                        <a:latin typeface="微软雅黑" panose="020B0503020204020204" charset="-122"/>
                      </a:endParaRPr>
                    </a:p>
                  </a:txBody>
                  <a:tcPr marL="0" marR="0" marT="0" marB="0" anchor="ctr"/>
                </a:tc>
                <a:tc>
                  <a:txBody>
                    <a:bodyPr>
                      <a:spAutoFit/>
                    </a:bodyPr>
                    <a:p>
                      <a:pPr indent="228600" algn="just"/>
                      <a:r>
                        <a:rPr lang="en-US" sz="750">
                          <a:solidFill>
                            <a:srgbClr val="040001"/>
                          </a:solidFill>
                          <a:latin typeface="微软雅黑" panose="020B0503020204020204" charset="-122"/>
                        </a:rPr>
                        <a:t>0.015</a:t>
                      </a:r>
                      <a:endParaRPr lang="en-US" sz="750">
                        <a:solidFill>
                          <a:srgbClr val="040001"/>
                        </a:solidFill>
                        <a:latin typeface="微软雅黑" panose="020B0503020204020204" charset="-122"/>
                      </a:endParaRPr>
                    </a:p>
                  </a:txBody>
                  <a:tcPr marL="0" marR="0" marT="0" marB="0" anchor="ctr"/>
                </a:tc>
                <a:tc>
                  <a:txBody>
                    <a:bodyPr>
                      <a:spAutoFit/>
                    </a:bodyPr>
                    <a:p>
                      <a:pPr indent="152400" algn="just"/>
                      <a:r>
                        <a:rPr lang="en-US" sz="750">
                          <a:solidFill>
                            <a:srgbClr val="040001"/>
                          </a:solidFill>
                          <a:latin typeface="微软雅黑" panose="020B0503020204020204" charset="-122"/>
                        </a:rPr>
                        <a:t>0.015</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0.015</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0.015</a:t>
                      </a:r>
                      <a:endParaRPr lang="en-US" sz="750">
                        <a:solidFill>
                          <a:srgbClr val="040001"/>
                        </a:solidFill>
                        <a:latin typeface="微软雅黑" panose="020B0503020204020204" charset="-122"/>
                      </a:endParaRPr>
                    </a:p>
                  </a:txBody>
                  <a:tcPr marL="0" marR="0" marT="0" marB="0" anchor="ctr"/>
                </a:tc>
                <a:tc>
                  <a:txBody>
                    <a:bodyPr>
                      <a:spAutoFit/>
                    </a:bodyPr>
                    <a:p>
                      <a:pPr indent="317500"/>
                      <a:r>
                        <a:rPr lang="en-US" sz="750">
                          <a:solidFill>
                            <a:srgbClr val="040001"/>
                          </a:solidFill>
                          <a:latin typeface="微软雅黑" panose="020B0503020204020204" charset="-122"/>
                        </a:rPr>
                        <a:t>0.015</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0.020</a:t>
                      </a:r>
                      <a:endParaRPr lang="en-US" sz="750">
                        <a:solidFill>
                          <a:srgbClr val="040001"/>
                        </a:solidFill>
                        <a:latin typeface="微软雅黑" panose="020B0503020204020204" charset="-122"/>
                      </a:endParaRPr>
                    </a:p>
                  </a:txBody>
                  <a:tcPr marL="0" marR="0" marT="0" marB="0" anchor="ctr"/>
                </a:tc>
                <a:tc>
                  <a:txBody>
                    <a:bodyPr>
                      <a:spAutoFit/>
                    </a:bodyPr>
                    <a:p>
                      <a:pPr marL="700405" indent="0"/>
                      <a:r>
                        <a:rPr lang="en-US" sz="750">
                          <a:solidFill>
                            <a:srgbClr val="040001"/>
                          </a:solidFill>
                          <a:latin typeface="微软雅黑" panose="020B0503020204020204" charset="-122"/>
                        </a:rPr>
                        <a:t>0.020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0.020</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0.020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0.020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0.020</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0.025</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0.028</a:t>
                      </a:r>
                      <a:endParaRPr lang="en-US" sz="750">
                        <a:solidFill>
                          <a:srgbClr val="040001"/>
                        </a:solidFill>
                        <a:latin typeface="微软雅黑" panose="020B0503020204020204" charset="-122"/>
                      </a:endParaRPr>
                    </a:p>
                  </a:txBody>
                  <a:tcPr marL="0" marR="0" marT="0" marB="0" anchor="ctr"/>
                </a:tc>
                <a:tc>
                  <a:txBody>
                    <a:bodyPr>
                      <a:spAutoFit/>
                    </a:bodyPr>
                    <a:p>
                      <a:pPr indent="241300"/>
                      <a:r>
                        <a:rPr lang="en-US" sz="750">
                          <a:solidFill>
                            <a:srgbClr val="040001"/>
                          </a:solidFill>
                          <a:latin typeface="微软雅黑" panose="020B0503020204020204" charset="-122"/>
                        </a:rPr>
                        <a:t>0.030</a:t>
                      </a:r>
                      <a:endParaRPr lang="en-US" sz="750">
                        <a:solidFill>
                          <a:srgbClr val="040001"/>
                        </a:solidFill>
                        <a:latin typeface="微软雅黑" panose="020B0503020204020204" charset="-122"/>
                      </a:endParaRPr>
                    </a:p>
                  </a:txBody>
                  <a:tcPr marL="0" marR="0" marT="0" marB="0" anchor="ctr"/>
                </a:tc>
              </a:tr>
              <a:tr h="204216">
                <a:tc>
                  <a:txBody>
                    <a:bodyPr>
                      <a:spAutoFit/>
                    </a:bodyPr>
                    <a:p>
                      <a:pPr indent="0"/>
                      <a:r>
                        <a:rPr lang="en-US" sz="450">
                          <a:solidFill>
                            <a:srgbClr val="040001"/>
                          </a:solidFill>
                          <a:latin typeface="微软雅黑" panose="020B0503020204020204" charset="-122"/>
                        </a:rPr>
                        <a:t>Z axis positioning precision(full travel)</a:t>
                      </a:r>
                      <a:endParaRPr lang="en-US" sz="450">
                        <a:solidFill>
                          <a:srgbClr val="040001"/>
                        </a:solidFill>
                        <a:latin typeface="微软雅黑" panose="020B0503020204020204" charset="-122"/>
                      </a:endParaRPr>
                    </a:p>
                  </a:txBody>
                  <a:tcPr marL="0" marR="0" marT="0" marB="0" anchor="ctr">
                    <a:solidFill>
                      <a:srgbClr val="D1D5D6"/>
                    </a:solidFill>
                  </a:tcPr>
                </a:tc>
                <a:tc>
                  <a:txBody>
                    <a:bodyPr>
                      <a:spAutoFit/>
                    </a:bodyPr>
                    <a:p>
                      <a:pPr indent="254000" algn="just"/>
                      <a:r>
                        <a:rPr lang="en-US" sz="750">
                          <a:solidFill>
                            <a:srgbClr val="040001"/>
                          </a:solidFill>
                          <a:latin typeface="微软雅黑" panose="020B0503020204020204" charset="-122"/>
                        </a:rPr>
                        <a:t>mm</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165100" algn="just"/>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228600" algn="just"/>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152400" algn="just"/>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3175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marL="700405" indent="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0.015</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0.015</a:t>
                      </a:r>
                      <a:endParaRPr lang="en-US" sz="750">
                        <a:solidFill>
                          <a:srgbClr val="040001"/>
                        </a:solidFill>
                        <a:latin typeface="微软雅黑" panose="020B0503020204020204" charset="-122"/>
                      </a:endParaRPr>
                    </a:p>
                  </a:txBody>
                  <a:tcPr marL="0" marR="0" marT="0" marB="0" anchor="ctr"/>
                </a:tc>
                <a:tc>
                  <a:txBody>
                    <a:bodyPr>
                      <a:spAutoFit/>
                    </a:bodyPr>
                    <a:p>
                      <a:pPr indent="241300"/>
                      <a:r>
                        <a:rPr lang="en-US" sz="750">
                          <a:solidFill>
                            <a:srgbClr val="040001"/>
                          </a:solidFill>
                          <a:latin typeface="微软雅黑" panose="020B0503020204020204" charset="-122"/>
                        </a:rPr>
                        <a:t>0.015</a:t>
                      </a:r>
                      <a:endParaRPr lang="en-US" sz="750">
                        <a:solidFill>
                          <a:srgbClr val="040001"/>
                        </a:solidFill>
                        <a:latin typeface="微软雅黑" panose="020B0503020204020204" charset="-122"/>
                      </a:endParaRPr>
                    </a:p>
                  </a:txBody>
                  <a:tcPr marL="0" marR="0" marT="0" marB="0" anchor="ctr"/>
                </a:tc>
              </a:tr>
              <a:tr h="204216">
                <a:tc>
                  <a:txBody>
                    <a:bodyPr>
                      <a:spAutoFit/>
                    </a:bodyPr>
                    <a:p>
                      <a:pPr indent="0"/>
                      <a:r>
                        <a:rPr lang="en-US" sz="750">
                          <a:solidFill>
                            <a:srgbClr val="040001"/>
                          </a:solidFill>
                          <a:latin typeface="微软雅黑" panose="020B0503020204020204" charset="-122"/>
                        </a:rPr>
                        <a:t>X axis Repeatability</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254000" algn="just"/>
                      <a:r>
                        <a:rPr lang="en-US" sz="750">
                          <a:solidFill>
                            <a:srgbClr val="040001"/>
                          </a:solidFill>
                          <a:latin typeface="微软雅黑" panose="020B0503020204020204" charset="-122"/>
                        </a:rPr>
                        <a:t>mm</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165100" algn="just"/>
                      <a:r>
                        <a:rPr lang="en-US" sz="750">
                          <a:solidFill>
                            <a:srgbClr val="040001"/>
                          </a:solidFill>
                          <a:latin typeface="微软雅黑" panose="020B0503020204020204" charset="-122"/>
                        </a:rPr>
                        <a:t>0.015</a:t>
                      </a:r>
                      <a:endParaRPr lang="en-US" sz="750">
                        <a:solidFill>
                          <a:srgbClr val="040001"/>
                        </a:solidFill>
                        <a:latin typeface="微软雅黑" panose="020B0503020204020204" charset="-122"/>
                      </a:endParaRPr>
                    </a:p>
                  </a:txBody>
                  <a:tcPr marL="0" marR="0" marT="0" marB="0" anchor="ctr"/>
                </a:tc>
                <a:tc>
                  <a:txBody>
                    <a:bodyPr>
                      <a:spAutoFit/>
                    </a:bodyPr>
                    <a:p>
                      <a:pPr indent="228600" algn="just"/>
                      <a:r>
                        <a:rPr lang="en-US" sz="750">
                          <a:solidFill>
                            <a:srgbClr val="040001"/>
                          </a:solidFill>
                          <a:latin typeface="微软雅黑" panose="020B0503020204020204" charset="-122"/>
                        </a:rPr>
                        <a:t>0.020</a:t>
                      </a:r>
                      <a:endParaRPr lang="en-US" sz="750">
                        <a:solidFill>
                          <a:srgbClr val="040001"/>
                        </a:solidFill>
                        <a:latin typeface="微软雅黑" panose="020B0503020204020204" charset="-122"/>
                      </a:endParaRPr>
                    </a:p>
                  </a:txBody>
                  <a:tcPr marL="0" marR="0" marT="0" marB="0" anchor="ctr"/>
                </a:tc>
                <a:tc>
                  <a:txBody>
                    <a:bodyPr>
                      <a:spAutoFit/>
                    </a:bodyPr>
                    <a:p>
                      <a:pPr indent="152400" algn="just"/>
                      <a:r>
                        <a:rPr lang="en-US" sz="750">
                          <a:solidFill>
                            <a:srgbClr val="040001"/>
                          </a:solidFill>
                          <a:latin typeface="微软雅黑" panose="020B0503020204020204" charset="-122"/>
                        </a:rPr>
                        <a:t>0.015</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0.015</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0.020</a:t>
                      </a:r>
                      <a:endParaRPr lang="en-US" sz="750">
                        <a:solidFill>
                          <a:srgbClr val="040001"/>
                        </a:solidFill>
                        <a:latin typeface="微软雅黑" panose="020B0503020204020204" charset="-122"/>
                      </a:endParaRPr>
                    </a:p>
                  </a:txBody>
                  <a:tcPr marL="0" marR="0" marT="0" marB="0" anchor="ctr"/>
                </a:tc>
                <a:tc>
                  <a:txBody>
                    <a:bodyPr>
                      <a:spAutoFit/>
                    </a:bodyPr>
                    <a:p>
                      <a:pPr indent="317500"/>
                      <a:r>
                        <a:rPr lang="en-US" sz="750">
                          <a:solidFill>
                            <a:srgbClr val="040001"/>
                          </a:solidFill>
                          <a:latin typeface="微软雅黑" panose="020B0503020204020204" charset="-122"/>
                        </a:rPr>
                        <a:t>0.020</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0.020</a:t>
                      </a:r>
                      <a:endParaRPr lang="en-US" sz="750">
                        <a:solidFill>
                          <a:srgbClr val="040001"/>
                        </a:solidFill>
                        <a:latin typeface="微软雅黑" panose="020B0503020204020204" charset="-122"/>
                      </a:endParaRPr>
                    </a:p>
                  </a:txBody>
                  <a:tcPr marL="0" marR="0" marT="0" marB="0" anchor="ctr"/>
                </a:tc>
                <a:tc>
                  <a:txBody>
                    <a:bodyPr>
                      <a:spAutoFit/>
                    </a:bodyPr>
                    <a:p>
                      <a:pPr marL="700405" indent="0"/>
                      <a:r>
                        <a:rPr lang="en-US" sz="750">
                          <a:solidFill>
                            <a:srgbClr val="040001"/>
                          </a:solidFill>
                          <a:latin typeface="微软雅黑" panose="020B0503020204020204" charset="-122"/>
                        </a:rPr>
                        <a:t>0.025</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0.025</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0.020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0.025</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0.025</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0.025</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0.030</a:t>
                      </a:r>
                      <a:endParaRPr lang="en-US" sz="750">
                        <a:solidFill>
                          <a:srgbClr val="040001"/>
                        </a:solidFill>
                        <a:latin typeface="微软雅黑" panose="020B0503020204020204" charset="-122"/>
                      </a:endParaRPr>
                    </a:p>
                  </a:txBody>
                  <a:tcPr marL="0" marR="0" marT="0" marB="0" anchor="ctr"/>
                </a:tc>
                <a:tc>
                  <a:txBody>
                    <a:bodyPr>
                      <a:spAutoFit/>
                    </a:bodyPr>
                    <a:p>
                      <a:pPr indent="241300"/>
                      <a:r>
                        <a:rPr lang="en-US" sz="750">
                          <a:solidFill>
                            <a:srgbClr val="040001"/>
                          </a:solidFill>
                          <a:latin typeface="微软雅黑" panose="020B0503020204020204" charset="-122"/>
                        </a:rPr>
                        <a:t>0.025</a:t>
                      </a:r>
                      <a:endParaRPr lang="en-US" sz="750">
                        <a:solidFill>
                          <a:srgbClr val="040001"/>
                        </a:solidFill>
                        <a:latin typeface="微软雅黑" panose="020B0503020204020204" charset="-122"/>
                      </a:endParaRPr>
                    </a:p>
                  </a:txBody>
                  <a:tcPr marL="0" marR="0" marT="0" marB="0" anchor="ctr"/>
                </a:tc>
              </a:tr>
              <a:tr h="204216">
                <a:tc>
                  <a:txBody>
                    <a:bodyPr>
                      <a:spAutoFit/>
                    </a:bodyPr>
                    <a:p>
                      <a:pPr indent="0"/>
                      <a:r>
                        <a:rPr lang="en-US" sz="750">
                          <a:solidFill>
                            <a:srgbClr val="040001"/>
                          </a:solidFill>
                          <a:latin typeface="微软雅黑" panose="020B0503020204020204" charset="-122"/>
                        </a:rPr>
                        <a:t>Y axis Repeatability</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254000" algn="just"/>
                      <a:r>
                        <a:rPr lang="en-US" sz="750">
                          <a:solidFill>
                            <a:srgbClr val="040001"/>
                          </a:solidFill>
                          <a:latin typeface="微软雅黑" panose="020B0503020204020204" charset="-122"/>
                        </a:rPr>
                        <a:t>mm</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165100" algn="just"/>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228600" algn="just"/>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152400" algn="just"/>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3175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marL="700405" indent="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0.020</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0.020</a:t>
                      </a:r>
                      <a:endParaRPr lang="en-US" sz="750">
                        <a:solidFill>
                          <a:srgbClr val="040001"/>
                        </a:solidFill>
                        <a:latin typeface="微软雅黑" panose="020B0503020204020204" charset="-122"/>
                      </a:endParaRPr>
                    </a:p>
                  </a:txBody>
                  <a:tcPr marL="0" marR="0" marT="0" marB="0" anchor="ctr"/>
                </a:tc>
                <a:tc>
                  <a:txBody>
                    <a:bodyPr>
                      <a:spAutoFit/>
                    </a:bodyPr>
                    <a:p>
                      <a:pPr indent="241300"/>
                      <a:r>
                        <a:rPr lang="en-US" sz="750">
                          <a:solidFill>
                            <a:srgbClr val="040001"/>
                          </a:solidFill>
                          <a:latin typeface="微软雅黑" panose="020B0503020204020204" charset="-122"/>
                        </a:rPr>
                        <a:t>0.020</a:t>
                      </a:r>
                      <a:endParaRPr lang="en-US" sz="750">
                        <a:solidFill>
                          <a:srgbClr val="040001"/>
                        </a:solidFill>
                        <a:latin typeface="微软雅黑" panose="020B0503020204020204" charset="-122"/>
                      </a:endParaRPr>
                    </a:p>
                  </a:txBody>
                  <a:tcPr marL="0" marR="0" marT="0" marB="0" anchor="ctr"/>
                </a:tc>
              </a:tr>
              <a:tr h="204216">
                <a:tc>
                  <a:txBody>
                    <a:bodyPr>
                      <a:spAutoFit/>
                    </a:bodyPr>
                    <a:p>
                      <a:pPr indent="0"/>
                      <a:r>
                        <a:rPr lang="en-US" sz="750">
                          <a:solidFill>
                            <a:srgbClr val="040001"/>
                          </a:solidFill>
                          <a:latin typeface="微软雅黑" panose="020B0503020204020204" charset="-122"/>
                        </a:rPr>
                        <a:t>Z axis Repeatability</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254000" algn="just"/>
                      <a:r>
                        <a:rPr lang="en-US" sz="750">
                          <a:solidFill>
                            <a:srgbClr val="040001"/>
                          </a:solidFill>
                          <a:latin typeface="微软雅黑" panose="020B0503020204020204" charset="-122"/>
                        </a:rPr>
                        <a:t>mm</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165100" algn="just"/>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228600" algn="just"/>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152400" algn="just"/>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3175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marL="700405" indent="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3302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txBody>
                  <a:tcPr marL="0" marR="0" marT="0" marB="0" anchor="ctr"/>
                </a:tc>
                <a:tc>
                  <a:txBody>
                    <a:bodyPr>
                      <a:spAutoFit/>
                    </a:bodyPr>
                    <a:p>
                      <a:pPr indent="190500"/>
                      <a:r>
                        <a:rPr lang="en-US" sz="750">
                          <a:solidFill>
                            <a:srgbClr val="040001"/>
                          </a:solidFill>
                          <a:latin typeface="微软雅黑" panose="020B0503020204020204" charset="-122"/>
                        </a:rPr>
                        <a:t>0.015</a:t>
                      </a:r>
                      <a:endParaRPr lang="en-US" sz="750">
                        <a:solidFill>
                          <a:srgbClr val="040001"/>
                        </a:solidFill>
                        <a:latin typeface="微软雅黑" panose="020B0503020204020204" charset="-122"/>
                      </a:endParaRPr>
                    </a:p>
                  </a:txBody>
                  <a:tcPr marL="0" marR="0" marT="0" marB="0" anchor="ctr"/>
                </a:tc>
                <a:tc>
                  <a:txBody>
                    <a:bodyPr>
                      <a:spAutoFit/>
                    </a:bodyPr>
                    <a:p>
                      <a:pPr indent="241300"/>
                      <a:r>
                        <a:rPr lang="en-US" sz="750">
                          <a:solidFill>
                            <a:srgbClr val="040001"/>
                          </a:solidFill>
                          <a:latin typeface="微软雅黑" panose="020B0503020204020204" charset="-122"/>
                        </a:rPr>
                        <a:t>0.015</a:t>
                      </a:r>
                      <a:endParaRPr lang="en-US" sz="750">
                        <a:solidFill>
                          <a:srgbClr val="040001"/>
                        </a:solidFill>
                        <a:latin typeface="微软雅黑" panose="020B0503020204020204" charset="-122"/>
                      </a:endParaRPr>
                    </a:p>
                  </a:txBody>
                  <a:tcPr marL="0" marR="0" marT="0" marB="0" anchor="ctr"/>
                </a:tc>
              </a:tr>
              <a:tr h="207264">
                <a:tc gridSpan="17">
                  <a:txBody>
                    <a:bodyPr>
                      <a:spAutoFit/>
                    </a:bodyPr>
                    <a:p>
                      <a:pPr indent="0"/>
                      <a:r>
                        <a:rPr lang="en-US" sz="750">
                          <a:solidFill>
                            <a:srgbClr val="040001"/>
                          </a:solidFill>
                          <a:latin typeface="微软雅黑" panose="020B0503020204020204" charset="-122"/>
                        </a:rPr>
                        <a:t>Others</a:t>
                      </a:r>
                      <a:endParaRPr lang="en-US" sz="750">
                        <a:solidFill>
                          <a:srgbClr val="040001"/>
                        </a:solidFill>
                        <a:latin typeface="微软雅黑" panose="020B0503020204020204" charset="-122"/>
                      </a:endParaRPr>
                    </a:p>
                  </a:txBody>
                  <a:tcPr marL="0" marR="0" marT="0" marB="0" anchor="ctr">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c hMerge="1">
                  <a:tcPr marL="0" marR="0" marT="0" marB="0"/>
                </a:tc>
              </a:tr>
              <a:tr h="201168">
                <a:tc>
                  <a:txBody>
                    <a:bodyPr>
                      <a:spAutoFit/>
                    </a:bodyPr>
                    <a:p>
                      <a:pPr indent="0"/>
                      <a:r>
                        <a:rPr lang="en-US" sz="750">
                          <a:solidFill>
                            <a:srgbClr val="040001"/>
                          </a:solidFill>
                          <a:latin typeface="微软雅黑" panose="020B0503020204020204" charset="-122"/>
                        </a:rPr>
                        <a:t>Electricity demand</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254000" algn="just"/>
                      <a:r>
                        <a:rPr lang="en-US" sz="750">
                          <a:solidFill>
                            <a:srgbClr val="040001"/>
                          </a:solidFill>
                          <a:latin typeface="微软雅黑" panose="020B0503020204020204" charset="-122"/>
                        </a:rPr>
                        <a:t>kVA</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228600"/>
                      <a:r>
                        <a:rPr lang="en-US" sz="750">
                          <a:solidFill>
                            <a:srgbClr val="040001"/>
                          </a:solidFill>
                          <a:latin typeface="微软雅黑" panose="020B0503020204020204" charset="-122"/>
                        </a:rPr>
                        <a:t>45</a:t>
                      </a:r>
                      <a:endParaRPr lang="en-US" sz="750">
                        <a:solidFill>
                          <a:srgbClr val="040001"/>
                        </a:solidFill>
                        <a:latin typeface="微软雅黑" panose="020B0503020204020204" charset="-122"/>
                      </a:endParaRPr>
                    </a:p>
                  </a:txBody>
                  <a:tcPr marL="0" marR="0" marT="0" marB="0" anchor="ctr"/>
                </a:tc>
                <a:tc>
                  <a:txBody>
                    <a:bodyPr>
                      <a:spAutoFit/>
                    </a:bodyPr>
                    <a:p>
                      <a:pPr indent="0" algn="ctr"/>
                      <a:r>
                        <a:rPr lang="en-US" sz="750">
                          <a:solidFill>
                            <a:srgbClr val="040001"/>
                          </a:solidFill>
                          <a:latin typeface="微软雅黑" panose="020B0503020204020204" charset="-122"/>
                        </a:rPr>
                        <a:t>45</a:t>
                      </a:r>
                      <a:endParaRPr lang="en-US" sz="750">
                        <a:solidFill>
                          <a:srgbClr val="040001"/>
                        </a:solidFill>
                        <a:latin typeface="微软雅黑" panose="020B0503020204020204" charset="-122"/>
                      </a:endParaRPr>
                    </a:p>
                  </a:txBody>
                  <a:tcPr marL="0" marR="0" marT="0" marB="0" anchor="ctr"/>
                </a:tc>
                <a:tc>
                  <a:txBody>
                    <a:bodyPr>
                      <a:spAutoFit/>
                    </a:bodyPr>
                    <a:p>
                      <a:pPr indent="203200"/>
                      <a:r>
                        <a:rPr lang="en-US" sz="750">
                          <a:solidFill>
                            <a:srgbClr val="040001"/>
                          </a:solidFill>
                          <a:latin typeface="微软雅黑" panose="020B0503020204020204" charset="-122"/>
                        </a:rPr>
                        <a:t>45</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45</a:t>
                      </a:r>
                      <a:endParaRPr lang="en-US" sz="750">
                        <a:solidFill>
                          <a:srgbClr val="040001"/>
                        </a:solidFill>
                        <a:latin typeface="微软雅黑" panose="020B0503020204020204" charset="-122"/>
                      </a:endParaRPr>
                    </a:p>
                  </a:txBody>
                  <a:tcPr marL="0" marR="0" marT="0" marB="0" anchor="ctr"/>
                </a:tc>
                <a:tc>
                  <a:txBody>
                    <a:bodyPr>
                      <a:spAutoFit/>
                    </a:bodyPr>
                    <a:p>
                      <a:pPr indent="241300"/>
                      <a:r>
                        <a:rPr lang="en-US" sz="750">
                          <a:solidFill>
                            <a:srgbClr val="040001"/>
                          </a:solidFill>
                          <a:latin typeface="微软雅黑" panose="020B0503020204020204" charset="-122"/>
                        </a:rPr>
                        <a:t>45</a:t>
                      </a:r>
                      <a:endParaRPr lang="en-US" sz="750">
                        <a:solidFill>
                          <a:srgbClr val="040001"/>
                        </a:solidFill>
                        <a:latin typeface="微软雅黑" panose="020B0503020204020204" charset="-122"/>
                      </a:endParaRPr>
                    </a:p>
                  </a:txBody>
                  <a:tcPr marL="0" marR="0" marT="0" marB="0" anchor="ctr"/>
                </a:tc>
                <a:tc>
                  <a:txBody>
                    <a:bodyPr>
                      <a:spAutoFit/>
                    </a:bodyPr>
                    <a:p>
                      <a:pPr indent="381000"/>
                      <a:r>
                        <a:rPr lang="en-US" sz="750">
                          <a:solidFill>
                            <a:srgbClr val="040001"/>
                          </a:solidFill>
                          <a:latin typeface="微软雅黑" panose="020B0503020204020204" charset="-122"/>
                        </a:rPr>
                        <a:t>60</a:t>
                      </a:r>
                      <a:endParaRPr lang="en-US" sz="750">
                        <a:solidFill>
                          <a:srgbClr val="040001"/>
                        </a:solidFill>
                        <a:latin typeface="微软雅黑" panose="020B0503020204020204" charset="-122"/>
                      </a:endParaRPr>
                    </a:p>
                  </a:txBody>
                  <a:tcPr marL="0" marR="0" marT="0" marB="0" anchor="ctr"/>
                </a:tc>
                <a:tc>
                  <a:txBody>
                    <a:bodyPr>
                      <a:spAutoFit/>
                    </a:bodyPr>
                    <a:p>
                      <a:pPr indent="355600"/>
                      <a:r>
                        <a:rPr lang="en-US" sz="750">
                          <a:solidFill>
                            <a:srgbClr val="040001"/>
                          </a:solidFill>
                          <a:latin typeface="微软雅黑" panose="020B0503020204020204" charset="-122"/>
                        </a:rPr>
                        <a:t>60</a:t>
                      </a:r>
                      <a:endParaRPr lang="en-US" sz="750">
                        <a:solidFill>
                          <a:srgbClr val="040001"/>
                        </a:solidFill>
                        <a:latin typeface="微软雅黑" panose="020B0503020204020204" charset="-122"/>
                      </a:endParaRPr>
                    </a:p>
                  </a:txBody>
                  <a:tcPr marL="0" marR="0" marT="0" marB="0" anchor="ctr"/>
                </a:tc>
                <a:tc>
                  <a:txBody>
                    <a:bodyPr>
                      <a:spAutoFit/>
                    </a:bodyPr>
                    <a:p>
                      <a:pPr marL="763905" indent="0"/>
                      <a:r>
                        <a:rPr lang="en-US" sz="750">
                          <a:solidFill>
                            <a:srgbClr val="040001"/>
                          </a:solidFill>
                          <a:latin typeface="微软雅黑" panose="020B0503020204020204" charset="-122"/>
                        </a:rPr>
                        <a:t>60</a:t>
                      </a:r>
                      <a:endParaRPr lang="en-US" sz="750">
                        <a:solidFill>
                          <a:srgbClr val="040001"/>
                        </a:solidFill>
                        <a:latin typeface="微软雅黑" panose="020B0503020204020204" charset="-122"/>
                      </a:endParaRPr>
                    </a:p>
                  </a:txBody>
                  <a:tcPr marL="0" marR="0" marT="0" marB="0" anchor="ctr"/>
                </a:tc>
                <a:tc>
                  <a:txBody>
                    <a:bodyPr>
                      <a:spAutoFit/>
                    </a:bodyPr>
                    <a:p>
                      <a:pPr indent="393700"/>
                      <a:r>
                        <a:rPr lang="en-US" sz="750">
                          <a:solidFill>
                            <a:srgbClr val="040001"/>
                          </a:solidFill>
                          <a:latin typeface="微软雅黑" panose="020B0503020204020204" charset="-122"/>
                        </a:rPr>
                        <a:t>60</a:t>
                      </a:r>
                      <a:endParaRPr lang="en-US" sz="750">
                        <a:solidFill>
                          <a:srgbClr val="040001"/>
                        </a:solidFill>
                        <a:latin typeface="微软雅黑" panose="020B0503020204020204" charset="-122"/>
                      </a:endParaRPr>
                    </a:p>
                  </a:txBody>
                  <a:tcPr marL="0" marR="0" marT="0" marB="0" anchor="ctr"/>
                </a:tc>
                <a:tc>
                  <a:txBody>
                    <a:bodyPr>
                      <a:spAutoFit/>
                    </a:bodyPr>
                    <a:p>
                      <a:pPr indent="342900"/>
                      <a:r>
                        <a:rPr lang="en-US" sz="750">
                          <a:solidFill>
                            <a:srgbClr val="040001"/>
                          </a:solidFill>
                          <a:latin typeface="微软雅黑" panose="020B0503020204020204" charset="-122"/>
                        </a:rPr>
                        <a:t>60</a:t>
                      </a:r>
                      <a:endParaRPr lang="en-US" sz="750">
                        <a:solidFill>
                          <a:srgbClr val="040001"/>
                        </a:solidFill>
                        <a:latin typeface="微软雅黑" panose="020B0503020204020204" charset="-122"/>
                      </a:endParaRPr>
                    </a:p>
                  </a:txBody>
                  <a:tcPr marL="0" marR="0" marT="0" marB="0" anchor="ctr"/>
                </a:tc>
                <a:tc>
                  <a:txBody>
                    <a:bodyPr>
                      <a:spAutoFit/>
                    </a:bodyPr>
                    <a:p>
                      <a:pPr indent="406400"/>
                      <a:r>
                        <a:rPr lang="en-US" sz="750">
                          <a:solidFill>
                            <a:srgbClr val="040001"/>
                          </a:solidFill>
                          <a:latin typeface="微软雅黑" panose="020B0503020204020204" charset="-122"/>
                        </a:rPr>
                        <a:t>60</a:t>
                      </a:r>
                      <a:endParaRPr lang="en-US" sz="750">
                        <a:solidFill>
                          <a:srgbClr val="040001"/>
                        </a:solidFill>
                        <a:latin typeface="微软雅黑" panose="020B0503020204020204" charset="-122"/>
                      </a:endParaRPr>
                    </a:p>
                  </a:txBody>
                  <a:tcPr marL="0" marR="0" marT="0" marB="0" anchor="ctr"/>
                </a:tc>
                <a:tc>
                  <a:txBody>
                    <a:bodyPr>
                      <a:spAutoFit/>
                    </a:bodyPr>
                    <a:p>
                      <a:pPr indent="393700"/>
                      <a:r>
                        <a:rPr lang="en-US" sz="750">
                          <a:solidFill>
                            <a:srgbClr val="040001"/>
                          </a:solidFill>
                          <a:latin typeface="微软雅黑" panose="020B0503020204020204" charset="-122"/>
                        </a:rPr>
                        <a:t>60</a:t>
                      </a:r>
                      <a:endParaRPr lang="en-US" sz="750">
                        <a:solidFill>
                          <a:srgbClr val="040001"/>
                        </a:solidFill>
                        <a:latin typeface="微软雅黑" panose="020B0503020204020204" charset="-122"/>
                      </a:endParaRPr>
                    </a:p>
                  </a:txBody>
                  <a:tcPr marL="0" marR="0" marT="0" marB="0" anchor="ctr"/>
                </a:tc>
                <a:tc>
                  <a:txBody>
                    <a:bodyPr>
                      <a:spAutoFit/>
                    </a:bodyPr>
                    <a:p>
                      <a:pPr marR="192405" indent="0" algn="r"/>
                      <a:r>
                        <a:rPr lang="en-US" sz="750">
                          <a:solidFill>
                            <a:srgbClr val="040001"/>
                          </a:solidFill>
                          <a:latin typeface="微软雅黑" panose="020B0503020204020204" charset="-122"/>
                        </a:rPr>
                        <a:t>60</a:t>
                      </a:r>
                      <a:endParaRPr lang="en-US" sz="750">
                        <a:solidFill>
                          <a:srgbClr val="040001"/>
                        </a:solidFill>
                        <a:latin typeface="微软雅黑" panose="020B0503020204020204" charset="-122"/>
                      </a:endParaRPr>
                    </a:p>
                  </a:txBody>
                  <a:tcPr marL="0" marR="0" marT="0" marB="0" anchor="ctr"/>
                </a:tc>
                <a:tc>
                  <a:txBody>
                    <a:bodyPr>
                      <a:spAutoFit/>
                    </a:bodyPr>
                    <a:p>
                      <a:pPr indent="254000"/>
                      <a:r>
                        <a:rPr lang="en-US" sz="750">
                          <a:solidFill>
                            <a:srgbClr val="040001"/>
                          </a:solidFill>
                          <a:latin typeface="微软雅黑" panose="020B0503020204020204" charset="-122"/>
                        </a:rPr>
                        <a:t>60</a:t>
                      </a:r>
                      <a:endParaRPr lang="en-US" sz="750">
                        <a:solidFill>
                          <a:srgbClr val="040001"/>
                        </a:solidFill>
                        <a:latin typeface="微软雅黑" panose="020B0503020204020204" charset="-122"/>
                      </a:endParaRPr>
                    </a:p>
                  </a:txBody>
                  <a:tcPr marL="0" marR="0" marT="0" marB="0" anchor="ctr"/>
                </a:tc>
                <a:tc>
                  <a:txBody>
                    <a:bodyPr>
                      <a:spAutoFit/>
                    </a:bodyPr>
                    <a:p>
                      <a:pPr indent="304800"/>
                      <a:r>
                        <a:rPr lang="en-US" sz="750">
                          <a:solidFill>
                            <a:srgbClr val="040001"/>
                          </a:solidFill>
                          <a:latin typeface="微软雅黑" panose="020B0503020204020204" charset="-122"/>
                        </a:rPr>
                        <a:t>60</a:t>
                      </a:r>
                      <a:endParaRPr lang="en-US" sz="750">
                        <a:solidFill>
                          <a:srgbClr val="040001"/>
                        </a:solidFill>
                        <a:latin typeface="微软雅黑" panose="020B0503020204020204" charset="-122"/>
                      </a:endParaRPr>
                    </a:p>
                  </a:txBody>
                  <a:tcPr marL="0" marR="0" marT="0" marB="0" anchor="ctr"/>
                </a:tc>
              </a:tr>
              <a:tr h="204216">
                <a:tc>
                  <a:txBody>
                    <a:bodyPr>
                      <a:spAutoFit/>
                    </a:bodyPr>
                    <a:p>
                      <a:pPr indent="0"/>
                      <a:r>
                        <a:rPr lang="en-US" sz="550">
                          <a:solidFill>
                            <a:srgbClr val="040001"/>
                          </a:solidFill>
                          <a:latin typeface="微软雅黑" panose="020B0503020204020204" charset="-122"/>
                        </a:rPr>
                        <a:t>Air pressure specification</a:t>
                      </a:r>
                      <a:endParaRPr lang="en-US" sz="550">
                        <a:solidFill>
                          <a:srgbClr val="040001"/>
                        </a:solidFill>
                        <a:latin typeface="微软雅黑" panose="020B0503020204020204" charset="-122"/>
                      </a:endParaRPr>
                    </a:p>
                  </a:txBody>
                  <a:tcPr marL="0" marR="0" marT="0" marB="0" anchor="ctr">
                    <a:solidFill>
                      <a:srgbClr val="D1D5D6"/>
                    </a:solidFill>
                  </a:tcPr>
                </a:tc>
                <a:tc>
                  <a:txBody>
                    <a:bodyPr>
                      <a:spAutoFit/>
                    </a:bodyPr>
                    <a:p>
                      <a:pPr indent="254000"/>
                      <a:r>
                        <a:rPr lang="en-US" sz="750">
                          <a:solidFill>
                            <a:srgbClr val="040001"/>
                          </a:solidFill>
                          <a:latin typeface="微软雅黑" panose="020B0503020204020204" charset="-122"/>
                        </a:rPr>
                        <a:t>bar</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228600"/>
                      <a:r>
                        <a:rPr lang="en-US" sz="750">
                          <a:solidFill>
                            <a:srgbClr val="040001"/>
                          </a:solidFill>
                          <a:latin typeface="微软雅黑" panose="020B0503020204020204" charset="-122"/>
                        </a:rPr>
                        <a:t>6.5</a:t>
                      </a:r>
                      <a:endParaRPr lang="en-US" sz="750">
                        <a:solidFill>
                          <a:srgbClr val="040001"/>
                        </a:solidFill>
                        <a:latin typeface="微软雅黑" panose="020B0503020204020204" charset="-122"/>
                      </a:endParaRPr>
                    </a:p>
                  </a:txBody>
                  <a:tcPr marL="0" marR="0" marT="0" marB="0" anchor="ctr"/>
                </a:tc>
                <a:tc>
                  <a:txBody>
                    <a:bodyPr>
                      <a:spAutoFit/>
                    </a:bodyPr>
                    <a:p>
                      <a:pPr indent="0" algn="ctr"/>
                      <a:r>
                        <a:rPr lang="en-US" sz="750">
                          <a:solidFill>
                            <a:srgbClr val="040001"/>
                          </a:solidFill>
                          <a:latin typeface="微软雅黑" panose="020B0503020204020204" charset="-122"/>
                        </a:rPr>
                        <a:t>6.5</a:t>
                      </a:r>
                      <a:endParaRPr lang="en-US" sz="750">
                        <a:solidFill>
                          <a:srgbClr val="040001"/>
                        </a:solidFill>
                        <a:latin typeface="微软雅黑" panose="020B0503020204020204" charset="-122"/>
                      </a:endParaRPr>
                    </a:p>
                  </a:txBody>
                  <a:tcPr marL="0" marR="0" marT="0" marB="0" anchor="ctr"/>
                </a:tc>
                <a:tc>
                  <a:txBody>
                    <a:bodyPr>
                      <a:spAutoFit/>
                    </a:bodyPr>
                    <a:p>
                      <a:pPr indent="203200"/>
                      <a:r>
                        <a:rPr lang="en-US" sz="750">
                          <a:solidFill>
                            <a:srgbClr val="040001"/>
                          </a:solidFill>
                          <a:latin typeface="微软雅黑" panose="020B0503020204020204" charset="-122"/>
                        </a:rPr>
                        <a:t>6.5</a:t>
                      </a:r>
                      <a:endParaRPr lang="en-US" sz="750">
                        <a:solidFill>
                          <a:srgbClr val="040001"/>
                        </a:solidFill>
                        <a:latin typeface="微软雅黑" panose="020B0503020204020204" charset="-122"/>
                      </a:endParaRPr>
                    </a:p>
                  </a:txBody>
                  <a:tcPr marL="0" marR="0" marT="0" marB="0" anchor="ctr"/>
                </a:tc>
                <a:tc>
                  <a:txBody>
                    <a:bodyPr>
                      <a:spAutoFit/>
                    </a:bodyPr>
                    <a:p>
                      <a:pPr indent="279400"/>
                      <a:r>
                        <a:rPr lang="en-US" sz="750">
                          <a:solidFill>
                            <a:srgbClr val="040001"/>
                          </a:solidFill>
                          <a:latin typeface="微软雅黑" panose="020B0503020204020204" charset="-122"/>
                        </a:rPr>
                        <a:t>6.5</a:t>
                      </a:r>
                      <a:endParaRPr lang="en-US" sz="750">
                        <a:solidFill>
                          <a:srgbClr val="040001"/>
                        </a:solidFill>
                        <a:latin typeface="微软雅黑" panose="020B0503020204020204" charset="-122"/>
                      </a:endParaRPr>
                    </a:p>
                  </a:txBody>
                  <a:tcPr marL="0" marR="0" marT="0" marB="0" anchor="ctr"/>
                </a:tc>
                <a:tc>
                  <a:txBody>
                    <a:bodyPr>
                      <a:spAutoFit/>
                    </a:bodyPr>
                    <a:p>
                      <a:pPr indent="241300"/>
                      <a:r>
                        <a:rPr lang="en-US" sz="750">
                          <a:solidFill>
                            <a:srgbClr val="040001"/>
                          </a:solidFill>
                          <a:latin typeface="微软雅黑" panose="020B0503020204020204" charset="-122"/>
                        </a:rPr>
                        <a:t>6.5</a:t>
                      </a:r>
                      <a:endParaRPr lang="en-US" sz="750">
                        <a:solidFill>
                          <a:srgbClr val="040001"/>
                        </a:solidFill>
                        <a:latin typeface="微软雅黑" panose="020B0503020204020204" charset="-122"/>
                      </a:endParaRPr>
                    </a:p>
                  </a:txBody>
                  <a:tcPr marL="0" marR="0" marT="0" marB="0" anchor="ctr"/>
                </a:tc>
                <a:tc>
                  <a:txBody>
                    <a:bodyPr>
                      <a:spAutoFit/>
                    </a:bodyPr>
                    <a:p>
                      <a:pPr indent="381000"/>
                      <a:r>
                        <a:rPr lang="en-US" sz="750">
                          <a:solidFill>
                            <a:srgbClr val="040001"/>
                          </a:solidFill>
                          <a:latin typeface="微软雅黑" panose="020B0503020204020204" charset="-122"/>
                        </a:rPr>
                        <a:t>6.5</a:t>
                      </a:r>
                      <a:endParaRPr lang="en-US" sz="750">
                        <a:solidFill>
                          <a:srgbClr val="040001"/>
                        </a:solidFill>
                        <a:latin typeface="微软雅黑" panose="020B0503020204020204" charset="-122"/>
                      </a:endParaRPr>
                    </a:p>
                  </a:txBody>
                  <a:tcPr marL="0" marR="0" marT="0" marB="0" anchor="ctr"/>
                </a:tc>
                <a:tc>
                  <a:txBody>
                    <a:bodyPr>
                      <a:spAutoFit/>
                    </a:bodyPr>
                    <a:p>
                      <a:pPr indent="355600"/>
                      <a:r>
                        <a:rPr lang="en-US" sz="750">
                          <a:solidFill>
                            <a:srgbClr val="040001"/>
                          </a:solidFill>
                          <a:latin typeface="微软雅黑" panose="020B0503020204020204" charset="-122"/>
                        </a:rPr>
                        <a:t>6.5</a:t>
                      </a:r>
                      <a:endParaRPr lang="en-US" sz="750">
                        <a:solidFill>
                          <a:srgbClr val="040001"/>
                        </a:solidFill>
                        <a:latin typeface="微软雅黑" panose="020B0503020204020204" charset="-122"/>
                      </a:endParaRPr>
                    </a:p>
                  </a:txBody>
                  <a:tcPr marL="0" marR="0" marT="0" marB="0" anchor="ctr"/>
                </a:tc>
                <a:tc>
                  <a:txBody>
                    <a:bodyPr>
                      <a:spAutoFit/>
                    </a:bodyPr>
                    <a:p>
                      <a:pPr marL="763905" indent="0"/>
                      <a:r>
                        <a:rPr lang="en-US" sz="750">
                          <a:solidFill>
                            <a:srgbClr val="040001"/>
                          </a:solidFill>
                          <a:latin typeface="微软雅黑" panose="020B0503020204020204" charset="-122"/>
                        </a:rPr>
                        <a:t>6.5</a:t>
                      </a:r>
                      <a:endParaRPr lang="en-US" sz="750">
                        <a:solidFill>
                          <a:srgbClr val="040001"/>
                        </a:solidFill>
                        <a:latin typeface="微软雅黑" panose="020B0503020204020204" charset="-122"/>
                      </a:endParaRPr>
                    </a:p>
                  </a:txBody>
                  <a:tcPr marL="0" marR="0" marT="0" marB="0" anchor="ctr"/>
                </a:tc>
                <a:tc>
                  <a:txBody>
                    <a:bodyPr>
                      <a:spAutoFit/>
                    </a:bodyPr>
                    <a:p>
                      <a:pPr indent="393700"/>
                      <a:r>
                        <a:rPr lang="en-US" sz="750">
                          <a:solidFill>
                            <a:srgbClr val="040001"/>
                          </a:solidFill>
                          <a:latin typeface="微软雅黑" panose="020B0503020204020204" charset="-122"/>
                        </a:rPr>
                        <a:t>6.5</a:t>
                      </a:r>
                      <a:endParaRPr lang="en-US" sz="750">
                        <a:solidFill>
                          <a:srgbClr val="040001"/>
                        </a:solidFill>
                        <a:latin typeface="微软雅黑" panose="020B0503020204020204" charset="-122"/>
                      </a:endParaRPr>
                    </a:p>
                  </a:txBody>
                  <a:tcPr marL="0" marR="0" marT="0" marB="0" anchor="ctr"/>
                </a:tc>
                <a:tc>
                  <a:txBody>
                    <a:bodyPr>
                      <a:spAutoFit/>
                    </a:bodyPr>
                    <a:p>
                      <a:pPr indent="342900"/>
                      <a:r>
                        <a:rPr lang="en-US" sz="750">
                          <a:solidFill>
                            <a:srgbClr val="040001"/>
                          </a:solidFill>
                          <a:latin typeface="微软雅黑" panose="020B0503020204020204" charset="-122"/>
                        </a:rPr>
                        <a:t>6.5</a:t>
                      </a:r>
                      <a:endParaRPr lang="en-US" sz="750">
                        <a:solidFill>
                          <a:srgbClr val="040001"/>
                        </a:solidFill>
                        <a:latin typeface="微软雅黑" panose="020B0503020204020204" charset="-122"/>
                      </a:endParaRPr>
                    </a:p>
                  </a:txBody>
                  <a:tcPr marL="0" marR="0" marT="0" marB="0" anchor="ctr"/>
                </a:tc>
                <a:tc>
                  <a:txBody>
                    <a:bodyPr>
                      <a:spAutoFit/>
                    </a:bodyPr>
                    <a:p>
                      <a:pPr indent="406400"/>
                      <a:r>
                        <a:rPr lang="en-US" sz="750">
                          <a:solidFill>
                            <a:srgbClr val="040001"/>
                          </a:solidFill>
                          <a:latin typeface="微软雅黑" panose="020B0503020204020204" charset="-122"/>
                        </a:rPr>
                        <a:t>6.5</a:t>
                      </a:r>
                      <a:endParaRPr lang="en-US" sz="750">
                        <a:solidFill>
                          <a:srgbClr val="040001"/>
                        </a:solidFill>
                        <a:latin typeface="微软雅黑" panose="020B0503020204020204" charset="-122"/>
                      </a:endParaRPr>
                    </a:p>
                  </a:txBody>
                  <a:tcPr marL="0" marR="0" marT="0" marB="0" anchor="ctr"/>
                </a:tc>
                <a:tc>
                  <a:txBody>
                    <a:bodyPr>
                      <a:spAutoFit/>
                    </a:bodyPr>
                    <a:p>
                      <a:pPr indent="393700"/>
                      <a:r>
                        <a:rPr lang="en-US" sz="750">
                          <a:solidFill>
                            <a:srgbClr val="040001"/>
                          </a:solidFill>
                          <a:latin typeface="微软雅黑" panose="020B0503020204020204" charset="-122"/>
                        </a:rPr>
                        <a:t>6.5</a:t>
                      </a:r>
                      <a:endParaRPr lang="en-US" sz="750">
                        <a:solidFill>
                          <a:srgbClr val="040001"/>
                        </a:solidFill>
                        <a:latin typeface="微软雅黑" panose="020B0503020204020204" charset="-122"/>
                      </a:endParaRPr>
                    </a:p>
                  </a:txBody>
                  <a:tcPr marL="0" marR="0" marT="0" marB="0" anchor="ctr"/>
                </a:tc>
                <a:tc>
                  <a:txBody>
                    <a:bodyPr>
                      <a:spAutoFit/>
                    </a:bodyPr>
                    <a:p>
                      <a:pPr marR="192405" indent="0" algn="r"/>
                      <a:r>
                        <a:rPr lang="en-US" sz="750">
                          <a:solidFill>
                            <a:srgbClr val="040001"/>
                          </a:solidFill>
                          <a:latin typeface="微软雅黑" panose="020B0503020204020204" charset="-122"/>
                        </a:rPr>
                        <a:t>6.5</a:t>
                      </a:r>
                      <a:endParaRPr lang="en-US" sz="750">
                        <a:solidFill>
                          <a:srgbClr val="040001"/>
                        </a:solidFill>
                        <a:latin typeface="微软雅黑" panose="020B0503020204020204" charset="-122"/>
                      </a:endParaRPr>
                    </a:p>
                  </a:txBody>
                  <a:tcPr marL="0" marR="0" marT="0" marB="0" anchor="ctr"/>
                </a:tc>
                <a:tc>
                  <a:txBody>
                    <a:bodyPr>
                      <a:spAutoFit/>
                    </a:bodyPr>
                    <a:p>
                      <a:pPr indent="254000"/>
                      <a:r>
                        <a:rPr lang="en-US" sz="750">
                          <a:solidFill>
                            <a:srgbClr val="040001"/>
                          </a:solidFill>
                          <a:latin typeface="微软雅黑" panose="020B0503020204020204" charset="-122"/>
                        </a:rPr>
                        <a:t>75</a:t>
                      </a:r>
                      <a:endParaRPr lang="en-US" sz="750">
                        <a:solidFill>
                          <a:srgbClr val="040001"/>
                        </a:solidFill>
                        <a:latin typeface="微软雅黑" panose="020B0503020204020204" charset="-122"/>
                      </a:endParaRPr>
                    </a:p>
                  </a:txBody>
                  <a:tcPr marL="0" marR="0" marT="0" marB="0" anchor="ctr"/>
                </a:tc>
                <a:tc>
                  <a:txBody>
                    <a:bodyPr>
                      <a:spAutoFit/>
                    </a:bodyPr>
                    <a:p>
                      <a:pPr indent="304800"/>
                      <a:r>
                        <a:rPr lang="en-US" sz="750">
                          <a:solidFill>
                            <a:srgbClr val="040001"/>
                          </a:solidFill>
                          <a:latin typeface="微软雅黑" panose="020B0503020204020204" charset="-122"/>
                        </a:rPr>
                        <a:t>6.5</a:t>
                      </a:r>
                      <a:endParaRPr lang="en-US" sz="750">
                        <a:solidFill>
                          <a:srgbClr val="040001"/>
                        </a:solidFill>
                        <a:latin typeface="微软雅黑" panose="020B0503020204020204" charset="-122"/>
                      </a:endParaRPr>
                    </a:p>
                  </a:txBody>
                  <a:tcPr marL="0" marR="0" marT="0" marB="0" anchor="ctr"/>
                </a:tc>
              </a:tr>
              <a:tr h="210312">
                <a:tc>
                  <a:txBody>
                    <a:bodyPr>
                      <a:spAutoFit/>
                    </a:bodyPr>
                    <a:p>
                      <a:pPr indent="0"/>
                      <a:r>
                        <a:rPr lang="en-US" sz="750">
                          <a:solidFill>
                            <a:srgbClr val="040001"/>
                          </a:solidFill>
                          <a:latin typeface="微软雅黑" panose="020B0503020204020204" charset="-122"/>
                        </a:rPr>
                        <a:t>Machine weight</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393700"/>
                      <a:r>
                        <a:rPr lang="en-US" sz="750">
                          <a:solidFill>
                            <a:srgbClr val="040001"/>
                          </a:solidFill>
                          <a:latin typeface="微软雅黑" panose="020B0503020204020204" charset="-122"/>
                        </a:rPr>
                        <a:t>T</a:t>
                      </a:r>
                      <a:endParaRPr lang="en-US" sz="750">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750">
                          <a:solidFill>
                            <a:srgbClr val="040001"/>
                          </a:solidFill>
                          <a:latin typeface="微软雅黑" panose="020B0503020204020204" charset="-122"/>
                        </a:rPr>
                        <a:t>16</a:t>
                      </a:r>
                      <a:endParaRPr lang="en-US" sz="750">
                        <a:solidFill>
                          <a:srgbClr val="040001"/>
                        </a:solidFill>
                        <a:latin typeface="微软雅黑" panose="020B0503020204020204" charset="-122"/>
                      </a:endParaRPr>
                    </a:p>
                  </a:txBody>
                  <a:tcPr marL="0" marR="0" marT="0" marB="0" anchor="ctr"/>
                </a:tc>
                <a:tc>
                  <a:txBody>
                    <a:bodyPr>
                      <a:spAutoFit/>
                    </a:bodyPr>
                    <a:p>
                      <a:pPr indent="0" algn="ctr"/>
                      <a:r>
                        <a:rPr lang="en-US" sz="750">
                          <a:solidFill>
                            <a:srgbClr val="040001"/>
                          </a:solidFill>
                          <a:latin typeface="微软雅黑" panose="020B0503020204020204" charset="-122"/>
                        </a:rPr>
                        <a:t>18.5</a:t>
                      </a:r>
                      <a:endParaRPr lang="en-US" sz="750">
                        <a:solidFill>
                          <a:srgbClr val="040001"/>
                        </a:solidFill>
                        <a:latin typeface="微软雅黑" panose="020B0503020204020204" charset="-122"/>
                      </a:endParaRPr>
                    </a:p>
                  </a:txBody>
                  <a:tcPr marL="0" marR="0" marT="0" marB="0" anchor="ctr"/>
                </a:tc>
                <a:tc>
                  <a:txBody>
                    <a:bodyPr>
                      <a:spAutoFit/>
                    </a:bodyPr>
                    <a:p>
                      <a:pPr indent="203200"/>
                      <a:r>
                        <a:rPr lang="en-US" sz="750">
                          <a:solidFill>
                            <a:srgbClr val="040001"/>
                          </a:solidFill>
                          <a:latin typeface="微软雅黑" panose="020B0503020204020204" charset="-122"/>
                        </a:rPr>
                        <a:t>19</a:t>
                      </a:r>
                      <a:endParaRPr lang="en-US" sz="750">
                        <a:solidFill>
                          <a:srgbClr val="040001"/>
                        </a:solidFill>
                        <a:latin typeface="微软雅黑" panose="020B0503020204020204" charset="-122"/>
                      </a:endParaRPr>
                    </a:p>
                  </a:txBody>
                  <a:tcPr marL="0" marR="0" marT="0" marB="0" anchor="ctr"/>
                </a:tc>
                <a:tc>
                  <a:txBody>
                    <a:bodyPr>
                      <a:spAutoFit/>
                    </a:bodyPr>
                    <a:p>
                      <a:pPr indent="215900"/>
                      <a:r>
                        <a:rPr lang="en-US" sz="750">
                          <a:solidFill>
                            <a:srgbClr val="040001"/>
                          </a:solidFill>
                          <a:latin typeface="微软雅黑" panose="020B0503020204020204" charset="-122"/>
                        </a:rPr>
                        <a:t>19.5</a:t>
                      </a:r>
                      <a:endParaRPr lang="en-US" sz="750">
                        <a:solidFill>
                          <a:srgbClr val="040001"/>
                        </a:solidFill>
                        <a:latin typeface="微软雅黑" panose="020B0503020204020204" charset="-122"/>
                      </a:endParaRPr>
                    </a:p>
                  </a:txBody>
                  <a:tcPr marL="0" marR="0" marT="0" marB="0" anchor="ctr"/>
                </a:tc>
                <a:tc>
                  <a:txBody>
                    <a:bodyPr>
                      <a:spAutoFit/>
                    </a:bodyPr>
                    <a:p>
                      <a:pPr indent="241300"/>
                      <a:r>
                        <a:rPr lang="en-US" sz="750">
                          <a:solidFill>
                            <a:srgbClr val="040001"/>
                          </a:solidFill>
                          <a:latin typeface="微软雅黑" panose="020B0503020204020204" charset="-122"/>
                        </a:rPr>
                        <a:t>21</a:t>
                      </a:r>
                      <a:endParaRPr lang="en-US" sz="750">
                        <a:solidFill>
                          <a:srgbClr val="040001"/>
                        </a:solidFill>
                        <a:latin typeface="微软雅黑" panose="020B0503020204020204" charset="-122"/>
                      </a:endParaRPr>
                    </a:p>
                  </a:txBody>
                  <a:tcPr marL="0" marR="0" marT="0" marB="0" anchor="ctr"/>
                </a:tc>
                <a:tc>
                  <a:txBody>
                    <a:bodyPr>
                      <a:spAutoFit/>
                    </a:bodyPr>
                    <a:p>
                      <a:pPr indent="381000"/>
                      <a:r>
                        <a:rPr lang="en-US" sz="750">
                          <a:solidFill>
                            <a:srgbClr val="040001"/>
                          </a:solidFill>
                          <a:latin typeface="微软雅黑" panose="020B0503020204020204" charset="-122"/>
                        </a:rPr>
                        <a:t>30</a:t>
                      </a:r>
                      <a:endParaRPr lang="en-US" sz="750">
                        <a:solidFill>
                          <a:srgbClr val="040001"/>
                        </a:solidFill>
                        <a:latin typeface="微软雅黑" panose="020B0503020204020204" charset="-122"/>
                      </a:endParaRPr>
                    </a:p>
                  </a:txBody>
                  <a:tcPr marL="0" marR="0" marT="0" marB="0" anchor="ctr"/>
                </a:tc>
                <a:tc>
                  <a:txBody>
                    <a:bodyPr>
                      <a:spAutoFit/>
                    </a:bodyPr>
                    <a:p>
                      <a:pPr indent="355600"/>
                      <a:r>
                        <a:rPr lang="en-US" sz="750">
                          <a:solidFill>
                            <a:srgbClr val="040001"/>
                          </a:solidFill>
                          <a:latin typeface="微软雅黑" panose="020B0503020204020204" charset="-122"/>
                        </a:rPr>
                        <a:t>35</a:t>
                      </a:r>
                      <a:endParaRPr lang="en-US" sz="750">
                        <a:solidFill>
                          <a:srgbClr val="040001"/>
                        </a:solidFill>
                        <a:latin typeface="微软雅黑" panose="020B0503020204020204" charset="-122"/>
                      </a:endParaRPr>
                    </a:p>
                  </a:txBody>
                  <a:tcPr marL="0" marR="0" marT="0" marB="0" anchor="ctr"/>
                </a:tc>
                <a:tc>
                  <a:txBody>
                    <a:bodyPr>
                      <a:spAutoFit/>
                    </a:bodyPr>
                    <a:p>
                      <a:pPr marL="763905" indent="0"/>
                      <a:r>
                        <a:rPr lang="en-US" sz="750">
                          <a:solidFill>
                            <a:srgbClr val="040001"/>
                          </a:solidFill>
                          <a:latin typeface="微软雅黑" panose="020B0503020204020204" charset="-122"/>
                        </a:rPr>
                        <a:t>45</a:t>
                      </a:r>
                      <a:endParaRPr lang="en-US" sz="750">
                        <a:solidFill>
                          <a:srgbClr val="040001"/>
                        </a:solidFill>
                        <a:latin typeface="微软雅黑" panose="020B0503020204020204" charset="-122"/>
                      </a:endParaRPr>
                    </a:p>
                  </a:txBody>
                  <a:tcPr marL="0" marR="0" marT="0" marB="0" anchor="ctr"/>
                </a:tc>
                <a:tc>
                  <a:txBody>
                    <a:bodyPr>
                      <a:spAutoFit/>
                    </a:bodyPr>
                    <a:p>
                      <a:pPr indent="393700"/>
                      <a:r>
                        <a:rPr lang="en-US" sz="750">
                          <a:solidFill>
                            <a:srgbClr val="040001"/>
                          </a:solidFill>
                          <a:latin typeface="微软雅黑" panose="020B0503020204020204" charset="-122"/>
                        </a:rPr>
                        <a:t>55</a:t>
                      </a:r>
                      <a:endParaRPr lang="en-US" sz="750">
                        <a:solidFill>
                          <a:srgbClr val="040001"/>
                        </a:solidFill>
                        <a:latin typeface="微软雅黑" panose="020B0503020204020204" charset="-122"/>
                      </a:endParaRPr>
                    </a:p>
                  </a:txBody>
                  <a:tcPr marL="0" marR="0" marT="0" marB="0" anchor="ctr"/>
                </a:tc>
                <a:tc>
                  <a:txBody>
                    <a:bodyPr>
                      <a:spAutoFit/>
                    </a:bodyPr>
                    <a:p>
                      <a:pPr indent="342900"/>
                      <a:r>
                        <a:rPr lang="en-US" sz="750">
                          <a:solidFill>
                            <a:srgbClr val="040001"/>
                          </a:solidFill>
                          <a:latin typeface="微软雅黑" panose="020B0503020204020204" charset="-122"/>
                        </a:rPr>
                        <a:t>35</a:t>
                      </a:r>
                      <a:endParaRPr lang="en-US" sz="750">
                        <a:solidFill>
                          <a:srgbClr val="040001"/>
                        </a:solidFill>
                        <a:latin typeface="微软雅黑" panose="020B0503020204020204" charset="-122"/>
                      </a:endParaRPr>
                    </a:p>
                  </a:txBody>
                  <a:tcPr marL="0" marR="0" marT="0" marB="0" anchor="ctr"/>
                </a:tc>
                <a:tc>
                  <a:txBody>
                    <a:bodyPr>
                      <a:spAutoFit/>
                    </a:bodyPr>
                    <a:p>
                      <a:pPr indent="406400"/>
                      <a:r>
                        <a:rPr lang="en-US" sz="750">
                          <a:solidFill>
                            <a:srgbClr val="040001"/>
                          </a:solidFill>
                          <a:latin typeface="微软雅黑" panose="020B0503020204020204" charset="-122"/>
                        </a:rPr>
                        <a:t>48</a:t>
                      </a:r>
                      <a:endParaRPr lang="en-US" sz="750">
                        <a:solidFill>
                          <a:srgbClr val="040001"/>
                        </a:solidFill>
                        <a:latin typeface="微软雅黑" panose="020B0503020204020204" charset="-122"/>
                      </a:endParaRPr>
                    </a:p>
                  </a:txBody>
                  <a:tcPr marL="0" marR="0" marT="0" marB="0" anchor="ctr"/>
                </a:tc>
                <a:tc>
                  <a:txBody>
                    <a:bodyPr>
                      <a:spAutoFit/>
                    </a:bodyPr>
                    <a:p>
                      <a:pPr indent="393700"/>
                      <a:r>
                        <a:rPr lang="en-US" sz="750">
                          <a:solidFill>
                            <a:srgbClr val="040001"/>
                          </a:solidFill>
                          <a:latin typeface="微软雅黑" panose="020B0503020204020204" charset="-122"/>
                        </a:rPr>
                        <a:t>60</a:t>
                      </a:r>
                      <a:endParaRPr lang="en-US" sz="750">
                        <a:solidFill>
                          <a:srgbClr val="040001"/>
                        </a:solidFill>
                        <a:latin typeface="微软雅黑" panose="020B0503020204020204" charset="-122"/>
                      </a:endParaRPr>
                    </a:p>
                  </a:txBody>
                  <a:tcPr marL="0" marR="0" marT="0" marB="0" anchor="ctr"/>
                </a:tc>
                <a:tc>
                  <a:txBody>
                    <a:bodyPr>
                      <a:spAutoFit/>
                    </a:bodyPr>
                    <a:p>
                      <a:pPr marR="192405" indent="0" algn="r"/>
                      <a:r>
                        <a:rPr lang="en-US" sz="750">
                          <a:solidFill>
                            <a:srgbClr val="040001"/>
                          </a:solidFill>
                          <a:latin typeface="微软雅黑" panose="020B0503020204020204" charset="-122"/>
                        </a:rPr>
                        <a:t>58</a:t>
                      </a:r>
                      <a:endParaRPr lang="en-US" sz="750">
                        <a:solidFill>
                          <a:srgbClr val="040001"/>
                        </a:solidFill>
                        <a:latin typeface="微软雅黑" panose="020B0503020204020204" charset="-122"/>
                      </a:endParaRPr>
                    </a:p>
                  </a:txBody>
                  <a:tcPr marL="0" marR="0" marT="0" marB="0" anchor="ctr"/>
                </a:tc>
                <a:tc>
                  <a:txBody>
                    <a:bodyPr>
                      <a:spAutoFit/>
                    </a:bodyPr>
                    <a:p>
                      <a:pPr indent="254000"/>
                      <a:r>
                        <a:rPr lang="en-US" sz="750">
                          <a:solidFill>
                            <a:srgbClr val="040001"/>
                          </a:solidFill>
                          <a:latin typeface="微软雅黑" panose="020B0503020204020204" charset="-122"/>
                        </a:rPr>
                        <a:t>78</a:t>
                      </a:r>
                      <a:endParaRPr lang="en-US" sz="750">
                        <a:solidFill>
                          <a:srgbClr val="040001"/>
                        </a:solidFill>
                        <a:latin typeface="微软雅黑" panose="020B0503020204020204" charset="-122"/>
                      </a:endParaRPr>
                    </a:p>
                  </a:txBody>
                  <a:tcPr marL="0" marR="0" marT="0" marB="0" anchor="ctr"/>
                </a:tc>
                <a:tc>
                  <a:txBody>
                    <a:bodyPr>
                      <a:spAutoFit/>
                    </a:bodyPr>
                    <a:p>
                      <a:pPr indent="304800"/>
                      <a:r>
                        <a:rPr lang="en-US" sz="750">
                          <a:solidFill>
                            <a:srgbClr val="040001"/>
                          </a:solidFill>
                          <a:latin typeface="微软雅黑" panose="020B0503020204020204" charset="-122"/>
                        </a:rPr>
                        <a:t>67</a:t>
                      </a:r>
                      <a:endParaRPr lang="en-US" sz="750">
                        <a:solidFill>
                          <a:srgbClr val="040001"/>
                        </a:solidFill>
                        <a:latin typeface="微软雅黑" panose="020B0503020204020204" charset="-122"/>
                      </a:endParaRPr>
                    </a:p>
                  </a:txBody>
                  <a:tcPr marL="0" marR="0" marT="0" marB="0" anchor="ctr"/>
                </a:tc>
              </a:tr>
            </a:tbl>
          </a:graphicData>
        </a:graphic>
      </p:graphicFrame>
      <p:sp>
        <p:nvSpPr>
          <p:cNvPr id="4" name="矩形 3"/>
          <p:cNvSpPr/>
          <p:nvPr/>
        </p:nvSpPr>
        <p:spPr>
          <a:xfrm>
            <a:off x="643128" y="8653272"/>
            <a:ext cx="6166104" cy="298704"/>
          </a:xfrm>
          <a:prstGeom prst="rect">
            <a:avLst/>
          </a:prstGeom>
          <a:solidFill>
            <a:srgbClr val="FFFFFF"/>
          </a:solidFill>
        </p:spPr>
        <p:txBody>
          <a:bodyPr lIns="0" tIns="0" rIns="0" bIns="0">
            <a:noAutofit/>
          </a:bodyPr>
          <a:p>
            <a:pPr indent="0">
              <a:lnSpc>
                <a:spcPts val="720"/>
              </a:lnSpc>
            </a:pPr>
            <a:r>
              <a:rPr lang="en-US" sz="600">
                <a:solidFill>
                  <a:srgbClr val="EF4857"/>
                </a:solidFill>
              </a:rPr>
              <a:t>* Технические характеристики и качество этой модели могут быть изменены без уведомления.</a:t>
            </a:r>
            <a:endParaRPr lang="en-US" sz="600">
              <a:solidFill>
                <a:srgbClr val="EF4857"/>
              </a:solidFill>
            </a:endParaRPr>
          </a:p>
          <a:p>
            <a:pPr indent="0">
              <a:lnSpc>
                <a:spcPts val="720"/>
              </a:lnSpc>
            </a:pPr>
            <a:r>
              <a:rPr lang="en-US" sz="600">
                <a:solidFill>
                  <a:srgbClr val="EF4857"/>
                </a:solidFill>
              </a:rPr>
              <a:t>Ход по оси X может быть соответственно увеличен в соответствии с требованиями заказчика.Если у заказчика есть особые требования, пожалуйста, свяжитесь с нашей компанией.Модели со знаком «*» являются нестандартными серийными моделями.</a:t>
            </a:r>
            <a:endParaRPr lang="en-US" sz="600">
              <a:solidFill>
                <a:srgbClr val="EF4857"/>
              </a:solidFill>
            </a:endParaRPr>
          </a:p>
        </p:txBody>
      </p:sp>
      <p:sp>
        <p:nvSpPr>
          <p:cNvPr id="6" name="矩形 5"/>
          <p:cNvSpPr/>
          <p:nvPr/>
        </p:nvSpPr>
        <p:spPr>
          <a:xfrm>
            <a:off x="14103096" y="2042160"/>
            <a:ext cx="512064" cy="2179320"/>
          </a:xfrm>
          <a:prstGeom prst="rect">
            <a:avLst/>
          </a:prstGeom>
          <a:solidFill>
            <a:srgbClr val="FFFFFF"/>
          </a:solidFill>
        </p:spPr>
        <p:txBody>
          <a:bodyPr lIns="0" tIns="0" rIns="0" bIns="0">
            <a:noAutofit/>
          </a:bodyPr>
          <a:p>
            <a:pPr indent="0" algn="ctr">
              <a:spcAft>
                <a:spcPts val="1540"/>
              </a:spcAft>
            </a:pPr>
            <a:r>
              <a:rPr lang="en-US" sz="850" b="1">
                <a:solidFill>
                  <a:srgbClr val="EE2E29"/>
                </a:solidFill>
                <a:latin typeface="微软雅黑" panose="020B0503020204020204" charset="-122"/>
              </a:rPr>
              <a:t>LM-8538</a:t>
            </a:r>
            <a:endParaRPr lang="en-US" sz="850" b="1">
              <a:solidFill>
                <a:srgbClr val="EE2E29"/>
              </a:solidFill>
              <a:latin typeface="微软雅黑" panose="020B0503020204020204" charset="-122"/>
            </a:endParaRPr>
          </a:p>
          <a:p>
            <a:pPr indent="0" algn="ctr">
              <a:spcAft>
                <a:spcPts val="420"/>
              </a:spcAft>
            </a:pPr>
            <a:r>
              <a:rPr lang="en-US" sz="750">
                <a:solidFill>
                  <a:srgbClr val="040001"/>
                </a:solidFill>
                <a:latin typeface="微软雅黑" panose="020B0503020204020204" charset="-122"/>
              </a:rPr>
              <a:t>8500</a:t>
            </a:r>
            <a:endParaRPr lang="en-US" sz="750">
              <a:solidFill>
                <a:srgbClr val="040001"/>
              </a:solidFill>
              <a:latin typeface="微软雅黑" panose="020B0503020204020204" charset="-122"/>
            </a:endParaRPr>
          </a:p>
          <a:p>
            <a:pPr indent="139700">
              <a:spcAft>
                <a:spcPts val="420"/>
              </a:spcAft>
            </a:pPr>
            <a:r>
              <a:rPr lang="en-US" sz="750">
                <a:solidFill>
                  <a:srgbClr val="040001"/>
                </a:solidFill>
                <a:latin typeface="微软雅黑" panose="020B0503020204020204" charset="-122"/>
              </a:rPr>
              <a:t>4500</a:t>
            </a:r>
            <a:endParaRPr lang="en-US" sz="750">
              <a:solidFill>
                <a:srgbClr val="040001"/>
              </a:solidFill>
              <a:latin typeface="微软雅黑" panose="020B0503020204020204" charset="-122"/>
            </a:endParaRPr>
          </a:p>
          <a:p>
            <a:pPr indent="0" algn="ctr">
              <a:spcAft>
                <a:spcPts val="420"/>
              </a:spcAft>
            </a:pPr>
            <a:r>
              <a:rPr lang="en-US" sz="750">
                <a:solidFill>
                  <a:srgbClr val="040001"/>
                </a:solidFill>
                <a:latin typeface="微软雅黑" panose="020B0503020204020204" charset="-122"/>
              </a:rPr>
              <a:t>1300</a:t>
            </a:r>
            <a:endParaRPr lang="en-US" sz="750">
              <a:solidFill>
                <a:srgbClr val="040001"/>
              </a:solidFill>
              <a:latin typeface="微软雅黑" panose="020B0503020204020204" charset="-122"/>
            </a:endParaRPr>
          </a:p>
          <a:p>
            <a:pPr indent="0" algn="ctr">
              <a:spcAft>
                <a:spcPts val="420"/>
              </a:spcAft>
            </a:pPr>
            <a:r>
              <a:rPr lang="en-US" sz="750">
                <a:solidFill>
                  <a:srgbClr val="040001"/>
                </a:solidFill>
                <a:latin typeface="微软雅黑" panose="020B0503020204020204" charset="-122"/>
              </a:rPr>
              <a:t>3800</a:t>
            </a:r>
            <a:endParaRPr lang="en-US" sz="750">
              <a:solidFill>
                <a:srgbClr val="040001"/>
              </a:solidFill>
              <a:latin typeface="微软雅黑" panose="020B0503020204020204" charset="-122"/>
            </a:endParaRPr>
          </a:p>
          <a:p>
            <a:pPr indent="0" algn="ctr">
              <a:spcAft>
                <a:spcPts val="1540"/>
              </a:spcAft>
            </a:pPr>
            <a:r>
              <a:rPr lang="en-US" sz="750">
                <a:solidFill>
                  <a:srgbClr val="040001"/>
                </a:solidFill>
                <a:latin typeface="微软雅黑" panose="020B0503020204020204" charset="-122"/>
              </a:rPr>
              <a:t>300-1600</a:t>
            </a:r>
            <a:endParaRPr lang="en-US" sz="750">
              <a:solidFill>
                <a:srgbClr val="040001"/>
              </a:solidFill>
              <a:latin typeface="微软雅黑" panose="020B0503020204020204" charset="-122"/>
            </a:endParaRPr>
          </a:p>
          <a:p>
            <a:pPr indent="0" algn="ctr">
              <a:spcAft>
                <a:spcPts val="420"/>
              </a:spcAft>
            </a:pPr>
            <a:r>
              <a:rPr lang="en-US" sz="750">
                <a:solidFill>
                  <a:srgbClr val="040001"/>
                </a:solidFill>
                <a:latin typeface="微软雅黑" panose="020B0503020204020204" charset="-122"/>
              </a:rPr>
              <a:t>8000</a:t>
            </a:r>
            <a:endParaRPr lang="en-US" sz="750">
              <a:solidFill>
                <a:srgbClr val="040001"/>
              </a:solidFill>
              <a:latin typeface="微软雅黑" panose="020B0503020204020204" charset="-122"/>
            </a:endParaRPr>
          </a:p>
          <a:p>
            <a:pPr indent="0" algn="ctr">
              <a:spcAft>
                <a:spcPts val="420"/>
              </a:spcAft>
            </a:pPr>
            <a:r>
              <a:rPr lang="en-US" sz="750">
                <a:solidFill>
                  <a:srgbClr val="040001"/>
                </a:solidFill>
                <a:latin typeface="微软雅黑" panose="020B0503020204020204" charset="-122"/>
              </a:rPr>
              <a:t>3000</a:t>
            </a:r>
            <a:endParaRPr lang="en-US" sz="750">
              <a:solidFill>
                <a:srgbClr val="040001"/>
              </a:solidFill>
              <a:latin typeface="微软雅黑" panose="020B0503020204020204" charset="-122"/>
            </a:endParaRPr>
          </a:p>
          <a:p>
            <a:pPr indent="0" algn="ctr"/>
            <a:r>
              <a:rPr lang="en-US" sz="750">
                <a:solidFill>
                  <a:srgbClr val="040001"/>
                </a:solidFill>
                <a:latin typeface="微软雅黑" panose="020B0503020204020204" charset="-122"/>
              </a:rPr>
              <a:t>40</a:t>
            </a:r>
            <a:endParaRPr lang="en-US" sz="750">
              <a:solidFill>
                <a:srgbClr val="040001"/>
              </a:solidFill>
              <a:latin typeface="微软雅黑" panose="020B0503020204020204" charset="-122"/>
            </a:endParaRPr>
          </a:p>
        </p:txBody>
      </p:sp>
      <p:sp>
        <p:nvSpPr>
          <p:cNvPr id="7" name="矩形 6"/>
          <p:cNvSpPr/>
          <p:nvPr/>
        </p:nvSpPr>
        <p:spPr>
          <a:xfrm>
            <a:off x="14127480" y="4928616"/>
            <a:ext cx="451104" cy="3584448"/>
          </a:xfrm>
          <a:prstGeom prst="rect">
            <a:avLst/>
          </a:prstGeom>
          <a:solidFill>
            <a:srgbClr val="FFFFFF"/>
          </a:solidFill>
        </p:spPr>
        <p:txBody>
          <a:bodyPr lIns="0" tIns="0" rIns="0" bIns="0">
            <a:noAutofit/>
          </a:bodyPr>
          <a:p>
            <a:pPr indent="0" algn="ctr">
              <a:spcAft>
                <a:spcPts val="420"/>
              </a:spcAft>
            </a:pPr>
            <a:r>
              <a:rPr lang="en-US" sz="750">
                <a:solidFill>
                  <a:srgbClr val="040001"/>
                </a:solidFill>
                <a:latin typeface="微软雅黑" panose="020B0503020204020204" charset="-122"/>
              </a:rPr>
              <a:t>6000</a:t>
            </a:r>
            <a:endParaRPr lang="en-US" sz="750">
              <a:solidFill>
                <a:srgbClr val="040001"/>
              </a:solidFill>
              <a:latin typeface="微软雅黑" panose="020B0503020204020204" charset="-122"/>
            </a:endParaRPr>
          </a:p>
          <a:p>
            <a:pPr indent="0" algn="ctr">
              <a:spcAft>
                <a:spcPts val="420"/>
              </a:spcAft>
            </a:pPr>
            <a:r>
              <a:rPr lang="en-US" sz="750">
                <a:solidFill>
                  <a:srgbClr val="040001"/>
                </a:solidFill>
                <a:latin typeface="微软雅黑" panose="020B0503020204020204" charset="-122"/>
              </a:rPr>
              <a:t>770/1089</a:t>
            </a:r>
            <a:endParaRPr lang="en-US" sz="750">
              <a:solidFill>
                <a:srgbClr val="040001"/>
              </a:solidFill>
              <a:latin typeface="微软雅黑" panose="020B0503020204020204" charset="-122"/>
            </a:endParaRPr>
          </a:p>
          <a:p>
            <a:pPr indent="0" algn="ctr">
              <a:spcAft>
                <a:spcPts val="1540"/>
              </a:spcAft>
            </a:pPr>
            <a:r>
              <a:rPr lang="en-US" sz="750">
                <a:solidFill>
                  <a:srgbClr val="040001"/>
                </a:solidFill>
                <a:latin typeface="微软雅黑" panose="020B0503020204020204" charset="-122"/>
              </a:rPr>
              <a:t>22/26</a:t>
            </a:r>
            <a:endParaRPr lang="en-US" sz="750">
              <a:solidFill>
                <a:srgbClr val="040001"/>
              </a:solidFill>
              <a:latin typeface="微软雅黑" panose="020B0503020204020204" charset="-122"/>
            </a:endParaRPr>
          </a:p>
          <a:p>
            <a:pPr indent="0" algn="ctr">
              <a:spcAft>
                <a:spcPts val="420"/>
              </a:spcAft>
            </a:pPr>
            <a:r>
              <a:rPr lang="en-US" sz="750">
                <a:solidFill>
                  <a:srgbClr val="040001"/>
                </a:solidFill>
                <a:latin typeface="微软雅黑" panose="020B0503020204020204" charset="-122"/>
              </a:rPr>
              <a:t>10/12/12</a:t>
            </a:r>
            <a:endParaRPr lang="en-US" sz="750">
              <a:solidFill>
                <a:srgbClr val="040001"/>
              </a:solidFill>
              <a:latin typeface="微软雅黑" panose="020B0503020204020204" charset="-122"/>
            </a:endParaRPr>
          </a:p>
          <a:p>
            <a:pPr indent="0" algn="ctr">
              <a:spcAft>
                <a:spcPts val="420"/>
              </a:spcAft>
            </a:pPr>
            <a:r>
              <a:rPr lang="en-US" sz="750">
                <a:solidFill>
                  <a:srgbClr val="040001"/>
                </a:solidFill>
                <a:latin typeface="微软雅黑" panose="020B0503020204020204" charset="-122"/>
              </a:rPr>
              <a:t>1-8000</a:t>
            </a:r>
            <a:endParaRPr lang="en-US" sz="750">
              <a:solidFill>
                <a:srgbClr val="040001"/>
              </a:solidFill>
              <a:latin typeface="微软雅黑" panose="020B0503020204020204" charset="-122"/>
            </a:endParaRPr>
          </a:p>
          <a:p>
            <a:pPr indent="0" algn="ctr">
              <a:spcAft>
                <a:spcPts val="1540"/>
              </a:spcAft>
            </a:pPr>
            <a:r>
              <a:rPr lang="en-US" sz="750">
                <a:solidFill>
                  <a:srgbClr val="040001"/>
                </a:solidFill>
                <a:latin typeface="微软雅黑" panose="020B0503020204020204" charset="-122"/>
              </a:rPr>
              <a:t>9/7/7</a:t>
            </a:r>
            <a:endParaRPr lang="en-US" sz="750">
              <a:solidFill>
                <a:srgbClr val="040001"/>
              </a:solidFill>
              <a:latin typeface="微软雅黑" panose="020B0503020204020204" charset="-122"/>
            </a:endParaRPr>
          </a:p>
          <a:p>
            <a:pPr indent="0" algn="ctr">
              <a:spcAft>
                <a:spcPts val="420"/>
              </a:spcAft>
            </a:pPr>
            <a:r>
              <a:rPr lang="en-US" sz="750">
                <a:solidFill>
                  <a:srgbClr val="040001"/>
                </a:solidFill>
                <a:latin typeface="微软雅黑" panose="020B0503020204020204" charset="-122"/>
              </a:rPr>
              <a:t>0.035</a:t>
            </a:r>
            <a:endParaRPr lang="en-US" sz="750">
              <a:solidFill>
                <a:srgbClr val="040001"/>
              </a:solidFill>
              <a:latin typeface="微软雅黑" panose="020B0503020204020204" charset="-122"/>
            </a:endParaRPr>
          </a:p>
          <a:p>
            <a:pPr indent="0" algn="ctr">
              <a:spcAft>
                <a:spcPts val="420"/>
              </a:spcAft>
            </a:pPr>
            <a:r>
              <a:rPr lang="en-US" sz="750">
                <a:solidFill>
                  <a:srgbClr val="040001"/>
                </a:solidFill>
                <a:latin typeface="微软雅黑" panose="020B0503020204020204" charset="-122"/>
              </a:rPr>
              <a:t>0.035</a:t>
            </a:r>
            <a:endParaRPr lang="en-US" sz="750">
              <a:solidFill>
                <a:srgbClr val="040001"/>
              </a:solidFill>
              <a:latin typeface="微软雅黑" panose="020B0503020204020204" charset="-122"/>
            </a:endParaRPr>
          </a:p>
          <a:p>
            <a:pPr indent="0" algn="ctr">
              <a:spcAft>
                <a:spcPts val="420"/>
              </a:spcAft>
            </a:pPr>
            <a:r>
              <a:rPr lang="en-US" sz="750">
                <a:solidFill>
                  <a:srgbClr val="040001"/>
                </a:solidFill>
                <a:latin typeface="微软雅黑" panose="020B0503020204020204" charset="-122"/>
              </a:rPr>
              <a:t>0.020</a:t>
            </a:r>
            <a:endParaRPr lang="en-US" sz="750">
              <a:solidFill>
                <a:srgbClr val="040001"/>
              </a:solidFill>
              <a:latin typeface="微软雅黑" panose="020B0503020204020204" charset="-122"/>
            </a:endParaRPr>
          </a:p>
          <a:p>
            <a:pPr indent="0" algn="ctr">
              <a:spcAft>
                <a:spcPts val="420"/>
              </a:spcAft>
            </a:pPr>
            <a:r>
              <a:rPr lang="en-US" sz="750">
                <a:solidFill>
                  <a:srgbClr val="040001"/>
                </a:solidFill>
                <a:latin typeface="微软雅黑" panose="020B0503020204020204" charset="-122"/>
              </a:rPr>
              <a:t>0.020</a:t>
            </a:r>
            <a:endParaRPr lang="en-US" sz="750">
              <a:solidFill>
                <a:srgbClr val="040001"/>
              </a:solidFill>
              <a:latin typeface="微软雅黑" panose="020B0503020204020204" charset="-122"/>
            </a:endParaRPr>
          </a:p>
          <a:p>
            <a:pPr indent="0" algn="ctr">
              <a:spcAft>
                <a:spcPts val="420"/>
              </a:spcAft>
            </a:pPr>
            <a:r>
              <a:rPr lang="en-US" sz="750">
                <a:solidFill>
                  <a:srgbClr val="040001"/>
                </a:solidFill>
                <a:latin typeface="微软雅黑" panose="020B0503020204020204" charset="-122"/>
              </a:rPr>
              <a:t>0.020</a:t>
            </a:r>
            <a:endParaRPr lang="en-US" sz="750">
              <a:solidFill>
                <a:srgbClr val="040001"/>
              </a:solidFill>
              <a:latin typeface="微软雅黑" panose="020B0503020204020204" charset="-122"/>
            </a:endParaRPr>
          </a:p>
          <a:p>
            <a:pPr indent="0" algn="ctr">
              <a:spcAft>
                <a:spcPts val="1540"/>
              </a:spcAft>
            </a:pPr>
            <a:r>
              <a:rPr lang="en-US" sz="750">
                <a:solidFill>
                  <a:srgbClr val="040001"/>
                </a:solidFill>
                <a:latin typeface="微软雅黑" panose="020B0503020204020204" charset="-122"/>
              </a:rPr>
              <a:t>0.010</a:t>
            </a:r>
            <a:endParaRPr lang="en-US" sz="750">
              <a:solidFill>
                <a:srgbClr val="040001"/>
              </a:solidFill>
              <a:latin typeface="微软雅黑" panose="020B0503020204020204" charset="-122"/>
            </a:endParaRPr>
          </a:p>
          <a:p>
            <a:pPr indent="0" algn="ctr">
              <a:spcAft>
                <a:spcPts val="420"/>
              </a:spcAft>
            </a:pPr>
            <a:r>
              <a:rPr lang="en-US" sz="750">
                <a:solidFill>
                  <a:srgbClr val="040001"/>
                </a:solidFill>
                <a:latin typeface="微软雅黑" panose="020B0503020204020204" charset="-122"/>
              </a:rPr>
              <a:t>60</a:t>
            </a:r>
            <a:endParaRPr lang="en-US" sz="750">
              <a:solidFill>
                <a:srgbClr val="040001"/>
              </a:solidFill>
              <a:latin typeface="微软雅黑" panose="020B0503020204020204" charset="-122"/>
            </a:endParaRPr>
          </a:p>
          <a:p>
            <a:pPr indent="0" algn="ctr">
              <a:spcAft>
                <a:spcPts val="420"/>
              </a:spcAft>
            </a:pPr>
            <a:r>
              <a:rPr lang="en-US" sz="750">
                <a:solidFill>
                  <a:srgbClr val="040001"/>
                </a:solidFill>
                <a:latin typeface="微软雅黑" panose="020B0503020204020204" charset="-122"/>
              </a:rPr>
              <a:t>6.5</a:t>
            </a:r>
            <a:endParaRPr lang="en-US" sz="750">
              <a:solidFill>
                <a:srgbClr val="040001"/>
              </a:solidFill>
              <a:latin typeface="微软雅黑" panose="020B0503020204020204" charset="-122"/>
            </a:endParaRPr>
          </a:p>
          <a:p>
            <a:pPr indent="0" algn="ctr"/>
            <a:r>
              <a:rPr lang="en-US" sz="750">
                <a:solidFill>
                  <a:srgbClr val="040001"/>
                </a:solidFill>
                <a:latin typeface="微软雅黑" panose="020B0503020204020204" charset="-122"/>
              </a:rPr>
              <a:t>81</a:t>
            </a:r>
            <a:endParaRPr lang="en-US" sz="750">
              <a:solidFill>
                <a:srgbClr val="040001"/>
              </a:solidFill>
              <a:latin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0207752" y="8257032"/>
            <a:ext cx="1341120" cy="1200912"/>
          </a:xfrm>
          <a:prstGeom prst="rect">
            <a:avLst/>
          </a:prstGeom>
        </p:spPr>
      </p:pic>
      <p:pic>
        <p:nvPicPr>
          <p:cNvPr id="3" name="图片 2"/>
          <p:cNvPicPr>
            <a:picLocks noChangeAspect="1"/>
          </p:cNvPicPr>
          <p:nvPr/>
        </p:nvPicPr>
        <p:blipFill>
          <a:blip r:embed="rId2"/>
          <a:stretch>
            <a:fillRect/>
          </a:stretch>
        </p:blipFill>
        <p:spPr>
          <a:xfrm>
            <a:off x="1932432" y="8250936"/>
            <a:ext cx="1283208" cy="1149096"/>
          </a:xfrm>
          <a:prstGeom prst="rect">
            <a:avLst/>
          </a:prstGeom>
        </p:spPr>
      </p:pic>
      <p:pic>
        <p:nvPicPr>
          <p:cNvPr id="4" name="图片 3"/>
          <p:cNvPicPr>
            <a:picLocks noChangeAspect="1"/>
          </p:cNvPicPr>
          <p:nvPr/>
        </p:nvPicPr>
        <p:blipFill>
          <a:blip r:embed="rId3"/>
          <a:stretch>
            <a:fillRect/>
          </a:stretch>
        </p:blipFill>
        <p:spPr>
          <a:xfrm>
            <a:off x="12176760" y="8363712"/>
            <a:ext cx="1402080" cy="993648"/>
          </a:xfrm>
          <a:prstGeom prst="rect">
            <a:avLst/>
          </a:prstGeom>
        </p:spPr>
      </p:pic>
      <p:pic>
        <p:nvPicPr>
          <p:cNvPr id="5" name="图片 4"/>
          <p:cNvPicPr>
            <a:picLocks noChangeAspect="1"/>
          </p:cNvPicPr>
          <p:nvPr/>
        </p:nvPicPr>
        <p:blipFill>
          <a:blip r:embed="rId4"/>
          <a:stretch>
            <a:fillRect/>
          </a:stretch>
        </p:blipFill>
        <p:spPr>
          <a:xfrm>
            <a:off x="5687568" y="8409432"/>
            <a:ext cx="1322832" cy="1155192"/>
          </a:xfrm>
          <a:prstGeom prst="rect">
            <a:avLst/>
          </a:prstGeom>
        </p:spPr>
      </p:pic>
      <p:pic>
        <p:nvPicPr>
          <p:cNvPr id="6" name="图片 5"/>
          <p:cNvPicPr>
            <a:picLocks noChangeAspect="1"/>
          </p:cNvPicPr>
          <p:nvPr/>
        </p:nvPicPr>
        <p:blipFill>
          <a:blip r:embed="rId5"/>
          <a:stretch>
            <a:fillRect/>
          </a:stretch>
        </p:blipFill>
        <p:spPr>
          <a:xfrm>
            <a:off x="4724400" y="8385048"/>
            <a:ext cx="323088" cy="1069848"/>
          </a:xfrm>
          <a:prstGeom prst="rect">
            <a:avLst/>
          </a:prstGeom>
        </p:spPr>
      </p:pic>
      <p:pic>
        <p:nvPicPr>
          <p:cNvPr id="7" name="图片 6"/>
          <p:cNvPicPr>
            <a:picLocks noChangeAspect="1"/>
          </p:cNvPicPr>
          <p:nvPr/>
        </p:nvPicPr>
        <p:blipFill>
          <a:blip r:embed="rId6"/>
          <a:stretch>
            <a:fillRect/>
          </a:stretch>
        </p:blipFill>
        <p:spPr>
          <a:xfrm>
            <a:off x="3895344" y="8385048"/>
            <a:ext cx="548640" cy="1036320"/>
          </a:xfrm>
          <a:prstGeom prst="rect">
            <a:avLst/>
          </a:prstGeom>
        </p:spPr>
      </p:pic>
      <p:pic>
        <p:nvPicPr>
          <p:cNvPr id="8" name="图片 7"/>
          <p:cNvPicPr>
            <a:picLocks noChangeAspect="1"/>
          </p:cNvPicPr>
          <p:nvPr/>
        </p:nvPicPr>
        <p:blipFill>
          <a:blip r:embed="rId7"/>
          <a:stretch>
            <a:fillRect/>
          </a:stretch>
        </p:blipFill>
        <p:spPr>
          <a:xfrm>
            <a:off x="13194792" y="9360408"/>
            <a:ext cx="307848" cy="121920"/>
          </a:xfrm>
          <a:prstGeom prst="rect">
            <a:avLst/>
          </a:prstGeom>
        </p:spPr>
      </p:pic>
      <p:sp>
        <p:nvSpPr>
          <p:cNvPr id="9" name="矩形 8"/>
          <p:cNvSpPr/>
          <p:nvPr/>
        </p:nvSpPr>
        <p:spPr>
          <a:xfrm>
            <a:off x="341376" y="222504"/>
            <a:ext cx="2947416" cy="277368"/>
          </a:xfrm>
          <a:prstGeom prst="rect">
            <a:avLst/>
          </a:prstGeom>
          <a:solidFill>
            <a:srgbClr val="FFFFFF"/>
          </a:solidFill>
        </p:spPr>
        <p:txBody>
          <a:bodyPr wrap="none" lIns="0" tIns="0" rIns="0" bIns="0">
            <a:noAutofit/>
          </a:bodyPr>
          <a:p>
            <a:pPr indent="0"/>
            <a:r>
              <a:rPr lang="zh-TW" sz="1600" b="1" i="1">
                <a:solidFill>
                  <a:srgbClr val="EF4857"/>
                </a:solidFill>
                <a:latin typeface="Arial" panose="020B0604020202020204"/>
                <a:ea typeface="Arial" panose="020B0604020202020204"/>
              </a:rPr>
              <a:t>/ </a:t>
            </a:r>
            <a:r>
              <a:rPr lang="en-US" sz="1600" b="1" i="1">
                <a:solidFill>
                  <a:srgbClr val="EF4857"/>
                </a:solidFill>
                <a:latin typeface="Arial" panose="020B0604020202020204"/>
              </a:rPr>
              <a:t>LM Gantry Machining Center</a:t>
            </a:r>
            <a:endParaRPr lang="en-US" sz="1600" b="1" i="1">
              <a:solidFill>
                <a:srgbClr val="EF4857"/>
              </a:solidFill>
              <a:latin typeface="Arial" panose="020B0604020202020204"/>
            </a:endParaRPr>
          </a:p>
        </p:txBody>
      </p:sp>
      <p:sp>
        <p:nvSpPr>
          <p:cNvPr id="10" name="矩形 9"/>
          <p:cNvSpPr/>
          <p:nvPr/>
        </p:nvSpPr>
        <p:spPr>
          <a:xfrm>
            <a:off x="10207752" y="8144256"/>
            <a:ext cx="591312" cy="57912"/>
          </a:xfrm>
          <a:prstGeom prst="rect">
            <a:avLst/>
          </a:prstGeom>
          <a:solidFill>
            <a:srgbClr val="FFFFFF"/>
          </a:solidFill>
        </p:spPr>
        <p:txBody>
          <a:bodyPr wrap="none" lIns="0" tIns="0" rIns="0" bIns="0">
            <a:noAutofit/>
          </a:bodyPr>
          <a:p>
            <a:pPr indent="0" algn="just"/>
            <a:r>
              <a:rPr lang="en-US" sz="400">
                <a:solidFill>
                  <a:srgbClr val="231F20"/>
                </a:solidFill>
                <a:latin typeface="微软雅黑" panose="020B0503020204020204" charset="-122"/>
              </a:rPr>
              <a:t>Spindle Power Torque Curve</a:t>
            </a:r>
            <a:endParaRPr lang="en-US" sz="400">
              <a:solidFill>
                <a:srgbClr val="231F20"/>
              </a:solidFill>
              <a:latin typeface="微软雅黑" panose="020B0503020204020204" charset="-122"/>
            </a:endParaRPr>
          </a:p>
        </p:txBody>
      </p:sp>
      <p:sp>
        <p:nvSpPr>
          <p:cNvPr id="11" name="矩形 10"/>
          <p:cNvSpPr/>
          <p:nvPr/>
        </p:nvSpPr>
        <p:spPr>
          <a:xfrm>
            <a:off x="10207752" y="8186928"/>
            <a:ext cx="408432" cy="64008"/>
          </a:xfrm>
          <a:prstGeom prst="rect">
            <a:avLst/>
          </a:prstGeom>
          <a:solidFill>
            <a:srgbClr val="FFFFFF"/>
          </a:solidFill>
        </p:spPr>
        <p:txBody>
          <a:bodyPr wrap="none" lIns="0" tIns="0" rIns="0" bIns="0">
            <a:noAutofit/>
          </a:bodyPr>
          <a:p>
            <a:pPr indent="0" algn="just"/>
            <a:r>
              <a:rPr lang="en-US" sz="400">
                <a:solidFill>
                  <a:srgbClr val="231F20"/>
                </a:solidFill>
                <a:latin typeface="微软雅黑" panose="020B0503020204020204" charset="-122"/>
              </a:rPr>
              <a:t>Speed Ratio </a:t>
            </a:r>
            <a:r>
              <a:rPr lang="en-US" sz="400">
                <a:solidFill>
                  <a:srgbClr val="050001"/>
                </a:solidFill>
                <a:latin typeface="微软雅黑" panose="020B0503020204020204" charset="-122"/>
              </a:rPr>
              <a:t>1:1.33</a:t>
            </a:r>
            <a:endParaRPr lang="en-US" sz="400">
              <a:solidFill>
                <a:srgbClr val="050001"/>
              </a:solidFill>
              <a:latin typeface="微软雅黑" panose="020B0503020204020204" charset="-122"/>
            </a:endParaRPr>
          </a:p>
        </p:txBody>
      </p:sp>
      <p:sp>
        <p:nvSpPr>
          <p:cNvPr id="12" name="矩形 11"/>
          <p:cNvSpPr/>
          <p:nvPr/>
        </p:nvSpPr>
        <p:spPr>
          <a:xfrm>
            <a:off x="3782568" y="8156448"/>
            <a:ext cx="603504" cy="170688"/>
          </a:xfrm>
          <a:prstGeom prst="rect">
            <a:avLst/>
          </a:prstGeom>
          <a:solidFill>
            <a:srgbClr val="FFFFFF"/>
          </a:solidFill>
        </p:spPr>
        <p:txBody>
          <a:bodyPr lIns="0" tIns="0" rIns="0" bIns="0">
            <a:noAutofit/>
          </a:bodyPr>
          <a:p>
            <a:pPr indent="0"/>
            <a:r>
              <a:rPr lang="en-US" sz="400">
                <a:solidFill>
                  <a:srgbClr val="231F20"/>
                </a:solidFill>
                <a:latin typeface="微软雅黑" panose="020B0503020204020204" charset="-122"/>
              </a:rPr>
              <a:t>Spindle Power Torque Curve</a:t>
            </a:r>
            <a:endParaRPr lang="en-US" sz="400">
              <a:solidFill>
                <a:srgbClr val="231F20"/>
              </a:solidFill>
              <a:latin typeface="微软雅黑" panose="020B0503020204020204" charset="-122"/>
            </a:endParaRPr>
          </a:p>
          <a:p>
            <a:pPr indent="0"/>
            <a:r>
              <a:rPr lang="en-US" sz="400">
                <a:solidFill>
                  <a:srgbClr val="231F20"/>
                </a:solidFill>
                <a:latin typeface="微软雅黑" panose="020B0503020204020204" charset="-122"/>
              </a:rPr>
              <a:t>Speed Ratio </a:t>
            </a:r>
            <a:r>
              <a:rPr lang="en-US" sz="400">
                <a:solidFill>
                  <a:srgbClr val="050001"/>
                </a:solidFill>
                <a:latin typeface="微软雅黑" panose="020B0503020204020204" charset="-122"/>
              </a:rPr>
              <a:t>1:5.5</a:t>
            </a:r>
            <a:endParaRPr lang="en-US" sz="400">
              <a:solidFill>
                <a:srgbClr val="050001"/>
              </a:solidFill>
              <a:latin typeface="微软雅黑" panose="020B0503020204020204" charset="-122"/>
            </a:endParaRPr>
          </a:p>
          <a:p>
            <a:pPr indent="0" algn="just">
              <a:lnSpc>
                <a:spcPct val="89000"/>
              </a:lnSpc>
            </a:pPr>
            <a:r>
              <a:rPr lang="en-US" sz="400">
                <a:solidFill>
                  <a:srgbClr val="050001"/>
                </a:solidFill>
                <a:latin typeface="Tahoma" panose="020B0604030504040204"/>
              </a:rPr>
              <a:t>FANUC bilP 30/8000</a:t>
            </a:r>
            <a:endParaRPr lang="en-US" sz="400">
              <a:solidFill>
                <a:srgbClr val="050001"/>
              </a:solidFill>
              <a:latin typeface="Tahoma" panose="020B0604030504040204"/>
            </a:endParaRPr>
          </a:p>
        </p:txBody>
      </p:sp>
      <p:sp>
        <p:nvSpPr>
          <p:cNvPr id="13" name="矩形 12"/>
          <p:cNvSpPr/>
          <p:nvPr/>
        </p:nvSpPr>
        <p:spPr>
          <a:xfrm>
            <a:off x="3901440" y="8330184"/>
            <a:ext cx="384048" cy="54864"/>
          </a:xfrm>
          <a:prstGeom prst="rect">
            <a:avLst/>
          </a:prstGeom>
          <a:solidFill>
            <a:srgbClr val="FFFFFF"/>
          </a:solidFill>
        </p:spPr>
        <p:txBody>
          <a:bodyPr wrap="none" lIns="0" tIns="0" rIns="0" bIns="0">
            <a:noAutofit/>
          </a:bodyPr>
          <a:p>
            <a:pPr indent="0" algn="just"/>
            <a:r>
              <a:rPr lang="en-US" sz="400">
                <a:solidFill>
                  <a:srgbClr val="050001"/>
                </a:solidFill>
                <a:latin typeface="Tahoma" panose="020B0604030504040204"/>
              </a:rPr>
              <a:t>50 136 181     545</a:t>
            </a:r>
            <a:endParaRPr lang="en-US" sz="400">
              <a:solidFill>
                <a:srgbClr val="050001"/>
              </a:solidFill>
              <a:latin typeface="Tahoma" panose="020B0604030504040204"/>
            </a:endParaRPr>
          </a:p>
        </p:txBody>
      </p:sp>
      <p:sp>
        <p:nvSpPr>
          <p:cNvPr id="14" name="矩形 13"/>
          <p:cNvSpPr/>
          <p:nvPr/>
        </p:nvSpPr>
        <p:spPr>
          <a:xfrm>
            <a:off x="4443984" y="8610600"/>
            <a:ext cx="280416" cy="67056"/>
          </a:xfrm>
          <a:prstGeom prst="rect">
            <a:avLst/>
          </a:prstGeom>
          <a:solidFill>
            <a:srgbClr val="FFFFFF"/>
          </a:solidFill>
        </p:spPr>
        <p:txBody>
          <a:bodyPr wrap="none" lIns="0" tIns="0" rIns="0" bIns="0">
            <a:noAutofit/>
          </a:bodyPr>
          <a:p>
            <a:pPr indent="0"/>
            <a:r>
              <a:rPr lang="en-US" sz="400">
                <a:solidFill>
                  <a:srgbClr val="CA3636"/>
                </a:solidFill>
                <a:latin typeface="Tahoma" panose="020B0604030504040204"/>
              </a:rPr>
              <a:t>18.EKW 15mln</a:t>
            </a:r>
            <a:endParaRPr lang="en-US" sz="400">
              <a:solidFill>
                <a:srgbClr val="CA3636"/>
              </a:solidFill>
              <a:latin typeface="Tahoma" panose="020B0604030504040204"/>
            </a:endParaRPr>
          </a:p>
        </p:txBody>
      </p:sp>
      <p:sp>
        <p:nvSpPr>
          <p:cNvPr id="15" name="矩形 14"/>
          <p:cNvSpPr/>
          <p:nvPr/>
        </p:nvSpPr>
        <p:spPr>
          <a:xfrm>
            <a:off x="4443984" y="8723376"/>
            <a:ext cx="237744" cy="67056"/>
          </a:xfrm>
          <a:prstGeom prst="rect">
            <a:avLst/>
          </a:prstGeom>
          <a:solidFill>
            <a:srgbClr val="FFFFFF"/>
          </a:solidFill>
        </p:spPr>
        <p:txBody>
          <a:bodyPr wrap="none" lIns="0" tIns="0" rIns="0" bIns="0">
            <a:noAutofit/>
          </a:bodyPr>
          <a:p>
            <a:pPr indent="0"/>
            <a:r>
              <a:rPr lang="en-US" sz="400">
                <a:solidFill>
                  <a:srgbClr val="CA3636"/>
                </a:solidFill>
                <a:latin typeface="Tahoma" panose="020B0604030504040204"/>
              </a:rPr>
              <a:t>15KW cont.</a:t>
            </a:r>
            <a:endParaRPr lang="en-US" sz="400">
              <a:solidFill>
                <a:srgbClr val="CA3636"/>
              </a:solidFill>
              <a:latin typeface="Tahoma" panose="020B0604030504040204"/>
            </a:endParaRPr>
          </a:p>
        </p:txBody>
      </p:sp>
      <p:sp>
        <p:nvSpPr>
          <p:cNvPr id="16" name="矩形 15"/>
          <p:cNvSpPr/>
          <p:nvPr/>
        </p:nvSpPr>
        <p:spPr>
          <a:xfrm>
            <a:off x="3858768" y="9457944"/>
            <a:ext cx="710184" cy="64008"/>
          </a:xfrm>
          <a:prstGeom prst="rect">
            <a:avLst/>
          </a:prstGeom>
          <a:solidFill>
            <a:srgbClr val="FFFFFF"/>
          </a:solidFill>
        </p:spPr>
        <p:txBody>
          <a:bodyPr wrap="none" lIns="0" tIns="0" rIns="0" bIns="0">
            <a:noAutofit/>
          </a:bodyPr>
          <a:p>
            <a:pPr indent="0" algn="just"/>
            <a:r>
              <a:rPr lang="en-US" sz="400">
                <a:solidFill>
                  <a:srgbClr val="050001"/>
                </a:solidFill>
                <a:latin typeface="Tahoma" panose="020B0604030504040204"/>
              </a:rPr>
              <a:t>0 50 100 200   500 600    900 108</a:t>
            </a:r>
            <a:endParaRPr lang="en-US" sz="400">
              <a:solidFill>
                <a:srgbClr val="050001"/>
              </a:solidFill>
              <a:latin typeface="Tahoma" panose="020B0604030504040204"/>
            </a:endParaRPr>
          </a:p>
        </p:txBody>
      </p:sp>
      <p:sp>
        <p:nvSpPr>
          <p:cNvPr id="17" name="矩形 16"/>
          <p:cNvSpPr/>
          <p:nvPr/>
        </p:nvSpPr>
        <p:spPr>
          <a:xfrm>
            <a:off x="1932432" y="8141208"/>
            <a:ext cx="591312" cy="57912"/>
          </a:xfrm>
          <a:prstGeom prst="rect">
            <a:avLst/>
          </a:prstGeom>
          <a:solidFill>
            <a:srgbClr val="FFFFFF"/>
          </a:solidFill>
        </p:spPr>
        <p:txBody>
          <a:bodyPr wrap="none" lIns="0" tIns="0" rIns="0" bIns="0">
            <a:noAutofit/>
          </a:bodyPr>
          <a:p>
            <a:pPr indent="0" algn="just"/>
            <a:r>
              <a:rPr lang="en-US" sz="400">
                <a:solidFill>
                  <a:srgbClr val="231F20"/>
                </a:solidFill>
                <a:latin typeface="微软雅黑" panose="020B0503020204020204" charset="-122"/>
              </a:rPr>
              <a:t>Spindle Power Torque Curve</a:t>
            </a:r>
            <a:endParaRPr lang="en-US" sz="400">
              <a:solidFill>
                <a:srgbClr val="231F20"/>
              </a:solidFill>
              <a:latin typeface="微软雅黑" panose="020B0503020204020204" charset="-122"/>
            </a:endParaRPr>
          </a:p>
        </p:txBody>
      </p:sp>
      <p:sp>
        <p:nvSpPr>
          <p:cNvPr id="18" name="矩形 17"/>
          <p:cNvSpPr/>
          <p:nvPr/>
        </p:nvSpPr>
        <p:spPr>
          <a:xfrm>
            <a:off x="1932432" y="8183880"/>
            <a:ext cx="417576" cy="60960"/>
          </a:xfrm>
          <a:prstGeom prst="rect">
            <a:avLst/>
          </a:prstGeom>
          <a:solidFill>
            <a:srgbClr val="FFFFFF"/>
          </a:solidFill>
        </p:spPr>
        <p:txBody>
          <a:bodyPr wrap="none" lIns="0" tIns="0" rIns="0" bIns="0">
            <a:noAutofit/>
          </a:bodyPr>
          <a:p>
            <a:pPr indent="0" algn="just"/>
            <a:r>
              <a:rPr lang="en-US" sz="400">
                <a:solidFill>
                  <a:srgbClr val="231F20"/>
                </a:solidFill>
                <a:latin typeface="微软雅黑" panose="020B0503020204020204" charset="-122"/>
              </a:rPr>
              <a:t>Speed Ratio 1:1.33</a:t>
            </a:r>
            <a:endParaRPr lang="en-US" sz="400">
              <a:solidFill>
                <a:srgbClr val="231F20"/>
              </a:solidFill>
              <a:latin typeface="微软雅黑" panose="020B0503020204020204" charset="-122"/>
            </a:endParaRPr>
          </a:p>
        </p:txBody>
      </p:sp>
      <p:sp>
        <p:nvSpPr>
          <p:cNvPr id="19" name="矩形 18"/>
          <p:cNvSpPr/>
          <p:nvPr/>
        </p:nvSpPr>
        <p:spPr>
          <a:xfrm>
            <a:off x="12176760" y="8162544"/>
            <a:ext cx="899160" cy="176784"/>
          </a:xfrm>
          <a:prstGeom prst="rect">
            <a:avLst/>
          </a:prstGeom>
          <a:solidFill>
            <a:srgbClr val="FFFFFF"/>
          </a:solidFill>
        </p:spPr>
        <p:txBody>
          <a:bodyPr lIns="0" tIns="0" rIns="0" bIns="0">
            <a:noAutofit/>
          </a:bodyPr>
          <a:p>
            <a:pPr indent="0"/>
            <a:r>
              <a:rPr lang="en-US" sz="400">
                <a:solidFill>
                  <a:srgbClr val="231F20"/>
                </a:solidFill>
                <a:latin typeface="微软雅黑" panose="020B0503020204020204" charset="-122"/>
              </a:rPr>
              <a:t>Spindle Power Torque Curve</a:t>
            </a:r>
            <a:endParaRPr lang="en-US" sz="400">
              <a:solidFill>
                <a:srgbClr val="231F20"/>
              </a:solidFill>
              <a:latin typeface="微软雅黑" panose="020B0503020204020204" charset="-122"/>
            </a:endParaRPr>
          </a:p>
          <a:p>
            <a:pPr indent="0"/>
            <a:r>
              <a:rPr lang="en-US" sz="400">
                <a:solidFill>
                  <a:srgbClr val="231F20"/>
                </a:solidFill>
                <a:latin typeface="微软雅黑" panose="020B0503020204020204" charset="-122"/>
              </a:rPr>
              <a:t>Speed Ratio </a:t>
            </a:r>
            <a:r>
              <a:rPr lang="en-US" sz="400">
                <a:solidFill>
                  <a:srgbClr val="050001"/>
                </a:solidFill>
                <a:latin typeface="微软雅黑" panose="020B0503020204020204" charset="-122"/>
              </a:rPr>
              <a:t>H:1:1.103    L:1:4.426</a:t>
            </a:r>
            <a:endParaRPr lang="en-US" sz="400">
              <a:solidFill>
                <a:srgbClr val="050001"/>
              </a:solidFill>
              <a:latin typeface="微软雅黑" panose="020B0503020204020204" charset="-122"/>
            </a:endParaRPr>
          </a:p>
          <a:p>
            <a:pPr indent="0"/>
            <a:r>
              <a:rPr lang="en-US" sz="400">
                <a:solidFill>
                  <a:srgbClr val="050001"/>
                </a:solidFill>
                <a:latin typeface="微软雅黑" panose="020B0503020204020204" charset="-122"/>
              </a:rPr>
              <a:t>FANUC aiI 22/8000 (Weimars gear head)</a:t>
            </a:r>
            <a:endParaRPr lang="en-US" sz="400">
              <a:solidFill>
                <a:srgbClr val="050001"/>
              </a:solidFill>
              <a:latin typeface="微软雅黑" panose="020B0503020204020204" charset="-122"/>
            </a:endParaRPr>
          </a:p>
        </p:txBody>
      </p:sp>
      <p:sp>
        <p:nvSpPr>
          <p:cNvPr id="20" name="矩形 19"/>
          <p:cNvSpPr/>
          <p:nvPr/>
        </p:nvSpPr>
        <p:spPr>
          <a:xfrm>
            <a:off x="10274808" y="9506712"/>
            <a:ext cx="551688" cy="64008"/>
          </a:xfrm>
          <a:prstGeom prst="rect">
            <a:avLst/>
          </a:prstGeom>
          <a:solidFill>
            <a:srgbClr val="FFFFFF"/>
          </a:solidFill>
        </p:spPr>
        <p:txBody>
          <a:bodyPr wrap="none" lIns="0" tIns="0" rIns="0" bIns="0">
            <a:noAutofit/>
          </a:bodyPr>
          <a:p>
            <a:pPr indent="0" algn="r"/>
            <a:r>
              <a:rPr lang="en-US" sz="400">
                <a:solidFill>
                  <a:srgbClr val="050001"/>
                </a:solidFill>
                <a:latin typeface="Tahoma" panose="020B0604030504040204"/>
              </a:rPr>
              <a:t>0 50 1C0I     500      800</a:t>
            </a:r>
            <a:endParaRPr lang="en-US" sz="400">
              <a:solidFill>
                <a:srgbClr val="050001"/>
              </a:solidFill>
              <a:latin typeface="Tahoma" panose="020B0604030504040204"/>
            </a:endParaRPr>
          </a:p>
        </p:txBody>
      </p:sp>
      <p:sp>
        <p:nvSpPr>
          <p:cNvPr id="21" name="矩形 20"/>
          <p:cNvSpPr/>
          <p:nvPr/>
        </p:nvSpPr>
        <p:spPr>
          <a:xfrm>
            <a:off x="11018520" y="9506712"/>
            <a:ext cx="228600" cy="64008"/>
          </a:xfrm>
          <a:prstGeom prst="rect">
            <a:avLst/>
          </a:prstGeom>
          <a:solidFill>
            <a:srgbClr val="FFFFFF"/>
          </a:solidFill>
        </p:spPr>
        <p:txBody>
          <a:bodyPr wrap="none" lIns="0" tIns="0" rIns="0" bIns="0">
            <a:noAutofit/>
          </a:bodyPr>
          <a:p>
            <a:pPr indent="0" algn="just"/>
            <a:r>
              <a:rPr lang="en-US" sz="400">
                <a:solidFill>
                  <a:srgbClr val="050001"/>
                </a:solidFill>
                <a:latin typeface="Tahoma" panose="020B0604030504040204"/>
              </a:rPr>
              <a:t>2000 3000</a:t>
            </a:r>
            <a:endParaRPr lang="en-US" sz="400">
              <a:solidFill>
                <a:srgbClr val="050001"/>
              </a:solidFill>
              <a:latin typeface="Tahoma" panose="020B0604030504040204"/>
            </a:endParaRPr>
          </a:p>
        </p:txBody>
      </p:sp>
      <p:sp>
        <p:nvSpPr>
          <p:cNvPr id="22" name="矩形 21"/>
          <p:cNvSpPr/>
          <p:nvPr/>
        </p:nvSpPr>
        <p:spPr>
          <a:xfrm>
            <a:off x="10747248" y="9585960"/>
            <a:ext cx="527304" cy="70104"/>
          </a:xfrm>
          <a:prstGeom prst="rect">
            <a:avLst/>
          </a:prstGeom>
          <a:solidFill>
            <a:srgbClr val="FFFFFF"/>
          </a:solidFill>
        </p:spPr>
        <p:txBody>
          <a:bodyPr wrap="none" lIns="0" tIns="0" rIns="0" bIns="0">
            <a:noAutofit/>
          </a:bodyPr>
          <a:p>
            <a:pPr indent="0" algn="r"/>
            <a:r>
              <a:rPr lang="en-US" sz="400">
                <a:solidFill>
                  <a:srgbClr val="050001"/>
                </a:solidFill>
                <a:latin typeface="微软雅黑" panose="020B0503020204020204" charset="-122"/>
              </a:rPr>
              <a:t>Spindle speed (rpm)</a:t>
            </a:r>
            <a:endParaRPr lang="en-US" sz="400">
              <a:solidFill>
                <a:srgbClr val="050001"/>
              </a:solidFill>
              <a:latin typeface="微软雅黑" panose="020B0503020204020204" charset="-122"/>
            </a:endParaRPr>
          </a:p>
        </p:txBody>
      </p:sp>
      <p:sp>
        <p:nvSpPr>
          <p:cNvPr id="23" name="矩形 22"/>
          <p:cNvSpPr/>
          <p:nvPr/>
        </p:nvSpPr>
        <p:spPr>
          <a:xfrm>
            <a:off x="5675376" y="8217408"/>
            <a:ext cx="585216" cy="170688"/>
          </a:xfrm>
          <a:prstGeom prst="rect">
            <a:avLst/>
          </a:prstGeom>
          <a:solidFill>
            <a:srgbClr val="FFFFFF"/>
          </a:solidFill>
        </p:spPr>
        <p:txBody>
          <a:bodyPr lIns="0" tIns="0" rIns="0" bIns="0">
            <a:noAutofit/>
          </a:bodyPr>
          <a:p>
            <a:pPr indent="0"/>
            <a:r>
              <a:rPr lang="en-US" sz="400">
                <a:solidFill>
                  <a:srgbClr val="231F20"/>
                </a:solidFill>
                <a:latin typeface="微软雅黑" panose="020B0503020204020204" charset="-122"/>
              </a:rPr>
              <a:t>Spindle Power Torque Curve</a:t>
            </a:r>
            <a:endParaRPr lang="en-US" sz="400">
              <a:solidFill>
                <a:srgbClr val="231F20"/>
              </a:solidFill>
              <a:latin typeface="微软雅黑" panose="020B0503020204020204" charset="-122"/>
            </a:endParaRPr>
          </a:p>
          <a:p>
            <a:pPr indent="0"/>
            <a:r>
              <a:rPr lang="en-US" sz="400">
                <a:solidFill>
                  <a:srgbClr val="231F20"/>
                </a:solidFill>
                <a:latin typeface="微软雅黑" panose="020B0503020204020204" charset="-122"/>
              </a:rPr>
              <a:t>Speed Ratio </a:t>
            </a:r>
            <a:r>
              <a:rPr lang="en-US" sz="400">
                <a:solidFill>
                  <a:srgbClr val="050001"/>
                </a:solidFill>
                <a:latin typeface="微软雅黑" panose="020B0503020204020204" charset="-122"/>
              </a:rPr>
              <a:t>1:5.5</a:t>
            </a:r>
            <a:endParaRPr lang="en-US" sz="400">
              <a:solidFill>
                <a:srgbClr val="050001"/>
              </a:solidFill>
              <a:latin typeface="微软雅黑" panose="020B0503020204020204" charset="-122"/>
            </a:endParaRPr>
          </a:p>
          <a:p>
            <a:pPr indent="0">
              <a:lnSpc>
                <a:spcPct val="94000"/>
              </a:lnSpc>
            </a:pPr>
            <a:r>
              <a:rPr lang="en-US" sz="400">
                <a:solidFill>
                  <a:srgbClr val="050001"/>
                </a:solidFill>
                <a:latin typeface="Tahoma" panose="020B0604030504040204"/>
              </a:rPr>
              <a:t>FANUC all 22/8000</a:t>
            </a:r>
            <a:endParaRPr lang="en-US" sz="400">
              <a:solidFill>
                <a:srgbClr val="050001"/>
              </a:solidFill>
              <a:latin typeface="Tahoma" panose="020B0604030504040204"/>
            </a:endParaRPr>
          </a:p>
        </p:txBody>
      </p:sp>
      <p:sp>
        <p:nvSpPr>
          <p:cNvPr id="24" name="矩形 23"/>
          <p:cNvSpPr/>
          <p:nvPr/>
        </p:nvSpPr>
        <p:spPr>
          <a:xfrm>
            <a:off x="6038088" y="9579864"/>
            <a:ext cx="771144" cy="70104"/>
          </a:xfrm>
          <a:prstGeom prst="rect">
            <a:avLst/>
          </a:prstGeom>
          <a:solidFill>
            <a:srgbClr val="FFFFFF"/>
          </a:solidFill>
        </p:spPr>
        <p:txBody>
          <a:bodyPr wrap="none" lIns="0" tIns="0" rIns="0" bIns="0">
            <a:noAutofit/>
          </a:bodyPr>
          <a:p>
            <a:pPr indent="0"/>
            <a:r>
              <a:rPr lang="en-US" sz="400">
                <a:solidFill>
                  <a:srgbClr val="050001"/>
                </a:solidFill>
                <a:latin typeface="微软雅黑" panose="020B0503020204020204" charset="-122"/>
              </a:rPr>
              <a:t>low grade </a:t>
            </a:r>
            <a:r>
              <a:rPr lang="en-US" sz="400">
                <a:solidFill>
                  <a:srgbClr val="231F20"/>
                </a:solidFill>
                <a:latin typeface="微软雅黑" panose="020B0503020204020204" charset="-122"/>
              </a:rPr>
              <a:t>|</a:t>
            </a:r>
            <a:r>
              <a:rPr lang="en-US" sz="400">
                <a:solidFill>
                  <a:srgbClr val="050001"/>
                </a:solidFill>
                <a:latin typeface="微软雅黑" panose="020B0503020204020204" charset="-122"/>
              </a:rPr>
              <a:t>high grade</a:t>
            </a:r>
            <a:endParaRPr lang="en-US" sz="400">
              <a:solidFill>
                <a:srgbClr val="050001"/>
              </a:solidFill>
              <a:latin typeface="微软雅黑" panose="020B0503020204020204" charset="-122"/>
            </a:endParaRPr>
          </a:p>
        </p:txBody>
      </p:sp>
      <p:sp>
        <p:nvSpPr>
          <p:cNvPr id="25" name="矩形 24"/>
          <p:cNvSpPr/>
          <p:nvPr/>
        </p:nvSpPr>
        <p:spPr>
          <a:xfrm>
            <a:off x="6181344" y="9646920"/>
            <a:ext cx="521208" cy="57912"/>
          </a:xfrm>
          <a:prstGeom prst="rect">
            <a:avLst/>
          </a:prstGeom>
          <a:solidFill>
            <a:srgbClr val="FFFFFF"/>
          </a:solidFill>
        </p:spPr>
        <p:txBody>
          <a:bodyPr wrap="none" lIns="0" tIns="0" rIns="0" bIns="0">
            <a:noAutofit/>
          </a:bodyPr>
          <a:p>
            <a:pPr indent="0"/>
            <a:r>
              <a:rPr lang="en-US" sz="400">
                <a:solidFill>
                  <a:srgbClr val="050001"/>
                </a:solidFill>
                <a:latin typeface="微软雅黑" panose="020B0503020204020204" charset="-122"/>
              </a:rPr>
              <a:t>Spindle speed(rpm)</a:t>
            </a:r>
            <a:endParaRPr lang="en-US" sz="400">
              <a:solidFill>
                <a:srgbClr val="050001"/>
              </a:solidFill>
              <a:latin typeface="微软雅黑" panose="020B0503020204020204" charset="-122"/>
            </a:endParaRPr>
          </a:p>
        </p:txBody>
      </p:sp>
      <p:sp>
        <p:nvSpPr>
          <p:cNvPr id="26" name="矩形 25"/>
          <p:cNvSpPr/>
          <p:nvPr/>
        </p:nvSpPr>
        <p:spPr>
          <a:xfrm>
            <a:off x="4276344" y="9595104"/>
            <a:ext cx="484632" cy="51816"/>
          </a:xfrm>
          <a:prstGeom prst="rect">
            <a:avLst/>
          </a:prstGeom>
          <a:solidFill>
            <a:srgbClr val="FFFFFF"/>
          </a:solidFill>
        </p:spPr>
        <p:txBody>
          <a:bodyPr wrap="none" lIns="0" tIns="0" rIns="0" bIns="0">
            <a:noAutofit/>
          </a:bodyPr>
          <a:p>
            <a:pPr indent="0"/>
            <a:r>
              <a:rPr lang="en-US" sz="400">
                <a:solidFill>
                  <a:srgbClr val="050001"/>
                </a:solidFill>
                <a:latin typeface="微软雅黑" panose="020B0503020204020204" charset="-122"/>
              </a:rPr>
              <a:t>Spindle speed(rpm)</a:t>
            </a:r>
            <a:endParaRPr lang="en-US" sz="400">
              <a:solidFill>
                <a:srgbClr val="050001"/>
              </a:solidFill>
              <a:latin typeface="微软雅黑" panose="020B0503020204020204" charset="-122"/>
            </a:endParaRPr>
          </a:p>
        </p:txBody>
      </p:sp>
      <p:sp>
        <p:nvSpPr>
          <p:cNvPr id="27" name="矩形 26"/>
          <p:cNvSpPr/>
          <p:nvPr/>
        </p:nvSpPr>
        <p:spPr>
          <a:xfrm>
            <a:off x="12243816" y="9525000"/>
            <a:ext cx="743712" cy="64008"/>
          </a:xfrm>
          <a:prstGeom prst="rect">
            <a:avLst/>
          </a:prstGeom>
          <a:solidFill>
            <a:srgbClr val="FFFFFF"/>
          </a:solidFill>
        </p:spPr>
        <p:txBody>
          <a:bodyPr wrap="none" lIns="0" tIns="0" rIns="0" bIns="0">
            <a:noAutofit/>
          </a:bodyPr>
          <a:p>
            <a:pPr indent="0" algn="just"/>
            <a:r>
              <a:rPr lang="en-US" sz="400">
                <a:solidFill>
                  <a:srgbClr val="050001"/>
                </a:solidFill>
                <a:latin typeface="Tahoma" panose="020B0604030504040204"/>
              </a:rPr>
              <a:t>0 50 100 200 300 400      1350</a:t>
            </a:r>
            <a:endParaRPr lang="en-US" sz="400">
              <a:solidFill>
                <a:srgbClr val="050001"/>
              </a:solidFill>
              <a:latin typeface="Tahoma" panose="020B0604030504040204"/>
            </a:endParaRPr>
          </a:p>
        </p:txBody>
      </p:sp>
      <p:sp>
        <p:nvSpPr>
          <p:cNvPr id="28" name="矩形 27"/>
          <p:cNvSpPr/>
          <p:nvPr/>
        </p:nvSpPr>
        <p:spPr>
          <a:xfrm>
            <a:off x="13210032" y="9525000"/>
            <a:ext cx="329184" cy="64008"/>
          </a:xfrm>
          <a:prstGeom prst="rect">
            <a:avLst/>
          </a:prstGeom>
          <a:solidFill>
            <a:srgbClr val="FFFFFF"/>
          </a:solidFill>
        </p:spPr>
        <p:txBody>
          <a:bodyPr wrap="none" lIns="0" tIns="0" rIns="0" bIns="0">
            <a:noAutofit/>
          </a:bodyPr>
          <a:p>
            <a:pPr indent="0" algn="just"/>
            <a:r>
              <a:rPr lang="en-US" sz="400">
                <a:solidFill>
                  <a:srgbClr val="050001"/>
                </a:solidFill>
                <a:latin typeface="Tahoma" panose="020B0604030504040204"/>
              </a:rPr>
              <a:t>4000      6000</a:t>
            </a:r>
            <a:endParaRPr lang="en-US" sz="400">
              <a:solidFill>
                <a:srgbClr val="050001"/>
              </a:solidFill>
              <a:latin typeface="Tahoma" panose="020B0604030504040204"/>
            </a:endParaRPr>
          </a:p>
        </p:txBody>
      </p:sp>
      <p:sp>
        <p:nvSpPr>
          <p:cNvPr id="29" name="矩形 28"/>
          <p:cNvSpPr/>
          <p:nvPr/>
        </p:nvSpPr>
        <p:spPr>
          <a:xfrm>
            <a:off x="12743688" y="9653016"/>
            <a:ext cx="527304" cy="64008"/>
          </a:xfrm>
          <a:prstGeom prst="rect">
            <a:avLst/>
          </a:prstGeom>
          <a:solidFill>
            <a:srgbClr val="FFFFFF"/>
          </a:solidFill>
        </p:spPr>
        <p:txBody>
          <a:bodyPr wrap="none" lIns="0" tIns="0" rIns="0" bIns="0">
            <a:noAutofit/>
          </a:bodyPr>
          <a:p>
            <a:pPr indent="0"/>
            <a:r>
              <a:rPr lang="en-US" sz="400">
                <a:solidFill>
                  <a:srgbClr val="050001"/>
                </a:solidFill>
                <a:latin typeface="微软雅黑" panose="020B0503020204020204" charset="-122"/>
              </a:rPr>
              <a:t>Spindle speed(rpm)</a:t>
            </a:r>
            <a:endParaRPr lang="en-US" sz="400">
              <a:solidFill>
                <a:srgbClr val="050001"/>
              </a:solidFill>
              <a:latin typeface="微软雅黑" panose="020B0503020204020204" charset="-122"/>
            </a:endParaRPr>
          </a:p>
        </p:txBody>
      </p:sp>
      <p:graphicFrame>
        <p:nvGraphicFramePr>
          <p:cNvPr id="30" name="表格 29"/>
          <p:cNvGraphicFramePr>
            <a:graphicFrameLocks noGrp="1"/>
          </p:cNvGraphicFramePr>
          <p:nvPr/>
        </p:nvGraphicFramePr>
        <p:xfrm>
          <a:off x="563880" y="1283208"/>
          <a:ext cx="13280136" cy="6047232"/>
        </p:xfrm>
        <a:graphic>
          <a:graphicData uri="http://schemas.openxmlformats.org/drawingml/2006/table">
            <a:tbl>
              <a:tblPr/>
              <a:tblGrid>
                <a:gridCol w="844296"/>
                <a:gridCol w="1423416"/>
                <a:gridCol w="646176"/>
                <a:gridCol w="649224"/>
                <a:gridCol w="646176"/>
                <a:gridCol w="649224"/>
                <a:gridCol w="646176"/>
                <a:gridCol w="649224"/>
                <a:gridCol w="646176"/>
                <a:gridCol w="646176"/>
                <a:gridCol w="649224"/>
                <a:gridCol w="649224"/>
                <a:gridCol w="646176"/>
                <a:gridCol w="649224"/>
                <a:gridCol w="646176"/>
                <a:gridCol w="649224"/>
                <a:gridCol w="646176"/>
                <a:gridCol w="649224"/>
                <a:gridCol w="649224"/>
              </a:tblGrid>
              <a:tr h="161544">
                <a:tc>
                  <a:txBody>
                    <a:bodyPr>
                      <a:spAutoFit/>
                    </a:bodyPr>
                    <a:p>
                      <a:pPr indent="0" algn="ctr"/>
                      <a:r>
                        <a:rPr lang="en-US" sz="500" b="1">
                          <a:solidFill>
                            <a:srgbClr val="B3282E"/>
                          </a:solidFill>
                          <a:latin typeface="微软雅黑" panose="020B0503020204020204" charset="-122"/>
                        </a:rPr>
                        <a:t>ITEM</a:t>
                      </a:r>
                      <a:endParaRPr lang="en-US" sz="500" b="1">
                        <a:solidFill>
                          <a:srgbClr val="B3282E"/>
                        </a:solidFill>
                        <a:latin typeface="微软雅黑" panose="020B0503020204020204" charset="-122"/>
                      </a:endParaRPr>
                    </a:p>
                  </a:txBody>
                  <a:tcPr marL="0" marR="0" marT="0" marB="0" anchor="ctr"/>
                </a:tc>
                <a:tc>
                  <a:txBody>
                    <a:bodyPr>
                      <a:spAutoFit/>
                    </a:bodyPr>
                    <a:p>
                      <a:endParaRPr sz="800"/>
                    </a:p>
                  </a:txBody>
                  <a:tcPr marL="0" marR="0" marT="0" marB="0">
                    <a:solidFill>
                      <a:srgbClr val="D1D5D6"/>
                    </a:solidFill>
                  </a:tcPr>
                </a:tc>
                <a:tc>
                  <a:txBody>
                    <a:bodyPr>
                      <a:spAutoFit/>
                    </a:bodyPr>
                    <a:p>
                      <a:pPr indent="0" algn="ctr"/>
                      <a:r>
                        <a:rPr lang="en-US" sz="500" b="1">
                          <a:solidFill>
                            <a:srgbClr val="B3282E"/>
                          </a:solidFill>
                          <a:latin typeface="微软雅黑" panose="020B0503020204020204" charset="-122"/>
                        </a:rPr>
                        <a:t>LM-2013</a:t>
                      </a:r>
                      <a:endParaRPr lang="en-US" sz="500" b="1">
                        <a:solidFill>
                          <a:srgbClr val="B3282E"/>
                        </a:solidFill>
                        <a:latin typeface="微软雅黑" panose="020B0503020204020204" charset="-122"/>
                      </a:endParaRPr>
                    </a:p>
                  </a:txBody>
                  <a:tcPr marL="0" marR="0" marT="0" marB="0" anchor="ctr">
                    <a:solidFill>
                      <a:srgbClr val="D1D5D6"/>
                    </a:solidFill>
                  </a:tcPr>
                </a:tc>
                <a:tc>
                  <a:txBody>
                    <a:bodyPr>
                      <a:spAutoFit/>
                    </a:bodyPr>
                    <a:p>
                      <a:pPr indent="0" algn="ctr"/>
                      <a:r>
                        <a:rPr lang="en-US" sz="500" b="1">
                          <a:solidFill>
                            <a:srgbClr val="B3282E"/>
                          </a:solidFill>
                          <a:latin typeface="微软雅黑" panose="020B0503020204020204" charset="-122"/>
                        </a:rPr>
                        <a:t>LM-3013</a:t>
                      </a:r>
                      <a:endParaRPr lang="en-US" sz="500" b="1">
                        <a:solidFill>
                          <a:srgbClr val="B3282E"/>
                        </a:solidFill>
                        <a:latin typeface="微软雅黑" panose="020B0503020204020204" charset="-122"/>
                      </a:endParaRPr>
                    </a:p>
                  </a:txBody>
                  <a:tcPr marL="0" marR="0" marT="0" marB="0" anchor="ctr">
                    <a:solidFill>
                      <a:srgbClr val="D1D5D6"/>
                    </a:solidFill>
                  </a:tcPr>
                </a:tc>
                <a:tc>
                  <a:txBody>
                    <a:bodyPr>
                      <a:spAutoFit/>
                    </a:bodyPr>
                    <a:p>
                      <a:pPr indent="0" algn="ctr"/>
                      <a:r>
                        <a:rPr lang="en-US" sz="500" b="1">
                          <a:solidFill>
                            <a:srgbClr val="EE2E29"/>
                          </a:solidFill>
                          <a:latin typeface="微软雅黑" panose="020B0503020204020204" charset="-122"/>
                        </a:rPr>
                        <a:t>LM-2218</a:t>
                      </a:r>
                      <a:endParaRPr lang="en-US" sz="500" b="1">
                        <a:solidFill>
                          <a:srgbClr val="EE2E29"/>
                        </a:solidFill>
                        <a:latin typeface="微软雅黑" panose="020B0503020204020204" charset="-122"/>
                      </a:endParaRPr>
                    </a:p>
                  </a:txBody>
                  <a:tcPr marL="0" marR="0" marT="0" marB="0" anchor="ctr">
                    <a:solidFill>
                      <a:srgbClr val="D1D5D6"/>
                    </a:solidFill>
                  </a:tcPr>
                </a:tc>
                <a:tc>
                  <a:txBody>
                    <a:bodyPr>
                      <a:spAutoFit/>
                    </a:bodyPr>
                    <a:p>
                      <a:pPr indent="0" algn="ctr"/>
                      <a:r>
                        <a:rPr lang="en-US" sz="500" b="1">
                          <a:solidFill>
                            <a:srgbClr val="EE2E29"/>
                          </a:solidFill>
                          <a:latin typeface="微软雅黑" panose="020B0503020204020204" charset="-122"/>
                        </a:rPr>
                        <a:t>LM-2718</a:t>
                      </a:r>
                      <a:endParaRPr lang="en-US" sz="500" b="1">
                        <a:solidFill>
                          <a:srgbClr val="EE2E29"/>
                        </a:solidFill>
                        <a:latin typeface="微软雅黑" panose="020B0503020204020204" charset="-122"/>
                      </a:endParaRPr>
                    </a:p>
                  </a:txBody>
                  <a:tcPr marL="0" marR="0" marT="0" marB="0" anchor="ctr">
                    <a:solidFill>
                      <a:srgbClr val="D1D5D6"/>
                    </a:solidFill>
                  </a:tcPr>
                </a:tc>
                <a:tc>
                  <a:txBody>
                    <a:bodyPr>
                      <a:spAutoFit/>
                    </a:bodyPr>
                    <a:p>
                      <a:pPr indent="0" algn="ctr"/>
                      <a:r>
                        <a:rPr lang="en-US" sz="500" b="1">
                          <a:solidFill>
                            <a:srgbClr val="EE2E29"/>
                          </a:solidFill>
                          <a:latin typeface="微软雅黑" panose="020B0503020204020204" charset="-122"/>
                        </a:rPr>
                        <a:t>LM-3218</a:t>
                      </a:r>
                      <a:endParaRPr lang="en-US" sz="500" b="1">
                        <a:solidFill>
                          <a:srgbClr val="EE2E29"/>
                        </a:solidFill>
                        <a:latin typeface="微软雅黑" panose="020B0503020204020204" charset="-122"/>
                      </a:endParaRPr>
                    </a:p>
                  </a:txBody>
                  <a:tcPr marL="0" marR="0" marT="0" marB="0" anchor="ctr">
                    <a:solidFill>
                      <a:srgbClr val="D1D5D6"/>
                    </a:solidFill>
                  </a:tcPr>
                </a:tc>
                <a:tc>
                  <a:txBody>
                    <a:bodyPr>
                      <a:spAutoFit/>
                    </a:bodyPr>
                    <a:p>
                      <a:pPr indent="0" algn="ctr"/>
                      <a:r>
                        <a:rPr lang="en-US" sz="500" b="1">
                          <a:solidFill>
                            <a:srgbClr val="EE2E29"/>
                          </a:solidFill>
                          <a:latin typeface="微软雅黑" panose="020B0503020204020204" charset="-122"/>
                        </a:rPr>
                        <a:t>LM-3223</a:t>
                      </a:r>
                      <a:endParaRPr lang="en-US" sz="500" b="1">
                        <a:solidFill>
                          <a:srgbClr val="EE2E29"/>
                        </a:solidFill>
                        <a:latin typeface="微软雅黑" panose="020B0503020204020204" charset="-122"/>
                      </a:endParaRPr>
                    </a:p>
                  </a:txBody>
                  <a:tcPr marL="0" marR="0" marT="0" marB="0" anchor="ctr">
                    <a:solidFill>
                      <a:srgbClr val="D1D5D6"/>
                    </a:solidFill>
                  </a:tcPr>
                </a:tc>
                <a:tc>
                  <a:txBody>
                    <a:bodyPr>
                      <a:spAutoFit/>
                    </a:bodyPr>
                    <a:p>
                      <a:pPr indent="0" algn="ctr"/>
                      <a:r>
                        <a:rPr lang="en-US" sz="500" b="1">
                          <a:solidFill>
                            <a:srgbClr val="EE2E29"/>
                          </a:solidFill>
                          <a:latin typeface="微软雅黑" panose="020B0503020204020204" charset="-122"/>
                        </a:rPr>
                        <a:t>LM-4223</a:t>
                      </a:r>
                      <a:endParaRPr lang="en-US" sz="500" b="1">
                        <a:solidFill>
                          <a:srgbClr val="EE2E29"/>
                        </a:solidFill>
                        <a:latin typeface="微软雅黑" panose="020B0503020204020204" charset="-122"/>
                      </a:endParaRPr>
                    </a:p>
                  </a:txBody>
                  <a:tcPr marL="0" marR="0" marT="0" marB="0" anchor="ctr">
                    <a:solidFill>
                      <a:srgbClr val="D1D5D6"/>
                    </a:solidFill>
                  </a:tcPr>
                </a:tc>
                <a:tc>
                  <a:txBody>
                    <a:bodyPr>
                      <a:spAutoFit/>
                    </a:bodyPr>
                    <a:p>
                      <a:endParaRPr sz="800"/>
                    </a:p>
                  </a:txBody>
                  <a:tcPr marL="0" marR="0" marT="0" marB="0">
                    <a:solidFill>
                      <a:srgbClr val="D1D5D6"/>
                    </a:solidFill>
                  </a:tcPr>
                </a:tc>
                <a:tc>
                  <a:txBody>
                    <a:bodyPr>
                      <a:spAutoFit/>
                    </a:bodyPr>
                    <a:p>
                      <a:pPr indent="0" algn="ctr"/>
                      <a:r>
                        <a:rPr lang="en-US" sz="500" b="1">
                          <a:solidFill>
                            <a:srgbClr val="EE2E29"/>
                          </a:solidFill>
                          <a:latin typeface="微软雅黑" panose="020B0503020204020204" charset="-122"/>
                        </a:rPr>
                        <a:t>LM-6223</a:t>
                      </a:r>
                      <a:endParaRPr lang="en-US" sz="500" b="1">
                        <a:solidFill>
                          <a:srgbClr val="EE2E29"/>
                        </a:solidFill>
                        <a:latin typeface="微软雅黑" panose="020B0503020204020204" charset="-122"/>
                      </a:endParaRPr>
                    </a:p>
                  </a:txBody>
                  <a:tcPr marL="0" marR="0" marT="0" marB="0" anchor="ctr">
                    <a:solidFill>
                      <a:srgbClr val="D1D5D6"/>
                    </a:solidFill>
                  </a:tcPr>
                </a:tc>
                <a:tc>
                  <a:txBody>
                    <a:bodyPr>
                      <a:spAutoFit/>
                    </a:bodyPr>
                    <a:p>
                      <a:pPr indent="0" algn="ctr"/>
                      <a:r>
                        <a:rPr lang="en-US" sz="500" b="1">
                          <a:solidFill>
                            <a:srgbClr val="EE2E29"/>
                          </a:solidFill>
                          <a:latin typeface="微软雅黑" panose="020B0503020204020204" charset="-122"/>
                        </a:rPr>
                        <a:t>LM-8523</a:t>
                      </a:r>
                      <a:endParaRPr lang="en-US" sz="500" b="1">
                        <a:solidFill>
                          <a:srgbClr val="EE2E29"/>
                        </a:solidFill>
                        <a:latin typeface="微软雅黑" panose="020B0503020204020204" charset="-122"/>
                      </a:endParaRPr>
                    </a:p>
                  </a:txBody>
                  <a:tcPr marL="0" marR="0" marT="0" marB="0" anchor="ctr">
                    <a:solidFill>
                      <a:srgbClr val="D1D5D6"/>
                    </a:solidFill>
                  </a:tcPr>
                </a:tc>
                <a:tc>
                  <a:txBody>
                    <a:bodyPr>
                      <a:spAutoFit/>
                    </a:bodyPr>
                    <a:p>
                      <a:pPr indent="0" algn="ctr"/>
                      <a:r>
                        <a:rPr lang="en-US" sz="500" b="1">
                          <a:solidFill>
                            <a:srgbClr val="EE2E29"/>
                          </a:solidFill>
                          <a:latin typeface="微软雅黑" panose="020B0503020204020204" charset="-122"/>
                        </a:rPr>
                        <a:t>LM-4228</a:t>
                      </a:r>
                      <a:endParaRPr lang="en-US" sz="500" b="1">
                        <a:solidFill>
                          <a:srgbClr val="EE2E29"/>
                        </a:solidFill>
                        <a:latin typeface="微软雅黑" panose="020B0503020204020204" charset="-122"/>
                      </a:endParaRPr>
                    </a:p>
                  </a:txBody>
                  <a:tcPr marL="0" marR="0" marT="0" marB="0" anchor="ctr">
                    <a:solidFill>
                      <a:srgbClr val="D1D5D6"/>
                    </a:solidFill>
                  </a:tcPr>
                </a:tc>
                <a:tc>
                  <a:txBody>
                    <a:bodyPr>
                      <a:spAutoFit/>
                    </a:bodyPr>
                    <a:p>
                      <a:pPr indent="0" algn="ctr"/>
                      <a:r>
                        <a:rPr lang="en-US" sz="500" b="1">
                          <a:solidFill>
                            <a:srgbClr val="EE2E29"/>
                          </a:solidFill>
                          <a:latin typeface="微软雅黑" panose="020B0503020204020204" charset="-122"/>
                        </a:rPr>
                        <a:t>LM-6228</a:t>
                      </a:r>
                      <a:endParaRPr lang="en-US" sz="500" b="1">
                        <a:solidFill>
                          <a:srgbClr val="EE2E29"/>
                        </a:solidFill>
                        <a:latin typeface="微软雅黑" panose="020B0503020204020204" charset="-122"/>
                      </a:endParaRPr>
                    </a:p>
                  </a:txBody>
                  <a:tcPr marL="0" marR="0" marT="0" marB="0" anchor="ctr">
                    <a:solidFill>
                      <a:srgbClr val="D1D5D6"/>
                    </a:solidFill>
                  </a:tcPr>
                </a:tc>
                <a:tc>
                  <a:txBody>
                    <a:bodyPr>
                      <a:spAutoFit/>
                    </a:bodyPr>
                    <a:p>
                      <a:pPr indent="0" algn="ctr"/>
                      <a:r>
                        <a:rPr lang="en-US" sz="500" b="1">
                          <a:solidFill>
                            <a:srgbClr val="EE2E29"/>
                          </a:solidFill>
                          <a:latin typeface="微软雅黑" panose="020B0503020204020204" charset="-122"/>
                        </a:rPr>
                        <a:t>LM-8528</a:t>
                      </a:r>
                      <a:endParaRPr lang="en-US" sz="500" b="1">
                        <a:solidFill>
                          <a:srgbClr val="EE2E29"/>
                        </a:solidFill>
                        <a:latin typeface="微软雅黑" panose="020B0503020204020204" charset="-122"/>
                      </a:endParaRPr>
                    </a:p>
                  </a:txBody>
                  <a:tcPr marL="0" marR="0" marT="0" marB="0" anchor="ctr">
                    <a:solidFill>
                      <a:srgbClr val="D1D5D6"/>
                    </a:solidFill>
                  </a:tcPr>
                </a:tc>
                <a:tc>
                  <a:txBody>
                    <a:bodyPr>
                      <a:spAutoFit/>
                    </a:bodyPr>
                    <a:p>
                      <a:pPr indent="0" algn="ctr"/>
                      <a:r>
                        <a:rPr lang="en-US" sz="500" b="1">
                          <a:solidFill>
                            <a:srgbClr val="EE2E29"/>
                          </a:solidFill>
                          <a:latin typeface="微软雅黑" panose="020B0503020204020204" charset="-122"/>
                        </a:rPr>
                        <a:t>LM-6232</a:t>
                      </a:r>
                      <a:endParaRPr lang="en-US" sz="500" b="1">
                        <a:solidFill>
                          <a:srgbClr val="EE2E29"/>
                        </a:solidFill>
                        <a:latin typeface="微软雅黑" panose="020B0503020204020204" charset="-122"/>
                      </a:endParaRPr>
                    </a:p>
                  </a:txBody>
                  <a:tcPr marL="0" marR="0" marT="0" marB="0" anchor="ctr">
                    <a:solidFill>
                      <a:srgbClr val="D1D5D6"/>
                    </a:solidFill>
                  </a:tcPr>
                </a:tc>
                <a:tc>
                  <a:txBody>
                    <a:bodyPr>
                      <a:spAutoFit/>
                    </a:bodyPr>
                    <a:p>
                      <a:pPr indent="0" algn="ctr"/>
                      <a:r>
                        <a:rPr lang="en-US" sz="500" b="1">
                          <a:solidFill>
                            <a:srgbClr val="EE2E29"/>
                          </a:solidFill>
                          <a:latin typeface="微软雅黑" panose="020B0503020204020204" charset="-122"/>
                        </a:rPr>
                        <a:t>LM-8532</a:t>
                      </a:r>
                      <a:endParaRPr lang="en-US" sz="500" b="1">
                        <a:solidFill>
                          <a:srgbClr val="EE2E29"/>
                        </a:solidFill>
                        <a:latin typeface="微软雅黑" panose="020B0503020204020204" charset="-122"/>
                      </a:endParaRPr>
                    </a:p>
                  </a:txBody>
                  <a:tcPr marL="0" marR="0" marT="0" marB="0" anchor="ctr">
                    <a:solidFill>
                      <a:srgbClr val="D1D5D6"/>
                    </a:solidFill>
                  </a:tcPr>
                </a:tc>
                <a:tc>
                  <a:txBody>
                    <a:bodyPr>
                      <a:spAutoFit/>
                    </a:bodyPr>
                    <a:p>
                      <a:pPr indent="0" algn="ctr"/>
                      <a:r>
                        <a:rPr lang="en-US" sz="500" b="1">
                          <a:solidFill>
                            <a:srgbClr val="EE2E29"/>
                          </a:solidFill>
                          <a:latin typeface="微软雅黑" panose="020B0503020204020204" charset="-122"/>
                        </a:rPr>
                        <a:t>LM-6238</a:t>
                      </a:r>
                      <a:endParaRPr lang="en-US" sz="500" b="1">
                        <a:solidFill>
                          <a:srgbClr val="EE2E29"/>
                        </a:solidFill>
                        <a:latin typeface="微软雅黑" panose="020B0503020204020204" charset="-122"/>
                      </a:endParaRPr>
                    </a:p>
                  </a:txBody>
                  <a:tcPr marL="0" marR="0" marT="0" marB="0" anchor="ctr">
                    <a:solidFill>
                      <a:srgbClr val="D1D5D6"/>
                    </a:solidFill>
                  </a:tcPr>
                </a:tc>
                <a:tc>
                  <a:txBody>
                    <a:bodyPr>
                      <a:spAutoFit/>
                    </a:bodyPr>
                    <a:p>
                      <a:pPr indent="0" algn="ctr"/>
                      <a:r>
                        <a:rPr lang="en-US" sz="500" b="1">
                          <a:solidFill>
                            <a:srgbClr val="EE2E29"/>
                          </a:solidFill>
                          <a:latin typeface="微软雅黑" panose="020B0503020204020204" charset="-122"/>
                        </a:rPr>
                        <a:t>LM-8538</a:t>
                      </a:r>
                      <a:endParaRPr lang="en-US" sz="500" b="1">
                        <a:solidFill>
                          <a:srgbClr val="EE2E29"/>
                        </a:solidFill>
                        <a:latin typeface="微软雅黑" panose="020B0503020204020204" charset="-122"/>
                      </a:endParaRPr>
                    </a:p>
                  </a:txBody>
                  <a:tcPr marL="0" marR="0" marT="0" marB="0" anchor="ctr">
                    <a:solidFill>
                      <a:srgbClr val="D1D5D6"/>
                    </a:solidFill>
                  </a:tcPr>
                </a:tc>
              </a:tr>
              <a:tr h="0">
                <a:tc rowSpan="5">
                  <a:txBody>
                    <a:bodyPr>
                      <a:spAutoFit/>
                    </a:bodyPr>
                    <a:p>
                      <a:pPr indent="0" algn="ctr"/>
                      <a:r>
                        <a:rPr lang="en-US" sz="550" b="1">
                          <a:solidFill>
                            <a:srgbClr val="040001"/>
                          </a:solidFill>
                          <a:latin typeface="微软雅黑" panose="020B0503020204020204" charset="-122"/>
                        </a:rPr>
                        <a:t>Controller</a:t>
                      </a:r>
                      <a:endParaRPr lang="en-US" sz="550" b="1">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400">
                          <a:solidFill>
                            <a:srgbClr val="040001"/>
                          </a:solidFill>
                          <a:latin typeface="微软雅黑" panose="020B0503020204020204" charset="-122"/>
                        </a:rPr>
                        <a:t>Fanuc 0iMF(10.4 Full keyboard screen)</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Fanuc 31iMB (10.4'Full key screen)</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SIEMENS 828D Controller</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SIEMENS 840D Controller</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Rigid tapping</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r>
              <a:tr h="0">
                <a:tc rowSpan="13">
                  <a:txBody>
                    <a:bodyPr>
                      <a:spAutoFit/>
                    </a:bodyPr>
                    <a:p>
                      <a:pPr indent="0" algn="ctr"/>
                      <a:r>
                        <a:rPr lang="en-US" sz="550" b="1">
                          <a:solidFill>
                            <a:srgbClr val="040001"/>
                          </a:solidFill>
                          <a:latin typeface="微软雅黑" panose="020B0503020204020204" charset="-122"/>
                        </a:rPr>
                        <a:t>Spindle specification</a:t>
                      </a:r>
                      <a:endParaRPr lang="en-US" sz="550" b="1">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400">
                          <a:solidFill>
                            <a:srgbClr val="040001"/>
                          </a:solidFill>
                          <a:latin typeface="微软雅黑" panose="020B0503020204020204" charset="-122"/>
                        </a:rPr>
                        <a:t>Belt Spindle 6000rpm</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Beltdrive spindle+ gearbox 6000rpm</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88900"/>
                      <a:r>
                        <a:rPr lang="en-US" sz="400">
                          <a:solidFill>
                            <a:srgbClr val="040001"/>
                          </a:solidFill>
                          <a:latin typeface="微软雅黑" panose="020B0503020204020204" charset="-122"/>
                        </a:rPr>
                        <a:t>Direct-type spindle with gearbox 3500rpm</a:t>
                      </a:r>
                      <a:endParaRPr lang="en-US" sz="400">
                        <a:solidFill>
                          <a:srgbClr val="040001"/>
                        </a:solidFill>
                        <a:latin typeface="微软雅黑" panose="020B0503020204020204" charset="-122"/>
                      </a:endParaRPr>
                    </a:p>
                  </a:txBody>
                  <a:tcPr marL="0" marR="0" marT="0" marB="0" anchor="ctr"/>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ctr"/>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ctr"/>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ctr"/>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ctr"/>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ctr"/>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ctr"/>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ctr"/>
                </a:tc>
                <a:tc>
                  <a:txBody>
                    <a:bodyPr>
                      <a:spAutoFit/>
                    </a:bodyPr>
                    <a:p>
                      <a:endParaRPr sz="500"/>
                    </a:p>
                  </a:txBody>
                  <a:tcPr marL="0" marR="0" marT="0" marB="0"/>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ctr"/>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ctr"/>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ctr"/>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ctr"/>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ctr"/>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ctr"/>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ctr"/>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ctr"/>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ctr"/>
                </a:tc>
              </a:tr>
              <a:tr h="0">
                <a:tc vMerge="1">
                  <a:tcPr marL="0" marR="0" marT="0" marB="0"/>
                </a:tc>
                <a:tc>
                  <a:txBody>
                    <a:bodyPr>
                      <a:spAutoFit/>
                    </a:bodyPr>
                    <a:p>
                      <a:pPr indent="0" algn="ctr"/>
                      <a:r>
                        <a:rPr lang="en-US" sz="400">
                          <a:solidFill>
                            <a:srgbClr val="040001"/>
                          </a:solidFill>
                          <a:latin typeface="微软雅黑" panose="020B0503020204020204" charset="-122"/>
                        </a:rPr>
                        <a:t>Direct spindle 6000rpm</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Direct-coupled spindle with gearbox 6000rpm</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Spindletwo-shift gearbox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Spindle oil temperature cooling device</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419100" algn="just"/>
                      <a:r>
                        <a:rPr lang="en-US" sz="400">
                          <a:solidFill>
                            <a:srgbClr val="040001"/>
                          </a:solidFill>
                          <a:latin typeface="微软雅黑" panose="020B0503020204020204" charset="-122"/>
                        </a:rPr>
                        <a:t>Coolant through spindle</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Spindle processing air blowing device</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Spindle annular sprinkling</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Spindle oil mist cutting device</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Pedal type tool release switch of spindle</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Manual tool release button on the spindle side</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r>
              <a:tr h="0">
                <a:tc rowSpan="9">
                  <a:txBody>
                    <a:bodyPr>
                      <a:spAutoFit/>
                    </a:bodyPr>
                    <a:p>
                      <a:pPr indent="0" algn="ctr">
                        <a:lnSpc>
                          <a:spcPts val="815"/>
                        </a:lnSpc>
                      </a:pPr>
                      <a:r>
                        <a:rPr lang="en-US" sz="550" b="1">
                          <a:solidFill>
                            <a:srgbClr val="040001"/>
                          </a:solidFill>
                          <a:latin typeface="微软雅黑" panose="020B0503020204020204" charset="-122"/>
                        </a:rPr>
                        <a:t>Axial travel and specifications</a:t>
                      </a:r>
                      <a:endParaRPr lang="en-US" sz="550" b="1">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400">
                          <a:solidFill>
                            <a:srgbClr val="040001"/>
                          </a:solidFill>
                          <a:latin typeface="微软雅黑" panose="020B0503020204020204" charset="-122"/>
                        </a:rPr>
                        <a:t>XYZ Three-axis optical ruler</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Hyd raulic syste m</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Z-axis double cylinder hydraulic counterweight</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Z axis</a:t>
                      </a:r>
                      <a:r>
                        <a:rPr lang="en-US" sz="750" baseline="30000">
                          <a:solidFill>
                            <a:srgbClr val="040001"/>
                          </a:solidFill>
                          <a:latin typeface="宋体" panose="02010600030101010101" pitchFamily="2" charset="-122"/>
                        </a:rPr>
                        <a:t>de</a:t>
                      </a:r>
                      <a:r>
                        <a:rPr lang="en-US" sz="400">
                          <a:solidFill>
                            <a:srgbClr val="040001"/>
                          </a:solidFill>
                          <a:latin typeface="微软雅黑" panose="020B0503020204020204" charset="-122"/>
                        </a:rPr>
                        <a:t>tr</a:t>
                      </a:r>
                      <a:r>
                        <a:rPr lang="en-US" sz="750" baseline="30000">
                          <a:solidFill>
                            <a:srgbClr val="040001"/>
                          </a:solidFill>
                          <a:latin typeface="宋体" panose="02010600030101010101" pitchFamily="2" charset="-122"/>
                        </a:rPr>
                        <a:t>v</a:t>
                      </a:r>
                      <a:r>
                        <a:rPr lang="en-US" sz="400">
                          <a:solidFill>
                            <a:srgbClr val="040001"/>
                          </a:solidFill>
                          <a:latin typeface="微软雅黑" panose="020B0503020204020204" charset="-122"/>
                        </a:rPr>
                        <a:t>a</a:t>
                      </a:r>
                      <a:r>
                        <a:rPr lang="en-US" sz="750" baseline="30000">
                          <a:solidFill>
                            <a:srgbClr val="040001"/>
                          </a:solidFill>
                          <a:latin typeface="宋体" panose="02010600030101010101" pitchFamily="2" charset="-122"/>
                        </a:rPr>
                        <a:t>i</a:t>
                      </a:r>
                      <a:r>
                        <a:rPr lang="en-US" sz="400">
                          <a:solidFill>
                            <a:srgbClr val="040001"/>
                          </a:solidFill>
                          <a:latin typeface="微软雅黑" panose="020B0503020204020204" charset="-122"/>
                        </a:rPr>
                        <a:t>v</a:t>
                      </a:r>
                      <a:r>
                        <a:rPr lang="en-US" sz="750" baseline="30000">
                          <a:solidFill>
                            <a:srgbClr val="040001"/>
                          </a:solidFill>
                          <a:latin typeface="宋体" panose="02010600030101010101" pitchFamily="2" charset="-122"/>
                        </a:rPr>
                        <a:t>c</a:t>
                      </a:r>
                      <a:r>
                        <a:rPr lang="en-US" sz="400" b="1">
                          <a:solidFill>
                            <a:srgbClr val="040001"/>
                          </a:solidFill>
                          <a:latin typeface="微软雅黑" panose="020B0503020204020204" charset="-122"/>
                        </a:rPr>
                        <a:t>e</a:t>
                      </a:r>
                      <a:r>
                        <a:rPr lang="en-US" sz="400">
                          <a:solidFill>
                            <a:srgbClr val="040001"/>
                          </a:solidFill>
                          <a:latin typeface="微软雅黑" panose="020B0503020204020204" charset="-122"/>
                        </a:rPr>
                        <a:t>l 800</a:t>
                      </a:r>
                      <a:endParaRPr lang="en-US" sz="400">
                        <a:solidFill>
                          <a:srgbClr val="040001"/>
                        </a:solidFill>
                        <a:latin typeface="微软雅黑" panose="020B0503020204020204" charset="-122"/>
                      </a:endParaRPr>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tc>
                <a:tc>
                  <a:txBody>
                    <a:bodyPr>
                      <a:spAutoFit/>
                    </a:bodyPr>
                    <a:p>
                      <a:endParaRPr sz="500"/>
                    </a:p>
                  </a:txBody>
                  <a:tcPr marL="0" marR="0" marT="0" marB="0"/>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tc>
              </a:tr>
              <a:tr h="0">
                <a:tc vMerge="1">
                  <a:tcPr marL="0" marR="0" marT="0" marB="0"/>
                </a:tc>
                <a:tc>
                  <a:txBody>
                    <a:bodyPr>
                      <a:spAutoFit/>
                    </a:bodyPr>
                    <a:p>
                      <a:pPr indent="0" algn="ctr"/>
                      <a:r>
                        <a:rPr lang="en-US" sz="400">
                          <a:solidFill>
                            <a:srgbClr val="040001"/>
                          </a:solidFill>
                          <a:latin typeface="微软雅黑" panose="020B0503020204020204" charset="-122"/>
                        </a:rPr>
                        <a:t>Z axis travel1000</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Z axis travel1200</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Z axis travel1300</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Column heightening 300</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Column heightening 500</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rowSpan="7">
                  <a:txBody>
                    <a:bodyPr>
                      <a:spAutoFit/>
                    </a:bodyPr>
                    <a:p>
                      <a:pPr indent="0" algn="ctr">
                        <a:lnSpc>
                          <a:spcPts val="815"/>
                        </a:lnSpc>
                      </a:pPr>
                      <a:r>
                        <a:rPr lang="en-US" sz="550" b="1">
                          <a:solidFill>
                            <a:srgbClr val="040001"/>
                          </a:solidFill>
                          <a:latin typeface="微软雅黑" panose="020B0503020204020204" charset="-122"/>
                        </a:rPr>
                        <a:t>Tool magazine specification</a:t>
                      </a:r>
                      <a:endParaRPr lang="en-US" sz="550" b="1">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400">
                          <a:solidFill>
                            <a:srgbClr val="040001"/>
                          </a:solidFill>
                          <a:latin typeface="微软雅黑" panose="020B0503020204020204" charset="-122"/>
                        </a:rPr>
                        <a:t>Disc type 24T tool magazine</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Disc type 30T tool magazine</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Chain 32T tool magazine</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Chain 40T tool magazine</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Chain 60T tool magazine</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Vertical and horizontal 40T tool magazine</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Vertical and horizontal 60T tool magazine</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rowSpan="2">
                  <a:txBody>
                    <a:bodyPr>
                      <a:spAutoFit/>
                    </a:bodyPr>
                    <a:p>
                      <a:pPr indent="0" algn="ctr"/>
                      <a:r>
                        <a:rPr lang="en-US" sz="500" b="1">
                          <a:solidFill>
                            <a:srgbClr val="040001"/>
                          </a:solidFill>
                          <a:latin typeface="微软雅黑" panose="020B0503020204020204" charset="-122"/>
                        </a:rPr>
                        <a:t>Cover sheet metal type</a:t>
                      </a:r>
                      <a:endParaRPr lang="en-US" sz="500" b="1">
                        <a:solidFill>
                          <a:srgbClr val="040001"/>
                        </a:solidFill>
                        <a:latin typeface="微软雅黑" panose="020B0503020204020204" charset="-122"/>
                      </a:endParaRPr>
                    </a:p>
                  </a:txBody>
                  <a:tcPr marL="0" marR="0" marT="0" marB="0">
                    <a:solidFill>
                      <a:srgbClr val="D1D5D6"/>
                    </a:solidFill>
                  </a:tcPr>
                </a:tc>
                <a:tc>
                  <a:txBody>
                    <a:bodyPr>
                      <a:spAutoFit/>
                    </a:bodyPr>
                    <a:p>
                      <a:pPr indent="0" algn="ctr"/>
                      <a:r>
                        <a:rPr lang="en-US" sz="400">
                          <a:solidFill>
                            <a:srgbClr val="040001"/>
                          </a:solidFill>
                          <a:latin typeface="微软雅黑" panose="020B0503020204020204" charset="-122"/>
                        </a:rPr>
                        <a:t>Full cover cover sheet metal</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Half cover cover sheet metal</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r>
              <a:tr h="0">
                <a:tc rowSpan="18">
                  <a:txBody>
                    <a:bodyPr>
                      <a:spAutoFit/>
                    </a:bodyPr>
                    <a:p>
                      <a:pPr indent="0" algn="ctr"/>
                      <a:r>
                        <a:rPr lang="en-US" sz="500" b="1">
                          <a:solidFill>
                            <a:srgbClr val="040001"/>
                          </a:solidFill>
                          <a:latin typeface="微软雅黑" panose="020B0503020204020204" charset="-122"/>
                        </a:rPr>
                        <a:t>Additional features</a:t>
                      </a:r>
                      <a:endParaRPr lang="en-US" sz="500" b="1">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400">
                          <a:solidFill>
                            <a:srgbClr val="040001"/>
                          </a:solidFill>
                          <a:latin typeface="微软雅黑" panose="020B0503020204020204" charset="-122"/>
                        </a:rPr>
                        <a:t>Automatic lubrication syste m</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Automatic Workpiece Measuring Syste m</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Automatic Tool Length Measuring Syste m</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Boom type operation box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Side hanging operation box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Maintenance guardrail </a:t>
                      </a:r>
                      <a:r>
                        <a:rPr lang="zh-TW" sz="400">
                          <a:solidFill>
                            <a:srgbClr val="040001"/>
                          </a:solidFill>
                          <a:latin typeface="微软雅黑" panose="020B0503020204020204" charset="-122"/>
                          <a:ea typeface="微软雅黑" panose="020B0503020204020204" charset="-122"/>
                        </a:rPr>
                        <a:t>&amp; </a:t>
                      </a:r>
                      <a:r>
                        <a:rPr lang="en-US" sz="400">
                          <a:solidFill>
                            <a:srgbClr val="040001"/>
                          </a:solidFill>
                          <a:latin typeface="微软雅黑" panose="020B0503020204020204" charset="-122"/>
                        </a:rPr>
                        <a:t>stairs</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Cooling system installed in oil pressure tank</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Disc oil-water separator</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Electric box air conditioner</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Cutting fluid system (including water tank and pump)</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Cleaning water gun</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Transformer</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Working lamp</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Level adjust me nt screw and foundation bolt</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Ground anchor bolt</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Foundation gasket</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CNC rotary table</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Auxiliary workbench</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rowSpan="10">
                  <a:txBody>
                    <a:bodyPr>
                      <a:spAutoFit/>
                    </a:bodyPr>
                    <a:p>
                      <a:pPr indent="0" algn="ctr">
                        <a:lnSpc>
                          <a:spcPts val="730"/>
                        </a:lnSpc>
                      </a:pPr>
                      <a:r>
                        <a:rPr lang="en-US" sz="500" b="1">
                          <a:solidFill>
                            <a:srgbClr val="040001"/>
                          </a:solidFill>
                          <a:latin typeface="微软雅黑" panose="020B0503020204020204" charset="-122"/>
                        </a:rPr>
                        <a:t>Various additional heads: please consider the Z-axis travel and column heightening, etc.</a:t>
                      </a:r>
                      <a:endParaRPr lang="en-US" sz="500" b="1">
                        <a:solidFill>
                          <a:srgbClr val="040001"/>
                        </a:solidFill>
                        <a:latin typeface="微软雅黑" panose="020B0503020204020204" charset="-122"/>
                      </a:endParaRPr>
                    </a:p>
                  </a:txBody>
                  <a:tcPr marL="0" marR="0" marT="0" marB="0" anchor="ctr">
                    <a:solidFill>
                      <a:srgbClr val="D1D5D6"/>
                    </a:solidFill>
                  </a:tcPr>
                </a:tc>
                <a:tc>
                  <a:txBody>
                    <a:bodyPr>
                      <a:spAutoFit/>
                    </a:bodyPr>
                    <a:p>
                      <a:pPr indent="0" algn="ctr"/>
                      <a:r>
                        <a:rPr lang="en-US" sz="400">
                          <a:solidFill>
                            <a:srgbClr val="040001"/>
                          </a:solidFill>
                          <a:latin typeface="微软雅黑" panose="020B0503020204020204" charset="-122"/>
                        </a:rPr>
                        <a:t>Manual extension head</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Manual Right Angle Milling Head</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Manual universal milling head</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Manual double right angle milling head</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Manual Right Angle Extended Milling Head</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Automatic Right Angle Milling Head</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Automatic extension head</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Automatic universal milling head</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292100"/>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Automatic Right Angle Extended Milling Head</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r h="0">
                <a:tc vMerge="1">
                  <a:tcPr marL="0" marR="0" marT="0" marB="0"/>
                </a:tc>
                <a:tc>
                  <a:txBody>
                    <a:bodyPr>
                      <a:spAutoFit/>
                    </a:bodyPr>
                    <a:p>
                      <a:pPr indent="0" algn="ctr"/>
                      <a:r>
                        <a:rPr lang="en-US" sz="400">
                          <a:solidFill>
                            <a:srgbClr val="040001"/>
                          </a:solidFill>
                          <a:latin typeface="微软雅黑" panose="020B0503020204020204" charset="-122"/>
                        </a:rPr>
                        <a:t>Auto-Swap Header Library</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400">
                          <a:solidFill>
                            <a:srgbClr val="040001"/>
                          </a:solidFill>
                          <a:latin typeface="微软雅黑" panose="020B0503020204020204" charset="-122"/>
                        </a:rPr>
                        <a:t>X</a:t>
                      </a:r>
                      <a:endParaRPr lang="en-US" sz="4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endParaRPr sz="500"/>
                    </a:p>
                  </a:txBody>
                  <a:tcPr marL="0" marR="0" marT="0" marB="0"/>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c>
                  <a:txBody>
                    <a:bodyPr>
                      <a:spAutoFit/>
                    </a:bodyPr>
                    <a:p>
                      <a:pPr indent="0" algn="ctr"/>
                      <a:r>
                        <a:rPr lang="en-US" sz="600">
                          <a:solidFill>
                            <a:srgbClr val="040001"/>
                          </a:solidFill>
                          <a:latin typeface="微软雅黑" panose="020B0503020204020204" charset="-122"/>
                        </a:rPr>
                        <a:t>o</a:t>
                      </a:r>
                      <a:endParaRPr lang="en-US" sz="600">
                        <a:solidFill>
                          <a:srgbClr val="040001"/>
                        </a:solidFill>
                        <a:latin typeface="微软雅黑" panose="020B0503020204020204" charset="-122"/>
                      </a:endParaRPr>
                    </a:p>
                  </a:txBody>
                  <a:tcPr marL="0" marR="0" marT="0" marB="0" anchor="b"/>
                </a:tc>
              </a:tr>
            </a:tbl>
          </a:graphicData>
        </a:graphic>
      </p:graphicFrame>
      <p:sp>
        <p:nvSpPr>
          <p:cNvPr id="31" name="矩形 30"/>
          <p:cNvSpPr/>
          <p:nvPr/>
        </p:nvSpPr>
        <p:spPr>
          <a:xfrm>
            <a:off x="12249912" y="7391400"/>
            <a:ext cx="1606296" cy="121920"/>
          </a:xfrm>
          <a:prstGeom prst="rect">
            <a:avLst/>
          </a:prstGeom>
          <a:solidFill>
            <a:srgbClr val="FFFFFF"/>
          </a:solidFill>
        </p:spPr>
        <p:txBody>
          <a:bodyPr wrap="none" lIns="0" tIns="0" rIns="0" bIns="0">
            <a:noAutofit/>
          </a:bodyPr>
          <a:p>
            <a:pPr indent="0" algn="r"/>
            <a:r>
              <a:rPr lang="en-US" sz="550">
                <a:solidFill>
                  <a:srgbClr val="231F20"/>
                </a:solidFill>
                <a:latin typeface="微软雅黑" panose="020B0503020204020204" charset="-122"/>
              </a:rPr>
              <a:t>X </a:t>
            </a:r>
            <a:r>
              <a:rPr lang="en-US" sz="550">
                <a:solidFill>
                  <a:srgbClr val="040001"/>
                </a:solidFill>
                <a:latin typeface="微软雅黑" panose="020B0503020204020204" charset="-122"/>
              </a:rPr>
              <a:t>N</a:t>
            </a:r>
            <a:r>
              <a:rPr lang="en-US" sz="550">
                <a:solidFill>
                  <a:srgbClr val="231F20"/>
                </a:solidFill>
                <a:latin typeface="微软雅黑" panose="020B0503020204020204" charset="-122"/>
              </a:rPr>
              <a:t>ot applica</a:t>
            </a:r>
            <a:r>
              <a:rPr lang="en-US" sz="550">
                <a:solidFill>
                  <a:srgbClr val="040001"/>
                </a:solidFill>
                <a:latin typeface="微软雅黑" panose="020B0503020204020204" charset="-122"/>
              </a:rPr>
              <a:t>bl </a:t>
            </a:r>
            <a:r>
              <a:rPr lang="en-US" sz="550">
                <a:solidFill>
                  <a:srgbClr val="231F20"/>
                </a:solidFill>
                <a:latin typeface="微软雅黑" panose="020B0503020204020204" charset="-122"/>
              </a:rPr>
              <a:t>e ★ Need t</a:t>
            </a:r>
            <a:r>
              <a:rPr lang="en-US" sz="500">
                <a:solidFill>
                  <a:srgbClr val="040001"/>
                </a:solidFill>
                <a:latin typeface="微软雅黑" panose="020B0503020204020204" charset="-122"/>
              </a:rPr>
              <a:t>o </a:t>
            </a:r>
            <a:r>
              <a:rPr lang="en-US" sz="550">
                <a:solidFill>
                  <a:srgbClr val="040001"/>
                </a:solidFill>
                <a:latin typeface="微软雅黑" panose="020B0503020204020204" charset="-122"/>
              </a:rPr>
              <a:t>i</a:t>
            </a:r>
            <a:r>
              <a:rPr lang="en-US" sz="550">
                <a:solidFill>
                  <a:srgbClr val="231F20"/>
                </a:solidFill>
                <a:latin typeface="微软雅黑" panose="020B0503020204020204" charset="-122"/>
              </a:rPr>
              <a:t>nquire</a:t>
            </a:r>
            <a:endParaRPr lang="en-US" sz="550">
              <a:solidFill>
                <a:srgbClr val="231F20"/>
              </a:solidFill>
              <a:latin typeface="微软雅黑" panose="020B0503020204020204" charset="-122"/>
            </a:endParaRPr>
          </a:p>
        </p:txBody>
      </p:sp>
      <p:sp>
        <p:nvSpPr>
          <p:cNvPr id="32" name="矩形 31"/>
          <p:cNvSpPr/>
          <p:nvPr/>
        </p:nvSpPr>
        <p:spPr>
          <a:xfrm>
            <a:off x="11033760" y="7394448"/>
            <a:ext cx="1127760" cy="118872"/>
          </a:xfrm>
          <a:prstGeom prst="rect">
            <a:avLst/>
          </a:prstGeom>
          <a:solidFill>
            <a:srgbClr val="FFFFFF"/>
          </a:solidFill>
        </p:spPr>
        <p:txBody>
          <a:bodyPr wrap="none" lIns="0" tIns="0" rIns="0" bIns="0">
            <a:noAutofit/>
          </a:bodyPr>
          <a:p>
            <a:pPr indent="0" algn="r"/>
            <a:r>
              <a:rPr lang="en-US" sz="550">
                <a:solidFill>
                  <a:srgbClr val="231F20"/>
                </a:solidFill>
                <a:latin typeface="微软雅黑" panose="020B0503020204020204" charset="-122"/>
              </a:rPr>
              <a:t>• Standard O Optional</a:t>
            </a:r>
            <a:endParaRPr lang="en-US" sz="550">
              <a:solidFill>
                <a:srgbClr val="231F20"/>
              </a:solidFill>
              <a:latin typeface="微软雅黑" panose="020B0503020204020204" charset="-122"/>
            </a:endParaRPr>
          </a:p>
        </p:txBody>
      </p:sp>
      <p:sp>
        <p:nvSpPr>
          <p:cNvPr id="33" name="矩形 32"/>
          <p:cNvSpPr/>
          <p:nvPr/>
        </p:nvSpPr>
        <p:spPr>
          <a:xfrm>
            <a:off x="10046208" y="8702040"/>
            <a:ext cx="54864" cy="307848"/>
          </a:xfrm>
          <a:prstGeom prst="rect">
            <a:avLst/>
          </a:prstGeom>
          <a:solidFill>
            <a:srgbClr val="FFFFFF"/>
          </a:solidFill>
        </p:spPr>
        <p:txBody>
          <a:bodyPr vert="wordArtVertRtl" wrap="none" lIns="0" tIns="0" rIns="0" bIns="0">
            <a:noAutofit/>
          </a:bodyPr>
          <a:p>
            <a:pPr indent="0"/>
            <a:r>
              <a:rPr lang="en-US" sz="900">
                <a:latin typeface="PMingLiU"/>
              </a:rPr>
              <a:t>spind-eorque</a:t>
            </a:r>
            <a:endParaRPr lang="en-US" sz="900">
              <a:latin typeface="PMingLiU"/>
            </a:endParaRPr>
          </a:p>
        </p:txBody>
      </p:sp>
      <p:sp>
        <p:nvSpPr>
          <p:cNvPr id="34" name="矩形 33"/>
          <p:cNvSpPr/>
          <p:nvPr/>
        </p:nvSpPr>
        <p:spPr>
          <a:xfrm>
            <a:off x="3688080" y="8680704"/>
            <a:ext cx="54864" cy="335280"/>
          </a:xfrm>
          <a:prstGeom prst="rect">
            <a:avLst/>
          </a:prstGeom>
          <a:solidFill>
            <a:srgbClr val="FFFFFF"/>
          </a:solidFill>
        </p:spPr>
        <p:txBody>
          <a:bodyPr vert="wordArtVertRtl" wrap="none" lIns="0" tIns="0" rIns="0" bIns="0">
            <a:noAutofit/>
          </a:bodyPr>
          <a:p>
            <a:pPr indent="0"/>
            <a:r>
              <a:rPr lang="en-US" sz="400" b="1">
                <a:solidFill>
                  <a:srgbClr val="231F20"/>
                </a:solidFill>
                <a:latin typeface="PMingLiU"/>
              </a:rPr>
              <a:t>sp_nd-eorqueHm</a:t>
            </a:r>
            <a:endParaRPr lang="en-US" sz="400" b="1">
              <a:solidFill>
                <a:srgbClr val="231F20"/>
              </a:solidFill>
              <a:latin typeface="PMingLiU"/>
            </a:endParaRPr>
          </a:p>
        </p:txBody>
      </p:sp>
      <p:sp>
        <p:nvSpPr>
          <p:cNvPr id="35" name="矩形 34"/>
          <p:cNvSpPr/>
          <p:nvPr/>
        </p:nvSpPr>
        <p:spPr>
          <a:xfrm>
            <a:off x="1840992" y="8708136"/>
            <a:ext cx="51816" cy="307848"/>
          </a:xfrm>
          <a:prstGeom prst="rect">
            <a:avLst/>
          </a:prstGeom>
          <a:solidFill>
            <a:srgbClr val="FFFFFF"/>
          </a:solidFill>
        </p:spPr>
        <p:txBody>
          <a:bodyPr vert="wordArtVertRtl" wrap="none" lIns="0" tIns="0" rIns="0" bIns="0">
            <a:noAutofit/>
          </a:bodyPr>
          <a:p>
            <a:pPr indent="0"/>
            <a:r>
              <a:rPr lang="en-US" sz="400">
                <a:latin typeface="PMingLiU"/>
              </a:rPr>
              <a:t>sp.nd-eorque</a:t>
            </a:r>
            <a:endParaRPr lang="en-US" sz="400">
              <a:latin typeface="PMingLiU"/>
            </a:endParaRPr>
          </a:p>
        </p:txBody>
      </p:sp>
      <p:sp>
        <p:nvSpPr>
          <p:cNvPr id="36" name="矩形 35"/>
          <p:cNvSpPr/>
          <p:nvPr/>
        </p:nvSpPr>
        <p:spPr>
          <a:xfrm>
            <a:off x="12067032" y="8732520"/>
            <a:ext cx="67056" cy="329184"/>
          </a:xfrm>
          <a:prstGeom prst="rect">
            <a:avLst/>
          </a:prstGeom>
          <a:solidFill>
            <a:srgbClr val="FFFFFF"/>
          </a:solidFill>
        </p:spPr>
        <p:txBody>
          <a:bodyPr vert="wordArtVertRtl" wrap="none" lIns="0" tIns="0" rIns="0" bIns="0">
            <a:noAutofit/>
          </a:bodyPr>
          <a:p>
            <a:pPr indent="0"/>
            <a:r>
              <a:rPr lang="en-US" sz="400">
                <a:latin typeface="PMingLiU"/>
              </a:rPr>
              <a:t>sp.nd-eorque</a:t>
            </a:r>
            <a:endParaRPr lang="en-US" sz="400">
              <a:latin typeface="PMingLiU"/>
            </a:endParaRPr>
          </a:p>
        </p:txBody>
      </p:sp>
      <p:sp>
        <p:nvSpPr>
          <p:cNvPr id="37" name="矩形 36"/>
          <p:cNvSpPr/>
          <p:nvPr/>
        </p:nvSpPr>
        <p:spPr>
          <a:xfrm>
            <a:off x="5568696" y="8747760"/>
            <a:ext cx="73152" cy="371856"/>
          </a:xfrm>
          <a:prstGeom prst="rect">
            <a:avLst/>
          </a:prstGeom>
          <a:solidFill>
            <a:srgbClr val="FFFFFF"/>
          </a:solidFill>
        </p:spPr>
        <p:txBody>
          <a:bodyPr vert="wordArtVertRtl" wrap="none" lIns="0" tIns="0" rIns="0" bIns="0">
            <a:noAutofit/>
          </a:bodyPr>
          <a:p>
            <a:pPr indent="0"/>
            <a:r>
              <a:rPr lang="en-US" sz="400" b="1">
                <a:solidFill>
                  <a:srgbClr val="231F20"/>
                </a:solidFill>
                <a:latin typeface="PMingLiU"/>
              </a:rPr>
              <a:t>sp_nd-eorqueHm</a:t>
            </a:r>
            <a:endParaRPr lang="en-US" sz="400" b="1">
              <a:solidFill>
                <a:srgbClr val="231F20"/>
              </a:solidFill>
              <a:latin typeface="PMingLiU"/>
            </a:endParaRPr>
          </a:p>
        </p:txBody>
      </p:sp>
      <p:sp>
        <p:nvSpPr>
          <p:cNvPr id="38" name="矩形 37"/>
          <p:cNvSpPr/>
          <p:nvPr/>
        </p:nvSpPr>
        <p:spPr>
          <a:xfrm>
            <a:off x="353568" y="9915144"/>
            <a:ext cx="661416" cy="195072"/>
          </a:xfrm>
          <a:prstGeom prst="rect">
            <a:avLst/>
          </a:prstGeom>
          <a:solidFill>
            <a:srgbClr val="FFFFFF"/>
          </a:solidFill>
        </p:spPr>
        <p:txBody>
          <a:bodyPr wrap="none" lIns="0" tIns="0" rIns="0" bIns="0">
            <a:noAutofit/>
          </a:bodyPr>
          <a:p>
            <a:pPr indent="0"/>
            <a:r>
              <a:rPr lang="en-US" sz="1200">
                <a:solidFill>
                  <a:srgbClr val="FFFFFF"/>
                </a:solidFill>
                <a:latin typeface="微软雅黑" panose="020B0503020204020204" charset="-122"/>
              </a:rPr>
              <a:t>87 </a:t>
            </a:r>
            <a:r>
              <a:rPr lang="en-US" sz="1200">
                <a:solidFill>
                  <a:srgbClr val="484849"/>
                </a:solidFill>
                <a:latin typeface="Arial" panose="020B0604020202020204"/>
              </a:rPr>
              <a:t>Jirfine</a:t>
            </a:r>
            <a:endParaRPr lang="en-US" sz="1200">
              <a:solidFill>
                <a:srgbClr val="484849"/>
              </a:solidFill>
              <a:latin typeface="Arial" panose="020B0604020202020204"/>
            </a:endParaRPr>
          </a:p>
        </p:txBody>
      </p:sp>
      <p:sp>
        <p:nvSpPr>
          <p:cNvPr id="39" name="矩形 38"/>
          <p:cNvSpPr/>
          <p:nvPr/>
        </p:nvSpPr>
        <p:spPr>
          <a:xfrm>
            <a:off x="14349984" y="9817608"/>
            <a:ext cx="643128" cy="182880"/>
          </a:xfrm>
          <a:prstGeom prst="rect">
            <a:avLst/>
          </a:prstGeom>
          <a:solidFill>
            <a:srgbClr val="FFFFFF"/>
          </a:solidFill>
        </p:spPr>
        <p:txBody>
          <a:bodyPr wrap="none" lIns="0" tIns="0" rIns="0" bIns="0">
            <a:noAutofit/>
          </a:bodyPr>
          <a:p>
            <a:pPr indent="0"/>
            <a:r>
              <a:rPr lang="en-US" sz="1200">
                <a:solidFill>
                  <a:srgbClr val="484849"/>
                </a:solidFill>
                <a:latin typeface="Arial" panose="020B0604020202020204"/>
              </a:rPr>
              <a:t>Jirfine</a:t>
            </a:r>
            <a:r>
              <a:rPr lang="en-US" sz="1200">
                <a:solidFill>
                  <a:srgbClr val="FFFFFF"/>
                </a:solidFill>
                <a:latin typeface="Arial" panose="020B0604020202020204"/>
              </a:rPr>
              <a:t>SS</a:t>
            </a:r>
            <a:endParaRPr lang="en-US" sz="1200">
              <a:solidFill>
                <a:srgbClr val="FFFFFF"/>
              </a:solidFill>
              <a:latin typeface="Arial" panose="020B0604020202020204"/>
            </a:endParaRP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535761" y="891218"/>
            <a:ext cx="1736072" cy="458487"/>
          </a:xfrm>
          <a:prstGeom prst="rect">
            <a:avLst/>
          </a:prstGeom>
        </p:spPr>
      </p:pic>
      <p:pic>
        <p:nvPicPr>
          <p:cNvPr id="3" name="图片 2"/>
          <p:cNvPicPr>
            <a:picLocks noChangeAspect="1"/>
          </p:cNvPicPr>
          <p:nvPr/>
        </p:nvPicPr>
        <p:blipFill>
          <a:blip r:embed="rId2"/>
          <a:stretch>
            <a:fillRect/>
          </a:stretch>
        </p:blipFill>
        <p:spPr>
          <a:xfrm>
            <a:off x="5380793" y="4025935"/>
            <a:ext cx="146819" cy="654247"/>
          </a:xfrm>
          <a:prstGeom prst="rect">
            <a:avLst/>
          </a:prstGeom>
        </p:spPr>
      </p:pic>
      <p:pic>
        <p:nvPicPr>
          <p:cNvPr id="4" name="图片 3"/>
          <p:cNvPicPr>
            <a:picLocks noChangeAspect="1"/>
          </p:cNvPicPr>
          <p:nvPr/>
        </p:nvPicPr>
        <p:blipFill>
          <a:blip r:embed="rId3"/>
          <a:stretch>
            <a:fillRect/>
          </a:stretch>
        </p:blipFill>
        <p:spPr>
          <a:xfrm>
            <a:off x="2065771" y="4690485"/>
            <a:ext cx="3469568" cy="1687133"/>
          </a:xfrm>
          <a:prstGeom prst="rect">
            <a:avLst/>
          </a:prstGeom>
        </p:spPr>
      </p:pic>
      <p:pic>
        <p:nvPicPr>
          <p:cNvPr id="5" name="图片 4"/>
          <p:cNvPicPr>
            <a:picLocks noChangeAspect="1"/>
          </p:cNvPicPr>
          <p:nvPr/>
        </p:nvPicPr>
        <p:blipFill>
          <a:blip r:embed="rId4"/>
          <a:stretch>
            <a:fillRect/>
          </a:stretch>
        </p:blipFill>
        <p:spPr>
          <a:xfrm>
            <a:off x="1522282" y="6377618"/>
            <a:ext cx="4574576" cy="1504252"/>
          </a:xfrm>
          <a:prstGeom prst="rect">
            <a:avLst/>
          </a:prstGeom>
        </p:spPr>
      </p:pic>
      <p:pic>
        <p:nvPicPr>
          <p:cNvPr id="6" name="图片 5"/>
          <p:cNvPicPr>
            <a:picLocks noChangeAspect="1"/>
          </p:cNvPicPr>
          <p:nvPr/>
        </p:nvPicPr>
        <p:blipFill>
          <a:blip r:embed="rId5"/>
          <a:stretch>
            <a:fillRect/>
          </a:stretch>
        </p:blipFill>
        <p:spPr>
          <a:xfrm>
            <a:off x="9762185" y="582125"/>
            <a:ext cx="4358211" cy="1161674"/>
          </a:xfrm>
          <a:prstGeom prst="rect">
            <a:avLst/>
          </a:prstGeom>
        </p:spPr>
      </p:pic>
      <p:pic>
        <p:nvPicPr>
          <p:cNvPr id="7" name="图片 6"/>
          <p:cNvPicPr>
            <a:picLocks noChangeAspect="1"/>
          </p:cNvPicPr>
          <p:nvPr/>
        </p:nvPicPr>
        <p:blipFill>
          <a:blip r:embed="rId6"/>
          <a:stretch>
            <a:fillRect/>
          </a:stretch>
        </p:blipFill>
        <p:spPr>
          <a:xfrm>
            <a:off x="8820937" y="7399216"/>
            <a:ext cx="5679583" cy="842279"/>
          </a:xfrm>
          <a:prstGeom prst="rect">
            <a:avLst/>
          </a:prstGeom>
        </p:spPr>
      </p:pic>
      <p:pic>
        <p:nvPicPr>
          <p:cNvPr id="8" name="图片 7"/>
          <p:cNvPicPr>
            <a:picLocks noChangeAspect="1"/>
          </p:cNvPicPr>
          <p:nvPr/>
        </p:nvPicPr>
        <p:blipFill>
          <a:blip r:embed="rId7"/>
          <a:stretch>
            <a:fillRect/>
          </a:stretch>
        </p:blipFill>
        <p:spPr>
          <a:xfrm>
            <a:off x="8834907" y="8263120"/>
            <a:ext cx="5762007" cy="898946"/>
          </a:xfrm>
          <a:prstGeom prst="rect">
            <a:avLst/>
          </a:prstGeom>
        </p:spPr>
      </p:pic>
      <p:sp>
        <p:nvSpPr>
          <p:cNvPr id="9" name="矩形 8"/>
          <p:cNvSpPr/>
          <p:nvPr/>
        </p:nvSpPr>
        <p:spPr>
          <a:xfrm>
            <a:off x="342578" y="229243"/>
            <a:ext cx="1998801" cy="255002"/>
          </a:xfrm>
          <a:prstGeom prst="rect">
            <a:avLst/>
          </a:prstGeom>
          <a:solidFill>
            <a:srgbClr val="FFFFFF"/>
          </a:solidFill>
        </p:spPr>
        <p:txBody>
          <a:bodyPr wrap="none" lIns="0" tIns="0" rIns="0" bIns="0">
            <a:noAutofit/>
          </a:bodyPr>
          <a:p>
            <a:pPr indent="0" algn="l"/>
            <a:r>
              <a:rPr lang="zh-TW" sz="1700" i="1">
                <a:solidFill>
                  <a:srgbClr val="EF4857"/>
                </a:solidFill>
                <a:latin typeface="Arial" panose="020B0604020202020204"/>
                <a:ea typeface="Arial" panose="020B0604020202020204"/>
              </a:rPr>
              <a:t>/ </a:t>
            </a:r>
            <a:r>
              <a:rPr lang="en-US" sz="1700" i="1">
                <a:solidFill>
                  <a:srgbClr val="EF4857"/>
                </a:solidFill>
                <a:latin typeface="Arial" panose="020B0604020202020204"/>
              </a:rPr>
              <a:t>Токарный станок с ЧПУ HQT08</a:t>
            </a:r>
            <a:endParaRPr lang="en-US" sz="1700" i="1">
              <a:solidFill>
                <a:srgbClr val="EF4857"/>
              </a:solidFill>
              <a:latin typeface="Arial" panose="020B0604020202020204"/>
            </a:endParaRPr>
          </a:p>
        </p:txBody>
      </p:sp>
      <p:sp>
        <p:nvSpPr>
          <p:cNvPr id="10" name="矩形 9"/>
          <p:cNvSpPr/>
          <p:nvPr/>
        </p:nvSpPr>
        <p:spPr>
          <a:xfrm>
            <a:off x="3178505" y="8172932"/>
            <a:ext cx="1578950" cy="316821"/>
          </a:xfrm>
          <a:prstGeom prst="rect">
            <a:avLst/>
          </a:prstGeom>
          <a:solidFill>
            <a:srgbClr val="FFFFFF"/>
          </a:solidFill>
        </p:spPr>
        <p:txBody>
          <a:bodyPr wrap="none" lIns="0" tIns="0" rIns="0" bIns="0">
            <a:noAutofit/>
          </a:bodyPr>
          <a:p>
            <a:pPr indent="0"/>
            <a:r>
              <a:rPr lang="en-US" sz="2300">
                <a:solidFill>
                  <a:srgbClr val="757577"/>
                </a:solidFill>
                <a:latin typeface="Times New Roman" panose="02020603050405020304"/>
              </a:rPr>
              <a:t>HQT08-380</a:t>
            </a:r>
            <a:endParaRPr lang="en-US" sz="2300">
              <a:solidFill>
                <a:srgbClr val="757577"/>
              </a:solidFill>
              <a:latin typeface="Times New Roman" panose="02020603050405020304"/>
            </a:endParaRPr>
          </a:p>
        </p:txBody>
      </p:sp>
      <p:sp>
        <p:nvSpPr>
          <p:cNvPr id="12" name="矩形 11"/>
          <p:cNvSpPr/>
          <p:nvPr/>
        </p:nvSpPr>
        <p:spPr>
          <a:xfrm>
            <a:off x="8845210" y="2289863"/>
            <a:ext cx="4456090" cy="2635018"/>
          </a:xfrm>
          <a:prstGeom prst="rect">
            <a:avLst/>
          </a:prstGeom>
          <a:solidFill>
            <a:srgbClr val="FFFFFF"/>
          </a:solidFill>
        </p:spPr>
        <p:txBody>
          <a:bodyPr lIns="0" tIns="0" rIns="0" bIns="0">
            <a:noAutofit/>
          </a:bodyPr>
          <a:p>
            <a:pPr indent="0"/>
            <a:r>
              <a:rPr lang="en-US" sz="2700" b="1">
                <a:solidFill>
                  <a:srgbClr val="77787B"/>
                </a:solidFill>
                <a:latin typeface="Arial" panose="020B0604020202020204"/>
              </a:rPr>
              <a:t>Характеристики</a:t>
            </a:r>
            <a:endParaRPr lang="en-US" sz="2700" b="1">
              <a:solidFill>
                <a:srgbClr val="77787B"/>
              </a:solidFill>
              <a:latin typeface="Arial" panose="020B0604020202020204"/>
            </a:endParaRPr>
          </a:p>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a:p>
            <a:pPr marL="156210" indent="-254000"/>
            <a:r>
              <a:rPr lang="en-US" sz="1100">
                <a:latin typeface="Arial" panose="020B0604020202020204"/>
              </a:rPr>
              <a:t>■ Тяжелая резка может быть легко реализована благодаря конструкции шпинделя с высокой жесткостью и точностью.</a:t>
            </a:r>
            <a:endParaRPr lang="en-US" sz="1100">
              <a:latin typeface="Arial" panose="020B0604020202020204"/>
            </a:endParaRPr>
          </a:p>
          <a:p>
            <a:pPr marL="156210" indent="-254000"/>
            <a:r>
              <a:rPr lang="en-US" sz="1100">
                <a:latin typeface="Arial" panose="020B0604020202020204"/>
              </a:rPr>
              <a:t>■ Револьверная головка высокой жесткости с точной индексацией</a:t>
            </a:r>
            <a:endParaRPr lang="en-US" sz="1100">
              <a:latin typeface="Arial" panose="020B0604020202020204"/>
            </a:endParaRPr>
          </a:p>
          <a:p>
            <a:pPr marL="156210" indent="-254000"/>
            <a:r>
              <a:rPr lang="en-US" sz="1100">
                <a:latin typeface="Arial" panose="020B0604020202020204"/>
              </a:rPr>
              <a:t>■ Высококачественные компоненты привода с оптимальными динамическими характеристиками</a:t>
            </a:r>
            <a:endParaRPr lang="en-US" sz="1100">
              <a:latin typeface="Arial" panose="020B0604020202020204"/>
            </a:endParaRPr>
          </a:p>
          <a:p>
            <a:pPr marL="156210" indent="-254000"/>
            <a:r>
              <a:rPr lang="en-US" sz="1100">
                <a:latin typeface="Arial" panose="020B0604020202020204"/>
              </a:rPr>
              <a:t>■ Высокая жесткость конструкции и минимальная площадь пола</a:t>
            </a:r>
            <a:endParaRPr lang="en-US" sz="1100">
              <a:latin typeface="Arial" panose="020B0604020202020204"/>
            </a:endParaRPr>
          </a:p>
          <a:p>
            <a:pPr marL="156210" indent="-254000"/>
            <a:r>
              <a:rPr lang="en-US" sz="1100">
                <a:latin typeface="Arial" panose="020B0604020202020204"/>
              </a:rPr>
              <a:t>■ Ведущая в мире система ЧПУ Siemens</a:t>
            </a:r>
            <a:endParaRPr lang="en-US" sz="1100">
              <a:latin typeface="Arial" panose="020B0604020202020204"/>
            </a:endParaRPr>
          </a:p>
          <a:p>
            <a:pPr marL="156210" indent="-254000"/>
            <a:r>
              <a:rPr lang="en-US" sz="1100">
                <a:latin typeface="Arial" panose="020B0604020202020204"/>
              </a:rPr>
              <a:t>■ Высококачественное литье</a:t>
            </a:r>
            <a:endParaRPr lang="en-US" sz="1100">
              <a:latin typeface="Arial" panose="020B0604020202020204"/>
            </a:endParaRPr>
          </a:p>
        </p:txBody>
      </p:sp>
      <p:sp>
        <p:nvSpPr>
          <p:cNvPr id="13" name="矩形 12"/>
          <p:cNvSpPr/>
          <p:nvPr/>
        </p:nvSpPr>
        <p:spPr>
          <a:xfrm>
            <a:off x="8783320" y="5383530"/>
            <a:ext cx="4144645" cy="535940"/>
          </a:xfrm>
          <a:prstGeom prst="rect">
            <a:avLst/>
          </a:prstGeom>
          <a:solidFill>
            <a:srgbClr val="FFFFFF"/>
          </a:solidFill>
        </p:spPr>
        <p:txBody>
          <a:bodyPr lIns="0" tIns="0" rIns="0" bIns="0">
            <a:noAutofit/>
          </a:bodyPr>
          <a:p>
            <a:pPr indent="0"/>
            <a:r>
              <a:rPr lang="en-US" sz="2700" b="1">
                <a:solidFill>
                  <a:srgbClr val="77787B"/>
                </a:solidFill>
                <a:latin typeface="Arial" panose="020B0604020202020204"/>
              </a:rPr>
              <a:t>Объем приложения</a:t>
            </a:r>
            <a:endParaRPr lang="en-US" sz="2700" b="1">
              <a:solidFill>
                <a:srgbClr val="77787B"/>
              </a:solidFill>
              <a:latin typeface="Arial" panose="020B0604020202020204"/>
            </a:endParaRPr>
          </a:p>
          <a:p>
            <a:pPr indent="0"/>
            <a:r>
              <a:rPr lang="en-US" sz="1300">
                <a:solidFill>
                  <a:srgbClr val="EF4857"/>
                </a:solidFill>
                <a:latin typeface="Arial" panose="020B0604020202020204"/>
              </a:rPr>
              <a:t>&gt;&gt;&gt;&gt;&gt;&gt;&gt;&gt;&gt;&gt;</a:t>
            </a:r>
            <a:endParaRPr lang="en-US" sz="1300">
              <a:solidFill>
                <a:srgbClr val="EF4857"/>
              </a:solidFill>
              <a:latin typeface="Arial" panose="020B0604020202020204"/>
            </a:endParaRPr>
          </a:p>
        </p:txBody>
      </p:sp>
      <p:sp>
        <p:nvSpPr>
          <p:cNvPr id="14" name="矩形 13"/>
          <p:cNvSpPr/>
          <p:nvPr/>
        </p:nvSpPr>
        <p:spPr>
          <a:xfrm>
            <a:off x="8806573" y="5958580"/>
            <a:ext cx="5710492" cy="942734"/>
          </a:xfrm>
          <a:prstGeom prst="rect">
            <a:avLst/>
          </a:prstGeom>
          <a:solidFill>
            <a:srgbClr val="FFFFFF"/>
          </a:solidFill>
        </p:spPr>
        <p:txBody>
          <a:bodyPr lIns="0" tIns="0" rIns="0" bIns="0">
            <a:noAutofit/>
          </a:bodyPr>
          <a:p>
            <a:pPr indent="0">
              <a:lnSpc>
                <a:spcPct val="133000"/>
              </a:lnSpc>
            </a:pPr>
            <a:r>
              <a:rPr lang="en-US" sz="950">
                <a:solidFill>
                  <a:srgbClr val="68686A"/>
                </a:solidFill>
                <a:latin typeface="Tahoma" panose="020B0604030504040204"/>
              </a:rPr>
              <a:t>Эта серия моделей используется в автомобилестроении, строительной и сельскохозяйственной технике, производстве продуктов обработки, энергетической промышленности, медицинской промышленности и большом количестве деталей, обрабатывающих промышленность, может обрабатывать линейный цилиндр, косой цилиндр, дугу и различные резьбы, канавки, червяк и другие сложные детали, типичные детали обработки, такие как шкив сопла зубчатого вала, тормозной диск, поршень, головка фильтра, трубопровод клапана, аксессуары для полной защиты.</a:t>
            </a:r>
            <a:endParaRPr lang="en-US" sz="950">
              <a:solidFill>
                <a:srgbClr val="68686A"/>
              </a:solidFill>
              <a:latin typeface="Tahoma" panose="020B0604030504040204"/>
            </a:endParaRPr>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718634"/>
            <a:ext cx="7684429" cy="7786029"/>
          </a:xfrm>
          <a:prstGeom prst="rect">
            <a:avLst/>
          </a:prstGeom>
        </p:spPr>
      </p:pic>
      <p:sp>
        <p:nvSpPr>
          <p:cNvPr id="3" name="矩形 2"/>
          <p:cNvSpPr/>
          <p:nvPr/>
        </p:nvSpPr>
        <p:spPr>
          <a:xfrm>
            <a:off x="341970" y="227980"/>
            <a:ext cx="2088995" cy="252761"/>
          </a:xfrm>
          <a:prstGeom prst="rect">
            <a:avLst/>
          </a:prstGeom>
          <a:solidFill>
            <a:srgbClr val="FFFFFF"/>
          </a:solidFill>
        </p:spPr>
        <p:txBody>
          <a:bodyPr wrap="none" lIns="0" tIns="0" rIns="0" bIns="0">
            <a:noAutofit/>
          </a:bodyPr>
          <a:p>
            <a:pPr indent="0" algn="l"/>
            <a:r>
              <a:rPr lang="zh-TW" sz="1700" i="1">
                <a:solidFill>
                  <a:srgbClr val="EF4857"/>
                </a:solidFill>
                <a:latin typeface="Arial" panose="020B0604020202020204"/>
                <a:ea typeface="Arial" panose="020B0604020202020204"/>
              </a:rPr>
              <a:t>/ </a:t>
            </a:r>
            <a:r>
              <a:rPr lang="en-US" sz="1700" i="1">
                <a:solidFill>
                  <a:srgbClr val="EF4857"/>
                </a:solidFill>
                <a:latin typeface="Arial" panose="020B0604020202020204"/>
                <a:sym typeface="+mn-ea"/>
              </a:rPr>
              <a:t>Токарный станок с ЧПУ HQT08</a:t>
            </a:r>
            <a:endParaRPr lang="en-US" sz="1700" i="1">
              <a:solidFill>
                <a:srgbClr val="EF4857"/>
              </a:solidFill>
              <a:latin typeface="Arial" panose="020B0604020202020204"/>
            </a:endParaRPr>
          </a:p>
        </p:txBody>
      </p:sp>
      <p:sp>
        <p:nvSpPr>
          <p:cNvPr id="4" name="矩形 3"/>
          <p:cNvSpPr/>
          <p:nvPr/>
        </p:nvSpPr>
        <p:spPr>
          <a:xfrm>
            <a:off x="3035609" y="8737600"/>
            <a:ext cx="1199376" cy="245326"/>
          </a:xfrm>
          <a:prstGeom prst="rect">
            <a:avLst/>
          </a:prstGeom>
          <a:solidFill>
            <a:srgbClr val="FFFFFF"/>
          </a:solidFill>
        </p:spPr>
        <p:txBody>
          <a:bodyPr wrap="none" lIns="0" tIns="0" rIns="0" bIns="0">
            <a:noAutofit/>
          </a:bodyPr>
          <a:p>
            <a:pPr indent="0" algn="just"/>
            <a:r>
              <a:rPr lang="en-US" sz="1700" b="1">
                <a:solidFill>
                  <a:srgbClr val="757577"/>
                </a:solidFill>
                <a:latin typeface="Arial" panose="020B0604020202020204"/>
              </a:rPr>
              <a:t>HQT08-380</a:t>
            </a:r>
            <a:endParaRPr lang="en-US" sz="1700" b="1">
              <a:solidFill>
                <a:srgbClr val="757577"/>
              </a:solidFill>
              <a:latin typeface="Arial" panose="020B0604020202020204"/>
            </a:endParaRPr>
          </a:p>
        </p:txBody>
      </p:sp>
      <p:sp>
        <p:nvSpPr>
          <p:cNvPr id="6" name="矩形 5"/>
          <p:cNvSpPr/>
          <p:nvPr/>
        </p:nvSpPr>
        <p:spPr>
          <a:xfrm>
            <a:off x="8199755" y="1367790"/>
            <a:ext cx="4021455" cy="782955"/>
          </a:xfrm>
          <a:prstGeom prst="rect">
            <a:avLst/>
          </a:prstGeom>
          <a:solidFill>
            <a:srgbClr val="FFFFFF"/>
          </a:solidFill>
        </p:spPr>
        <p:txBody>
          <a:bodyPr lIns="0" tIns="0" rIns="0" bIns="0">
            <a:noAutofit/>
          </a:bodyPr>
          <a:p>
            <a:pPr indent="0">
              <a:lnSpc>
                <a:spcPct val="115000"/>
              </a:lnSpc>
            </a:pPr>
            <a:r>
              <a:rPr lang="en-US" sz="2400" b="1">
                <a:solidFill>
                  <a:srgbClr val="EF4857"/>
                </a:solidFill>
                <a:latin typeface="Arial" panose="020B0604020202020204"/>
              </a:rPr>
              <a:t>Механические характеристики</a:t>
            </a:r>
            <a:endParaRPr lang="en-US" sz="2400" b="1">
              <a:solidFill>
                <a:srgbClr val="EF4857"/>
              </a:solidFill>
              <a:latin typeface="Arial" panose="020B0604020202020204"/>
            </a:endParaRPr>
          </a:p>
        </p:txBody>
      </p:sp>
      <p:graphicFrame>
        <p:nvGraphicFramePr>
          <p:cNvPr id="7" name="表格 6"/>
          <p:cNvGraphicFramePr>
            <a:graphicFrameLocks noGrp="1"/>
          </p:cNvGraphicFramePr>
          <p:nvPr/>
        </p:nvGraphicFramePr>
        <p:xfrm>
          <a:off x="8264292" y="2829931"/>
          <a:ext cx="6291766" cy="6309112"/>
        </p:xfrm>
        <a:graphic>
          <a:graphicData uri="http://schemas.openxmlformats.org/drawingml/2006/table">
            <a:tbl>
              <a:tblPr/>
              <a:tblGrid>
                <a:gridCol w="1652858"/>
                <a:gridCol w="505521"/>
                <a:gridCol w="1055648"/>
                <a:gridCol w="1001131"/>
                <a:gridCol w="1065560"/>
                <a:gridCol w="1011043"/>
              </a:tblGrid>
              <a:tr h="208156">
                <a:tc gridSpan="2">
                  <a:txBody>
                    <a:bodyPr>
                      <a:spAutoFit/>
                    </a:bodyPr>
                    <a:p>
                      <a:pPr indent="0"/>
                      <a:r>
                        <a:rPr lang="en-US" sz="850" b="1">
                          <a:solidFill>
                            <a:srgbClr val="211A16"/>
                          </a:solidFill>
                          <a:latin typeface="Microsoft YaHei UI" panose="020B0503020204020204" charset="-122"/>
                        </a:rPr>
                        <a:t>Item</a:t>
                      </a:r>
                      <a:endParaRPr lang="en-US" sz="850" b="1">
                        <a:solidFill>
                          <a:srgbClr val="211A16"/>
                        </a:solidFill>
                        <a:latin typeface="Microsoft YaHei UI" panose="020B0503020204020204" charset="-122"/>
                      </a:endParaRPr>
                    </a:p>
                  </a:txBody>
                  <a:tcPr marL="0" marR="0" marT="0" marB="0" anchor="b">
                    <a:solidFill>
                      <a:srgbClr val="D1D5D6"/>
                    </a:solidFill>
                  </a:tcPr>
                </a:tc>
                <a:tc hMerge="1">
                  <a:tcPr marL="0" marR="0" marT="0" marB="0"/>
                </a:tc>
                <a:tc>
                  <a:txBody>
                    <a:bodyPr>
                      <a:spAutoFit/>
                    </a:bodyPr>
                    <a:p>
                      <a:pPr indent="0" algn="ctr"/>
                      <a:r>
                        <a:rPr lang="en-US" sz="850" b="1">
                          <a:solidFill>
                            <a:srgbClr val="211A16"/>
                          </a:solidFill>
                          <a:latin typeface="Microsoft YaHei UI" panose="020B0503020204020204" charset="-122"/>
                        </a:rPr>
                        <a:t>HQT08-380</a:t>
                      </a:r>
                      <a:endParaRPr lang="en-US" sz="850" b="1">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ctr"/>
                      <a:r>
                        <a:rPr lang="en-US" sz="850" b="1">
                          <a:solidFill>
                            <a:srgbClr val="211A16"/>
                          </a:solidFill>
                          <a:latin typeface="Microsoft YaHei UI" panose="020B0503020204020204" charset="-122"/>
                        </a:rPr>
                        <a:t>EQT08-380</a:t>
                      </a:r>
                      <a:endParaRPr lang="en-US" sz="850" b="1">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ctr"/>
                      <a:r>
                        <a:rPr lang="en-US" sz="850" b="1">
                          <a:solidFill>
                            <a:srgbClr val="211A16"/>
                          </a:solidFill>
                          <a:latin typeface="Microsoft YaHei UI" panose="020B0503020204020204" charset="-122"/>
                        </a:rPr>
                        <a:t>HQT08-580U</a:t>
                      </a:r>
                      <a:endParaRPr lang="en-US" sz="850" b="1">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ctr"/>
                      <a:r>
                        <a:rPr lang="en-US" sz="850" b="1">
                          <a:solidFill>
                            <a:srgbClr val="211A16"/>
                          </a:solidFill>
                          <a:latin typeface="Microsoft YaHei UI" panose="020B0503020204020204" charset="-122"/>
                        </a:rPr>
                        <a:t>EQT08-580U</a:t>
                      </a:r>
                      <a:endParaRPr lang="en-US" sz="850" b="1">
                        <a:solidFill>
                          <a:srgbClr val="211A16"/>
                        </a:solidFill>
                        <a:latin typeface="Microsoft YaHei UI" panose="020B0503020204020204" charset="-122"/>
                      </a:endParaRPr>
                    </a:p>
                  </a:txBody>
                  <a:tcPr marL="0" marR="0" marT="0" marB="0" anchor="b">
                    <a:solidFill>
                      <a:srgbClr val="D1D5D6"/>
                    </a:solidFill>
                  </a:tcPr>
                </a:tc>
              </a:tr>
              <a:tr h="163551">
                <a:tc gridSpan="6">
                  <a:txBody>
                    <a:bodyPr>
                      <a:spAutoFit/>
                    </a:bodyPr>
                    <a:p>
                      <a:pPr indent="0"/>
                      <a:r>
                        <a:rPr lang="en-US" sz="800">
                          <a:solidFill>
                            <a:srgbClr val="211A16"/>
                          </a:solidFill>
                          <a:latin typeface="Microsoft YaHei UI" panose="020B0503020204020204" charset="-122"/>
                        </a:rPr>
                        <a:t>Machining Range</a:t>
                      </a:r>
                      <a:endParaRPr lang="en-US" sz="800">
                        <a:solidFill>
                          <a:srgbClr val="211A16"/>
                        </a:solidFill>
                        <a:latin typeface="Microsoft YaHei UI"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r h="158595">
                <a:tc>
                  <a:txBody>
                    <a:bodyPr>
                      <a:spAutoFit/>
                    </a:bodyPr>
                    <a:p>
                      <a:pPr indent="0"/>
                      <a:r>
                        <a:rPr lang="en-US" sz="700">
                          <a:solidFill>
                            <a:srgbClr val="211A16"/>
                          </a:solidFill>
                          <a:latin typeface="Microsoft YaHei UI" panose="020B0503020204020204" charset="-122"/>
                        </a:rPr>
                        <a:t>Maximum Rotating Diameter</a:t>
                      </a:r>
                      <a:endParaRPr lang="en-US" sz="7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4">
                  <a:txBody>
                    <a:bodyPr>
                      <a:spAutoFit/>
                    </a:bodyPr>
                    <a:p>
                      <a:pPr indent="0" algn="ctr"/>
                      <a:r>
                        <a:rPr lang="en-US" sz="750">
                          <a:solidFill>
                            <a:srgbClr val="211A16"/>
                          </a:solidFill>
                          <a:latin typeface="Microsoft YaHei UI" panose="020B0503020204020204" charset="-122"/>
                        </a:rPr>
                        <a:t>0</a:t>
                      </a:r>
                      <a:r>
                        <a:rPr lang="en-US" sz="800">
                          <a:solidFill>
                            <a:srgbClr val="211A16"/>
                          </a:solidFill>
                          <a:latin typeface="Microsoft YaHei UI" panose="020B0503020204020204" charset="-122"/>
                        </a:rPr>
                        <a:t>500</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r>
              <a:tr h="161073">
                <a:tc>
                  <a:txBody>
                    <a:bodyPr>
                      <a:spAutoFit/>
                    </a:bodyPr>
                    <a:p>
                      <a:pPr indent="0"/>
                      <a:r>
                        <a:rPr lang="en-US" sz="550">
                          <a:solidFill>
                            <a:srgbClr val="211A16"/>
                          </a:solidFill>
                          <a:latin typeface="Microsoft YaHei UI" panose="020B0503020204020204" charset="-122"/>
                        </a:rPr>
                        <a:t>Maximum Machining Diameter x Length</a:t>
                      </a:r>
                      <a:endParaRPr lang="en-US" sz="55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2">
                  <a:txBody>
                    <a:bodyPr>
                      <a:spAutoFit/>
                    </a:bodyPr>
                    <a:p>
                      <a:pPr indent="0" algn="ctr"/>
                      <a:r>
                        <a:rPr lang="en-US" sz="750">
                          <a:solidFill>
                            <a:srgbClr val="211A16"/>
                          </a:solidFill>
                          <a:latin typeface="Microsoft YaHei UI" panose="020B0503020204020204" charset="-122"/>
                        </a:rPr>
                        <a:t>0</a:t>
                      </a:r>
                      <a:r>
                        <a:rPr lang="en-US" sz="800">
                          <a:solidFill>
                            <a:srgbClr val="211A16"/>
                          </a:solidFill>
                          <a:latin typeface="Microsoft YaHei UI" panose="020B0503020204020204" charset="-122"/>
                        </a:rPr>
                        <a:t>350x360</a:t>
                      </a:r>
                      <a:endParaRPr lang="en-US" sz="800">
                        <a:solidFill>
                          <a:srgbClr val="211A16"/>
                        </a:solidFill>
                        <a:latin typeface="Microsoft YaHei UI" panose="020B0503020204020204" charset="-122"/>
                      </a:endParaRPr>
                    </a:p>
                  </a:txBody>
                  <a:tcPr marL="0" marR="0" marT="0" marB="0" anchor="b"/>
                </a:tc>
                <a:tc hMerge="1">
                  <a:tcPr marL="0" marR="0" marT="0" marB="0"/>
                </a:tc>
                <a:tc gridSpan="2">
                  <a:txBody>
                    <a:bodyPr>
                      <a:spAutoFit/>
                    </a:bodyPr>
                    <a:p>
                      <a:pPr indent="0" algn="ctr"/>
                      <a:r>
                        <a:rPr lang="en-US" sz="750">
                          <a:solidFill>
                            <a:srgbClr val="211A16"/>
                          </a:solidFill>
                          <a:latin typeface="Microsoft YaHei UI" panose="020B0503020204020204" charset="-122"/>
                        </a:rPr>
                        <a:t>0</a:t>
                      </a:r>
                      <a:r>
                        <a:rPr lang="en-US" sz="800">
                          <a:solidFill>
                            <a:srgbClr val="211A16"/>
                          </a:solidFill>
                          <a:latin typeface="Microsoft YaHei UI" panose="020B0503020204020204" charset="-122"/>
                        </a:rPr>
                        <a:t>350x530</a:t>
                      </a:r>
                      <a:endParaRPr lang="en-US" sz="800">
                        <a:solidFill>
                          <a:srgbClr val="211A16"/>
                        </a:solidFill>
                        <a:latin typeface="Microsoft YaHei UI" panose="020B0503020204020204" charset="-122"/>
                      </a:endParaRPr>
                    </a:p>
                  </a:txBody>
                  <a:tcPr marL="0" marR="0" marT="0" marB="0" anchor="b"/>
                </a:tc>
                <a:tc hMerge="1">
                  <a:tcPr marL="0" marR="0" marT="0" marB="0"/>
                </a:tc>
              </a:tr>
              <a:tr h="158595">
                <a:tc>
                  <a:txBody>
                    <a:bodyPr>
                      <a:spAutoFit/>
                    </a:bodyPr>
                    <a:p>
                      <a:pPr indent="0"/>
                      <a:r>
                        <a:rPr lang="en-US" sz="800">
                          <a:solidFill>
                            <a:srgbClr val="211A16"/>
                          </a:solidFill>
                          <a:latin typeface="Microsoft YaHei UI" panose="020B0503020204020204" charset="-122"/>
                        </a:rPr>
                        <a:t>Bore Diameter of the Spindle</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4">
                  <a:txBody>
                    <a:bodyPr>
                      <a:spAutoFit/>
                    </a:bodyPr>
                    <a:p>
                      <a:pPr indent="0" algn="ctr"/>
                      <a:r>
                        <a:rPr lang="en-US" sz="750">
                          <a:solidFill>
                            <a:srgbClr val="211A16"/>
                          </a:solidFill>
                          <a:latin typeface="Microsoft YaHei UI" panose="020B0503020204020204" charset="-122"/>
                        </a:rPr>
                        <a:t>0</a:t>
                      </a:r>
                      <a:r>
                        <a:rPr lang="en-US" sz="800">
                          <a:solidFill>
                            <a:srgbClr val="211A16"/>
                          </a:solidFill>
                          <a:latin typeface="Microsoft YaHei UI" panose="020B0503020204020204" charset="-122"/>
                        </a:rPr>
                        <a:t>62</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r>
              <a:tr h="161073">
                <a:tc>
                  <a:txBody>
                    <a:bodyPr>
                      <a:spAutoFit/>
                    </a:bodyPr>
                    <a:p>
                      <a:pPr indent="0"/>
                      <a:r>
                        <a:rPr lang="en-US" sz="550">
                          <a:solidFill>
                            <a:srgbClr val="211A16"/>
                          </a:solidFill>
                          <a:latin typeface="Microsoft YaHei UI" panose="020B0503020204020204" charset="-122"/>
                        </a:rPr>
                        <a:t>Maximum Diameter of Rod to be Machined</a:t>
                      </a:r>
                      <a:endParaRPr lang="en-US" sz="55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4">
                  <a:txBody>
                    <a:bodyPr>
                      <a:spAutoFit/>
                    </a:bodyPr>
                    <a:p>
                      <a:pPr indent="0" algn="ctr"/>
                      <a:r>
                        <a:rPr lang="en-US" sz="750">
                          <a:solidFill>
                            <a:srgbClr val="211A16"/>
                          </a:solidFill>
                          <a:latin typeface="Microsoft YaHei UI" panose="020B0503020204020204" charset="-122"/>
                        </a:rPr>
                        <a:t>0</a:t>
                      </a:r>
                      <a:r>
                        <a:rPr lang="en-US" sz="800">
                          <a:solidFill>
                            <a:srgbClr val="211A16"/>
                          </a:solidFill>
                          <a:latin typeface="Microsoft YaHei UI" panose="020B0503020204020204" charset="-122"/>
                        </a:rPr>
                        <a:t>52</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r>
              <a:tr h="161073">
                <a:tc>
                  <a:txBody>
                    <a:bodyPr>
                      <a:spAutoFit/>
                    </a:bodyPr>
                    <a:p>
                      <a:pPr indent="0"/>
                      <a:r>
                        <a:rPr lang="en-US" sz="800">
                          <a:solidFill>
                            <a:srgbClr val="211A16"/>
                          </a:solidFill>
                          <a:latin typeface="Microsoft YaHei UI" panose="020B0503020204020204" charset="-122"/>
                        </a:rPr>
                        <a:t>Maximum Supporting Weight</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kg</a:t>
                      </a:r>
                      <a:endParaRPr lang="en-US" sz="800">
                        <a:solidFill>
                          <a:srgbClr val="211A16"/>
                        </a:solidFill>
                        <a:latin typeface="Microsoft YaHei UI" panose="020B0503020204020204" charset="-122"/>
                      </a:endParaRPr>
                    </a:p>
                  </a:txBody>
                  <a:tcPr marL="0" marR="0" marT="0" marB="0" anchor="b">
                    <a:solidFill>
                      <a:srgbClr val="D1D5D6"/>
                    </a:solidFill>
                  </a:tcPr>
                </a:tc>
                <a:tc gridSpan="4">
                  <a:txBody>
                    <a:bodyPr>
                      <a:spAutoFit/>
                    </a:bodyPr>
                    <a:p>
                      <a:pPr indent="0" algn="ctr"/>
                      <a:r>
                        <a:rPr lang="en-US" sz="800">
                          <a:solidFill>
                            <a:srgbClr val="211A16"/>
                          </a:solidFill>
                          <a:latin typeface="Microsoft YaHei UI" panose="020B0503020204020204" charset="-122"/>
                        </a:rPr>
                        <a:t>200</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r>
              <a:tr h="161073">
                <a:tc gridSpan="6">
                  <a:txBody>
                    <a:bodyPr>
                      <a:spAutoFit/>
                    </a:bodyPr>
                    <a:p>
                      <a:pPr indent="0"/>
                      <a:r>
                        <a:rPr lang="en-US" sz="800">
                          <a:solidFill>
                            <a:srgbClr val="211A16"/>
                          </a:solidFill>
                          <a:latin typeface="Microsoft YaHei UI" panose="020B0503020204020204" charset="-122"/>
                        </a:rPr>
                        <a:t>Spindle</a:t>
                      </a:r>
                      <a:endParaRPr lang="en-US" sz="800">
                        <a:solidFill>
                          <a:srgbClr val="211A16"/>
                        </a:solidFill>
                        <a:latin typeface="Microsoft YaHei UI"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r h="158595">
                <a:tc>
                  <a:txBody>
                    <a:bodyPr>
                      <a:spAutoFit/>
                    </a:bodyPr>
                    <a:p>
                      <a:pPr indent="0"/>
                      <a:r>
                        <a:rPr lang="en-US" sz="550">
                          <a:solidFill>
                            <a:srgbClr val="211A16"/>
                          </a:solidFill>
                          <a:latin typeface="Microsoft YaHei UI" panose="020B0503020204020204" charset="-122"/>
                        </a:rPr>
                        <a:t>Maximum Rotating Speed of Spindle</a:t>
                      </a:r>
                      <a:endParaRPr lang="en-US" sz="55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r.p.m</a:t>
                      </a:r>
                      <a:endParaRPr lang="en-US" sz="800">
                        <a:solidFill>
                          <a:srgbClr val="211A16"/>
                        </a:solidFill>
                        <a:latin typeface="Microsoft YaHei UI" panose="020B0503020204020204" charset="-122"/>
                      </a:endParaRPr>
                    </a:p>
                  </a:txBody>
                  <a:tcPr marL="0" marR="0" marT="0" marB="0" anchor="b">
                    <a:solidFill>
                      <a:srgbClr val="D1D5D6"/>
                    </a:solidFill>
                  </a:tcPr>
                </a:tc>
                <a:tc gridSpan="4">
                  <a:txBody>
                    <a:bodyPr>
                      <a:spAutoFit/>
                    </a:bodyPr>
                    <a:p>
                      <a:pPr indent="0" algn="ctr"/>
                      <a:r>
                        <a:rPr lang="en-US" sz="800">
                          <a:solidFill>
                            <a:srgbClr val="211A16"/>
                          </a:solidFill>
                          <a:latin typeface="Microsoft YaHei UI" panose="020B0503020204020204" charset="-122"/>
                        </a:rPr>
                        <a:t>4500</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r>
              <a:tr h="161073">
                <a:tc>
                  <a:txBody>
                    <a:bodyPr>
                      <a:spAutoFit/>
                    </a:bodyPr>
                    <a:p>
                      <a:pPr indent="0"/>
                      <a:r>
                        <a:rPr lang="en-US" sz="800">
                          <a:solidFill>
                            <a:srgbClr val="211A16"/>
                          </a:solidFill>
                          <a:latin typeface="Microsoft YaHei UI" panose="020B0503020204020204" charset="-122"/>
                        </a:rPr>
                        <a:t>The End Type of Spindle</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KAS</a:t>
                      </a:r>
                      <a:endParaRPr lang="en-US" sz="800">
                        <a:solidFill>
                          <a:srgbClr val="211A16"/>
                        </a:solidFill>
                        <a:latin typeface="Microsoft YaHei UI" panose="020B0503020204020204" charset="-122"/>
                      </a:endParaRPr>
                    </a:p>
                  </a:txBody>
                  <a:tcPr marL="0" marR="0" marT="0" marB="0" anchor="b">
                    <a:solidFill>
                      <a:srgbClr val="D1D5D6"/>
                    </a:solidFill>
                  </a:tcPr>
                </a:tc>
                <a:tc gridSpan="4">
                  <a:txBody>
                    <a:bodyPr>
                      <a:spAutoFit/>
                    </a:bodyPr>
                    <a:p>
                      <a:pPr indent="0" algn="ctr"/>
                      <a:r>
                        <a:rPr lang="en-US" sz="800">
                          <a:solidFill>
                            <a:srgbClr val="211A16"/>
                          </a:solidFill>
                          <a:latin typeface="Microsoft YaHei UI" panose="020B0503020204020204" charset="-122"/>
                        </a:rPr>
                        <a:t>A2-6</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r>
              <a:tr h="161073">
                <a:tc>
                  <a:txBody>
                    <a:bodyPr>
                      <a:spAutoFit/>
                    </a:bodyPr>
                    <a:p>
                      <a:pPr indent="0"/>
                      <a:r>
                        <a:rPr lang="en-US" sz="550">
                          <a:solidFill>
                            <a:srgbClr val="211A16"/>
                          </a:solidFill>
                          <a:latin typeface="Microsoft YaHei UI" panose="020B0503020204020204" charset="-122"/>
                        </a:rPr>
                        <a:t>The Rotation Indexing Accuracy of Spindle</a:t>
                      </a:r>
                      <a:endParaRPr lang="en-US" sz="55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deg</a:t>
                      </a:r>
                      <a:endParaRPr lang="en-US" sz="800">
                        <a:solidFill>
                          <a:srgbClr val="211A16"/>
                        </a:solidFill>
                        <a:latin typeface="Microsoft YaHei UI" panose="020B0503020204020204" charset="-122"/>
                      </a:endParaRPr>
                    </a:p>
                  </a:txBody>
                  <a:tcPr marL="0" marR="0" marT="0" marB="0" anchor="b">
                    <a:solidFill>
                      <a:srgbClr val="D1D5D6"/>
                    </a:solidFill>
                  </a:tcPr>
                </a:tc>
                <a:tc gridSpan="4">
                  <a:txBody>
                    <a:bodyPr>
                      <a:spAutoFit/>
                    </a:bodyPr>
                    <a:p>
                      <a:pPr indent="0" algn="ctr"/>
                      <a:r>
                        <a:rPr lang="en-US" sz="800">
                          <a:solidFill>
                            <a:srgbClr val="211A16"/>
                          </a:solidFill>
                          <a:latin typeface="Microsoft YaHei UI" panose="020B0503020204020204" charset="-122"/>
                        </a:rPr>
                        <a:t>(360° ) 0.001</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r>
              <a:tr h="158595">
                <a:tc>
                  <a:txBody>
                    <a:bodyPr>
                      <a:spAutoFit/>
                    </a:bodyPr>
                    <a:p>
                      <a:pPr indent="0"/>
                      <a:r>
                        <a:rPr lang="en-US" sz="800">
                          <a:solidFill>
                            <a:srgbClr val="211A16"/>
                          </a:solidFill>
                          <a:latin typeface="Microsoft YaHei UI" panose="020B0503020204020204" charset="-122"/>
                        </a:rPr>
                        <a:t>Size of Chuck</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0" algn="just"/>
                      <a:r>
                        <a:rPr lang="en-US" sz="800">
                          <a:solidFill>
                            <a:srgbClr val="211A16"/>
                          </a:solidFill>
                          <a:latin typeface="Microsoft YaHei UI" panose="020B0503020204020204" charset="-122"/>
                        </a:rPr>
                        <a:t>inch</a:t>
                      </a:r>
                      <a:endParaRPr lang="en-US" sz="800">
                        <a:solidFill>
                          <a:srgbClr val="211A16"/>
                        </a:solidFill>
                        <a:latin typeface="Microsoft YaHei UI" panose="020B0503020204020204" charset="-122"/>
                      </a:endParaRPr>
                    </a:p>
                  </a:txBody>
                  <a:tcPr marL="0" marR="0" marT="0" marB="0">
                    <a:solidFill>
                      <a:srgbClr val="D1D5D6"/>
                    </a:solidFill>
                  </a:tcPr>
                </a:tc>
                <a:tc gridSpan="4">
                  <a:txBody>
                    <a:bodyPr>
                      <a:spAutoFit/>
                    </a:bodyPr>
                    <a:p>
                      <a:pPr indent="0" algn="ctr"/>
                      <a:r>
                        <a:rPr lang="en-US" sz="800">
                          <a:solidFill>
                            <a:srgbClr val="211A16"/>
                          </a:solidFill>
                          <a:latin typeface="Microsoft YaHei UI" panose="020B0503020204020204" charset="-122"/>
                        </a:rPr>
                        <a:t>8" Hollow (Solid) Chuck</a:t>
                      </a:r>
                      <a:endParaRPr lang="en-US" sz="800">
                        <a:solidFill>
                          <a:srgbClr val="211A16"/>
                        </a:solidFill>
                        <a:latin typeface="Microsoft YaHei UI" panose="020B0503020204020204" charset="-122"/>
                      </a:endParaRPr>
                    </a:p>
                  </a:txBody>
                  <a:tcPr marL="0" marR="0" marT="0" marB="0"/>
                </a:tc>
                <a:tc hMerge="1">
                  <a:tcPr marL="0" marR="0" marT="0" marB="0"/>
                </a:tc>
                <a:tc hMerge="1">
                  <a:tcPr marL="0" marR="0" marT="0" marB="0"/>
                </a:tc>
                <a:tc hMerge="1">
                  <a:tcPr marL="0" marR="0" marT="0" marB="0"/>
                </a:tc>
              </a:tr>
              <a:tr h="161073">
                <a:tc gridSpan="6">
                  <a:txBody>
                    <a:bodyPr>
                      <a:spAutoFit/>
                    </a:bodyPr>
                    <a:p>
                      <a:pPr indent="0"/>
                      <a:r>
                        <a:rPr lang="en-US" sz="800">
                          <a:solidFill>
                            <a:srgbClr val="211A16"/>
                          </a:solidFill>
                          <a:latin typeface="Microsoft YaHei UI" panose="020B0503020204020204" charset="-122"/>
                        </a:rPr>
                        <a:t>Travel</a:t>
                      </a:r>
                      <a:endParaRPr lang="en-US" sz="800">
                        <a:solidFill>
                          <a:srgbClr val="211A16"/>
                        </a:solidFill>
                        <a:latin typeface="Microsoft YaHei UI" panose="020B0503020204020204" charset="-122"/>
                      </a:endParaRPr>
                    </a:p>
                  </a:txBody>
                  <a:tcPr marL="0" marR="0" marT="0" marB="0">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r h="161073">
                <a:tc>
                  <a:txBody>
                    <a:bodyPr>
                      <a:spAutoFit/>
                    </a:bodyPr>
                    <a:p>
                      <a:pPr indent="0"/>
                      <a:r>
                        <a:rPr lang="en-US" sz="800">
                          <a:solidFill>
                            <a:srgbClr val="211A16"/>
                          </a:solidFill>
                          <a:latin typeface="Microsoft YaHei UI" panose="020B0503020204020204" charset="-122"/>
                        </a:rPr>
                        <a:t>Travel Length of Axis-X</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4">
                  <a:txBody>
                    <a:bodyPr>
                      <a:spAutoFit/>
                    </a:bodyPr>
                    <a:p>
                      <a:pPr indent="0" algn="ctr"/>
                      <a:r>
                        <a:rPr lang="en-US" sz="800">
                          <a:solidFill>
                            <a:srgbClr val="211A16"/>
                          </a:solidFill>
                          <a:latin typeface="Microsoft YaHei UI" panose="020B0503020204020204" charset="-122"/>
                        </a:rPr>
                        <a:t>200</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r>
              <a:tr h="158595">
                <a:tc>
                  <a:txBody>
                    <a:bodyPr>
                      <a:spAutoFit/>
                    </a:bodyPr>
                    <a:p>
                      <a:pPr indent="0"/>
                      <a:r>
                        <a:rPr lang="en-US" sz="800">
                          <a:solidFill>
                            <a:srgbClr val="211A16"/>
                          </a:solidFill>
                          <a:latin typeface="Microsoft YaHei UI" panose="020B0503020204020204" charset="-122"/>
                        </a:rPr>
                        <a:t>Travel Length of Axis-Z</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2">
                  <a:txBody>
                    <a:bodyPr>
                      <a:spAutoFit/>
                    </a:bodyPr>
                    <a:p>
                      <a:pPr indent="0" algn="ctr"/>
                      <a:r>
                        <a:rPr lang="en-US" sz="800">
                          <a:solidFill>
                            <a:srgbClr val="211A16"/>
                          </a:solidFill>
                          <a:latin typeface="Microsoft YaHei UI" panose="020B0503020204020204" charset="-122"/>
                        </a:rPr>
                        <a:t>380</a:t>
                      </a:r>
                      <a:endParaRPr lang="en-US" sz="800">
                        <a:solidFill>
                          <a:srgbClr val="211A16"/>
                        </a:solidFill>
                        <a:latin typeface="Microsoft YaHei UI" panose="020B0503020204020204" charset="-122"/>
                      </a:endParaRPr>
                    </a:p>
                  </a:txBody>
                  <a:tcPr marL="0" marR="0" marT="0" marB="0" anchor="b"/>
                </a:tc>
                <a:tc hMerge="1">
                  <a:tcPr marL="0" marR="0" marT="0" marB="0"/>
                </a:tc>
                <a:tc gridSpan="2">
                  <a:txBody>
                    <a:bodyPr>
                      <a:spAutoFit/>
                    </a:bodyPr>
                    <a:p>
                      <a:pPr indent="0" algn="ctr"/>
                      <a:r>
                        <a:rPr lang="en-US" sz="800">
                          <a:solidFill>
                            <a:srgbClr val="211A16"/>
                          </a:solidFill>
                          <a:latin typeface="Microsoft YaHei UI" panose="020B0503020204020204" charset="-122"/>
                        </a:rPr>
                        <a:t>580</a:t>
                      </a:r>
                      <a:endParaRPr lang="en-US" sz="800">
                        <a:solidFill>
                          <a:srgbClr val="211A16"/>
                        </a:solidFill>
                        <a:latin typeface="Microsoft YaHei UI" panose="020B0503020204020204" charset="-122"/>
                      </a:endParaRPr>
                    </a:p>
                  </a:txBody>
                  <a:tcPr marL="0" marR="0" marT="0" marB="0" anchor="b"/>
                </a:tc>
                <a:tc hMerge="1">
                  <a:tcPr marL="0" marR="0" marT="0" marB="0"/>
                </a:tc>
              </a:tr>
              <a:tr h="161073">
                <a:tc gridSpan="6">
                  <a:txBody>
                    <a:bodyPr>
                      <a:spAutoFit/>
                    </a:bodyPr>
                    <a:p>
                      <a:pPr indent="0"/>
                      <a:r>
                        <a:rPr lang="en-US" sz="800">
                          <a:solidFill>
                            <a:srgbClr val="211A16"/>
                          </a:solidFill>
                          <a:latin typeface="Microsoft YaHei UI" panose="020B0503020204020204" charset="-122"/>
                        </a:rPr>
                        <a:t>Feed</a:t>
                      </a:r>
                      <a:endParaRPr lang="en-US" sz="800">
                        <a:solidFill>
                          <a:srgbClr val="211A16"/>
                        </a:solidFill>
                        <a:latin typeface="Microsoft YaHei UI" panose="020B0503020204020204" charset="-122"/>
                      </a:endParaRPr>
                    </a:p>
                  </a:txBody>
                  <a:tcPr marL="0" marR="0" marT="0" marB="0">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r h="161073">
                <a:tc>
                  <a:txBody>
                    <a:bodyPr>
                      <a:spAutoFit/>
                    </a:bodyPr>
                    <a:p>
                      <a:pPr indent="0"/>
                      <a:r>
                        <a:rPr lang="en-US" sz="800">
                          <a:solidFill>
                            <a:srgbClr val="211A16"/>
                          </a:solidFill>
                          <a:latin typeface="Microsoft YaHei UI" panose="020B0503020204020204" charset="-122"/>
                        </a:rPr>
                        <a:t>Fast Moving Speed of Axis X</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m/min</a:t>
                      </a:r>
                      <a:endParaRPr lang="en-US" sz="800">
                        <a:solidFill>
                          <a:srgbClr val="211A16"/>
                        </a:solidFill>
                        <a:latin typeface="Microsoft YaHei UI" panose="020B0503020204020204" charset="-122"/>
                      </a:endParaRPr>
                    </a:p>
                  </a:txBody>
                  <a:tcPr marL="0" marR="0" marT="0" marB="0" anchor="b">
                    <a:solidFill>
                      <a:srgbClr val="D1D5D6"/>
                    </a:solidFill>
                  </a:tcPr>
                </a:tc>
                <a:tc gridSpan="4">
                  <a:txBody>
                    <a:bodyPr>
                      <a:spAutoFit/>
                    </a:bodyPr>
                    <a:p>
                      <a:pPr indent="0" algn="ctr"/>
                      <a:r>
                        <a:rPr lang="en-US" sz="800">
                          <a:solidFill>
                            <a:srgbClr val="211A16"/>
                          </a:solidFill>
                          <a:latin typeface="Microsoft YaHei UI" panose="020B0503020204020204" charset="-122"/>
                        </a:rPr>
                        <a:t>30</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r>
              <a:tr h="158595">
                <a:tc>
                  <a:txBody>
                    <a:bodyPr>
                      <a:spAutoFit/>
                    </a:bodyPr>
                    <a:p>
                      <a:pPr indent="0"/>
                      <a:r>
                        <a:rPr lang="en-US" sz="800">
                          <a:solidFill>
                            <a:srgbClr val="211A16"/>
                          </a:solidFill>
                          <a:latin typeface="Microsoft YaHei UI" panose="020B0503020204020204" charset="-122"/>
                        </a:rPr>
                        <a:t>Fast Moving Speed of Axis Z</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m/min</a:t>
                      </a:r>
                      <a:endParaRPr lang="en-US" sz="800">
                        <a:solidFill>
                          <a:srgbClr val="211A16"/>
                        </a:solidFill>
                        <a:latin typeface="Microsoft YaHei UI" panose="020B0503020204020204" charset="-122"/>
                      </a:endParaRPr>
                    </a:p>
                  </a:txBody>
                  <a:tcPr marL="0" marR="0" marT="0" marB="0" anchor="b">
                    <a:solidFill>
                      <a:srgbClr val="D1D5D6"/>
                    </a:solidFill>
                  </a:tcPr>
                </a:tc>
                <a:tc gridSpan="4">
                  <a:txBody>
                    <a:bodyPr>
                      <a:spAutoFit/>
                    </a:bodyPr>
                    <a:p>
                      <a:pPr indent="0" algn="ctr"/>
                      <a:r>
                        <a:rPr lang="en-US" sz="800">
                          <a:solidFill>
                            <a:srgbClr val="211A16"/>
                          </a:solidFill>
                          <a:latin typeface="Microsoft YaHei UI" panose="020B0503020204020204" charset="-122"/>
                        </a:rPr>
                        <a:t>36</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r>
              <a:tr h="161073">
                <a:tc gridSpan="6">
                  <a:txBody>
                    <a:bodyPr>
                      <a:spAutoFit/>
                    </a:bodyPr>
                    <a:p>
                      <a:pPr indent="0"/>
                      <a:r>
                        <a:rPr lang="en-US" sz="800">
                          <a:solidFill>
                            <a:srgbClr val="211A16"/>
                          </a:solidFill>
                          <a:latin typeface="Microsoft YaHei UI" panose="020B0503020204020204" charset="-122"/>
                        </a:rPr>
                        <a:t>Precision</a:t>
                      </a:r>
                      <a:endParaRPr lang="en-US" sz="800">
                        <a:solidFill>
                          <a:srgbClr val="211A16"/>
                        </a:solidFill>
                        <a:latin typeface="Microsoft YaHei UI" panose="020B0503020204020204" charset="-122"/>
                      </a:endParaRPr>
                    </a:p>
                  </a:txBody>
                  <a:tcPr marL="0" marR="0" marT="0" marB="0">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r h="156117">
                <a:tc>
                  <a:txBody>
                    <a:bodyPr>
                      <a:spAutoFit/>
                    </a:bodyPr>
                    <a:p>
                      <a:pPr indent="0"/>
                      <a:r>
                        <a:rPr lang="en-US" sz="800">
                          <a:solidFill>
                            <a:srgbClr val="211A16"/>
                          </a:solidFill>
                          <a:latin typeface="Microsoft YaHei UI" panose="020B0503020204020204" charset="-122"/>
                        </a:rPr>
                        <a:t>Positioning precision</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4">
                  <a:txBody>
                    <a:bodyPr>
                      <a:spAutoFit/>
                    </a:bodyPr>
                    <a:p>
                      <a:pPr indent="0" algn="ctr"/>
                      <a:r>
                        <a:rPr lang="en-US" sz="800">
                          <a:solidFill>
                            <a:srgbClr val="211A16"/>
                          </a:solidFill>
                          <a:latin typeface="Microsoft YaHei UI" panose="020B0503020204020204" charset="-122"/>
                        </a:rPr>
                        <a:t>0.005 (Full Travel Length)</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r>
              <a:tr h="163551">
                <a:tc>
                  <a:txBody>
                    <a:bodyPr>
                      <a:spAutoFit/>
                    </a:bodyPr>
                    <a:p>
                      <a:pPr indent="0"/>
                      <a:r>
                        <a:rPr lang="en-US" sz="800">
                          <a:solidFill>
                            <a:srgbClr val="211A16"/>
                          </a:solidFill>
                          <a:latin typeface="Microsoft YaHei UI" panose="020B0503020204020204" charset="-122"/>
                        </a:rPr>
                        <a:t>Repeated Positioning precision</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4">
                  <a:txBody>
                    <a:bodyPr>
                      <a:spAutoFit/>
                    </a:bodyPr>
                    <a:p>
                      <a:pPr indent="0" algn="ctr"/>
                      <a:r>
                        <a:rPr lang="en-US" sz="800">
                          <a:solidFill>
                            <a:srgbClr val="211A16"/>
                          </a:solidFill>
                          <a:latin typeface="Microsoft YaHei UI" panose="020B0503020204020204" charset="-122"/>
                        </a:rPr>
                        <a:t>0.002 (Full Travel)</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r>
              <a:tr h="161073">
                <a:tc gridSpan="6">
                  <a:txBody>
                    <a:bodyPr>
                      <a:spAutoFit/>
                    </a:bodyPr>
                    <a:p>
                      <a:pPr indent="0"/>
                      <a:r>
                        <a:rPr lang="en-US" sz="800">
                          <a:solidFill>
                            <a:srgbClr val="211A16"/>
                          </a:solidFill>
                          <a:latin typeface="Microsoft YaHei UI" panose="020B0503020204020204" charset="-122"/>
                        </a:rPr>
                        <a:t>Turret</a:t>
                      </a:r>
                      <a:endParaRPr lang="en-US" sz="800">
                        <a:solidFill>
                          <a:srgbClr val="211A16"/>
                        </a:solidFill>
                        <a:latin typeface="Microsoft YaHei UI" panose="020B0503020204020204" charset="-122"/>
                      </a:endParaRPr>
                    </a:p>
                  </a:txBody>
                  <a:tcPr marL="0" marR="0" marT="0" marB="0">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r h="161073">
                <a:tc>
                  <a:txBody>
                    <a:bodyPr>
                      <a:spAutoFit/>
                    </a:bodyPr>
                    <a:p>
                      <a:pPr indent="0"/>
                      <a:r>
                        <a:rPr lang="en-US" sz="800">
                          <a:solidFill>
                            <a:srgbClr val="211A16"/>
                          </a:solidFill>
                          <a:latin typeface="Microsoft YaHei UI" panose="020B0503020204020204" charset="-122"/>
                        </a:rPr>
                        <a:t>Total Number of Tools</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pcs</a:t>
                      </a:r>
                      <a:endParaRPr lang="en-US" sz="800">
                        <a:solidFill>
                          <a:srgbClr val="211A16"/>
                        </a:solidFill>
                        <a:latin typeface="Microsoft YaHei UI" panose="020B0503020204020204" charset="-122"/>
                      </a:endParaRPr>
                    </a:p>
                  </a:txBody>
                  <a:tcPr marL="0" marR="0" marT="0" marB="0" anchor="b">
                    <a:solidFill>
                      <a:srgbClr val="D1D5D6"/>
                    </a:solidFill>
                  </a:tcPr>
                </a:tc>
                <a:tc gridSpan="4">
                  <a:txBody>
                    <a:bodyPr>
                      <a:spAutoFit/>
                    </a:bodyPr>
                    <a:p>
                      <a:pPr indent="0" algn="ctr"/>
                      <a:r>
                        <a:rPr lang="en-US" sz="800">
                          <a:solidFill>
                            <a:srgbClr val="211A16"/>
                          </a:solidFill>
                          <a:latin typeface="Microsoft YaHei UI" panose="020B0503020204020204" charset="-122"/>
                        </a:rPr>
                        <a:t>12 (OPT 8)</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r>
              <a:tr h="158595">
                <a:tc>
                  <a:txBody>
                    <a:bodyPr>
                      <a:spAutoFit/>
                    </a:bodyPr>
                    <a:p>
                      <a:pPr indent="0"/>
                      <a:r>
                        <a:rPr lang="en-US" sz="800">
                          <a:solidFill>
                            <a:srgbClr val="211A16"/>
                          </a:solidFill>
                          <a:latin typeface="Microsoft YaHei UI" panose="020B0503020204020204" charset="-122"/>
                        </a:rPr>
                        <a:t>Tool Changing Time</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sec</a:t>
                      </a:r>
                      <a:endParaRPr lang="en-US" sz="800">
                        <a:solidFill>
                          <a:srgbClr val="211A16"/>
                        </a:solidFill>
                        <a:latin typeface="Microsoft YaHei UI" panose="020B0503020204020204" charset="-122"/>
                      </a:endParaRPr>
                    </a:p>
                  </a:txBody>
                  <a:tcPr marL="0" marR="0" marT="0" marB="0" anchor="b">
                    <a:solidFill>
                      <a:srgbClr val="D1D5D6"/>
                    </a:solidFill>
                  </a:tcPr>
                </a:tc>
                <a:tc gridSpan="4">
                  <a:txBody>
                    <a:bodyPr>
                      <a:spAutoFit/>
                    </a:bodyPr>
                    <a:p>
                      <a:pPr indent="0" algn="ctr"/>
                      <a:r>
                        <a:rPr lang="en-US" sz="800">
                          <a:solidFill>
                            <a:srgbClr val="211A16"/>
                          </a:solidFill>
                          <a:latin typeface="Microsoft YaHei UI" panose="020B0503020204020204" charset="-122"/>
                        </a:rPr>
                        <a:t>0.2</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r>
              <a:tr h="161073">
                <a:tc>
                  <a:txBody>
                    <a:bodyPr>
                      <a:spAutoFit/>
                    </a:bodyPr>
                    <a:p>
                      <a:pPr indent="0"/>
                      <a:r>
                        <a:rPr lang="en-US" sz="800">
                          <a:solidFill>
                            <a:srgbClr val="211A16"/>
                          </a:solidFill>
                          <a:latin typeface="Microsoft YaHei UI" panose="020B0503020204020204" charset="-122"/>
                        </a:rPr>
                        <a:t>Height of Outer Arbor</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4">
                  <a:txBody>
                    <a:bodyPr>
                      <a:spAutoFit/>
                    </a:bodyPr>
                    <a:p>
                      <a:pPr indent="0" algn="ctr"/>
                      <a:r>
                        <a:rPr lang="en-US" sz="800">
                          <a:solidFill>
                            <a:srgbClr val="211A16"/>
                          </a:solidFill>
                          <a:latin typeface="Microsoft YaHei UI" panose="020B0503020204020204" charset="-122"/>
                        </a:rPr>
                        <a:t>20x20 (OPT 25x25)</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r>
              <a:tr h="161073">
                <a:tc>
                  <a:txBody>
                    <a:bodyPr>
                      <a:spAutoFit/>
                    </a:bodyPr>
                    <a:p>
                      <a:pPr indent="0"/>
                      <a:r>
                        <a:rPr lang="en-US" sz="700">
                          <a:solidFill>
                            <a:srgbClr val="211A16"/>
                          </a:solidFill>
                          <a:latin typeface="Microsoft YaHei UI" panose="020B0503020204020204" charset="-122"/>
                        </a:rPr>
                        <a:t>Maximum Diameter of Inner Arbor</a:t>
                      </a:r>
                      <a:endParaRPr lang="en-US" sz="7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4">
                  <a:txBody>
                    <a:bodyPr>
                      <a:spAutoFit/>
                    </a:bodyPr>
                    <a:p>
                      <a:pPr indent="0" algn="ctr"/>
                      <a:r>
                        <a:rPr lang="zh-TW" sz="800">
                          <a:solidFill>
                            <a:srgbClr val="211A16"/>
                          </a:solidFill>
                          <a:latin typeface="Microsoft YaHei UI" panose="020B0503020204020204" charset="-122"/>
                          <a:ea typeface="Microsoft YaHei UI" panose="020B0503020204020204" charset="-122"/>
                        </a:rPr>
                        <a:t>少32 </a:t>
                      </a:r>
                      <a:r>
                        <a:rPr lang="en-US" sz="800">
                          <a:solidFill>
                            <a:srgbClr val="211A16"/>
                          </a:solidFill>
                          <a:latin typeface="Microsoft YaHei UI" panose="020B0503020204020204" charset="-122"/>
                        </a:rPr>
                        <a:t>(OPT </a:t>
                      </a:r>
                      <a:r>
                        <a:rPr lang="en-US" sz="750">
                          <a:solidFill>
                            <a:srgbClr val="211A16"/>
                          </a:solidFill>
                          <a:latin typeface="Microsoft YaHei UI" panose="020B0503020204020204" charset="-122"/>
                        </a:rPr>
                        <a:t>0</a:t>
                      </a:r>
                      <a:r>
                        <a:rPr lang="en-US" sz="800">
                          <a:solidFill>
                            <a:srgbClr val="211A16"/>
                          </a:solidFill>
                          <a:latin typeface="Microsoft YaHei UI" panose="020B0503020204020204" charset="-122"/>
                        </a:rPr>
                        <a:t>40)</a:t>
                      </a:r>
                      <a:endParaRPr lang="en-US" sz="800">
                        <a:solidFill>
                          <a:srgbClr val="211A16"/>
                        </a:solidFill>
                        <a:latin typeface="Microsoft YaHei UI" panose="020B0503020204020204" charset="-122"/>
                      </a:endParaRPr>
                    </a:p>
                  </a:txBody>
                  <a:tcPr marL="0" marR="0" marT="0" marB="0" anchor="b"/>
                </a:tc>
                <a:tc hMerge="1">
                  <a:tcPr marL="0" marR="0" marT="0" marB="0"/>
                </a:tc>
                <a:tc hMerge="1">
                  <a:tcPr marL="0" marR="0" marT="0" marB="0"/>
                </a:tc>
                <a:tc hMerge="1">
                  <a:tcPr marL="0" marR="0" marT="0" marB="0"/>
                </a:tc>
              </a:tr>
              <a:tr h="158595">
                <a:tc gridSpan="6">
                  <a:txBody>
                    <a:bodyPr>
                      <a:spAutoFit/>
                    </a:bodyPr>
                    <a:p>
                      <a:pPr indent="0"/>
                      <a:r>
                        <a:rPr lang="en-US" sz="800">
                          <a:solidFill>
                            <a:srgbClr val="211A16"/>
                          </a:solidFill>
                          <a:latin typeface="Microsoft YaHei UI" panose="020B0503020204020204" charset="-122"/>
                        </a:rPr>
                        <a:t>Tailstock</a:t>
                      </a:r>
                      <a:endParaRPr lang="en-US" sz="800">
                        <a:solidFill>
                          <a:srgbClr val="211A16"/>
                        </a:solidFill>
                        <a:latin typeface="Microsoft YaHei UI" panose="020B0503020204020204" charset="-122"/>
                      </a:endParaRPr>
                    </a:p>
                  </a:txBody>
                  <a:tcPr marL="0" marR="0" marT="0" marB="0">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r h="158595">
                <a:tc>
                  <a:txBody>
                    <a:bodyPr>
                      <a:spAutoFit/>
                    </a:bodyPr>
                    <a:p>
                      <a:pPr indent="0"/>
                      <a:r>
                        <a:rPr lang="en-US" sz="800">
                          <a:solidFill>
                            <a:srgbClr val="211A16"/>
                          </a:solidFill>
                          <a:latin typeface="Microsoft YaHei UI" panose="020B0503020204020204" charset="-122"/>
                        </a:rPr>
                        <a:t>Tailstock Form</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nchor="b">
                    <a:solidFill>
                      <a:srgbClr val="D1D5D6"/>
                    </a:solidFill>
                  </a:tcPr>
                </a:tc>
                <a:tc gridSpan="2">
                  <a:txBody>
                    <a:bodyPr>
                      <a:spAutoFit/>
                    </a:bodyPr>
                    <a:p>
                      <a:pPr indent="0" algn="ctr"/>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nchor="b"/>
                </a:tc>
                <a:tc hMerge="1">
                  <a:tcPr marL="0" marR="0" marT="0" marB="0"/>
                </a:tc>
                <a:tc gridSpan="2">
                  <a:txBody>
                    <a:bodyPr>
                      <a:spAutoFit/>
                    </a:bodyPr>
                    <a:p>
                      <a:pPr indent="596900"/>
                      <a:r>
                        <a:rPr lang="en-US" sz="800">
                          <a:solidFill>
                            <a:srgbClr val="211A16"/>
                          </a:solidFill>
                          <a:latin typeface="Microsoft YaHei UI" panose="020B0503020204020204" charset="-122"/>
                        </a:rPr>
                        <a:t>Programmable Servo</a:t>
                      </a:r>
                      <a:endParaRPr lang="en-US" sz="800">
                        <a:solidFill>
                          <a:srgbClr val="211A16"/>
                        </a:solidFill>
                        <a:latin typeface="Microsoft YaHei UI" panose="020B0503020204020204" charset="-122"/>
                      </a:endParaRPr>
                    </a:p>
                  </a:txBody>
                  <a:tcPr marL="0" marR="0" marT="0" marB="0" anchor="b"/>
                </a:tc>
                <a:tc hMerge="1">
                  <a:tcPr marL="0" marR="0" marT="0" marB="0"/>
                </a:tc>
              </a:tr>
              <a:tr h="163551">
                <a:tc>
                  <a:txBody>
                    <a:bodyPr>
                      <a:spAutoFit/>
                    </a:bodyPr>
                    <a:p>
                      <a:pPr indent="0"/>
                      <a:r>
                        <a:rPr lang="en-US" sz="650">
                          <a:solidFill>
                            <a:srgbClr val="211A16"/>
                          </a:solidFill>
                          <a:latin typeface="Microsoft YaHei UI" panose="020B0503020204020204" charset="-122"/>
                        </a:rPr>
                        <a:t>Maximum Movement of Tailstock</a:t>
                      </a:r>
                      <a:endParaRPr lang="en-US" sz="65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2">
                  <a:txBody>
                    <a:bodyPr>
                      <a:spAutoFit/>
                    </a:bodyPr>
                    <a:p>
                      <a:pPr indent="0" algn="ctr"/>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nchor="b"/>
                </a:tc>
                <a:tc hMerge="1">
                  <a:tcPr marL="0" marR="0" marT="0" marB="0"/>
                </a:tc>
                <a:tc gridSpan="2">
                  <a:txBody>
                    <a:bodyPr>
                      <a:spAutoFit/>
                    </a:bodyPr>
                    <a:p>
                      <a:pPr indent="0" algn="ctr"/>
                      <a:r>
                        <a:rPr lang="en-US" sz="800">
                          <a:solidFill>
                            <a:srgbClr val="211A16"/>
                          </a:solidFill>
                          <a:latin typeface="Microsoft YaHei UI" panose="020B0503020204020204" charset="-122"/>
                        </a:rPr>
                        <a:t>540</a:t>
                      </a:r>
                      <a:endParaRPr lang="en-US" sz="800">
                        <a:solidFill>
                          <a:srgbClr val="211A16"/>
                        </a:solidFill>
                        <a:latin typeface="Microsoft YaHei UI" panose="020B0503020204020204" charset="-122"/>
                      </a:endParaRPr>
                    </a:p>
                  </a:txBody>
                  <a:tcPr marL="0" marR="0" marT="0" marB="0" anchor="b"/>
                </a:tc>
                <a:tc hMerge="1">
                  <a:tcPr marL="0" marR="0" marT="0" marB="0"/>
                </a:tc>
              </a:tr>
              <a:tr h="158595">
                <a:tc>
                  <a:txBody>
                    <a:bodyPr>
                      <a:spAutoFit/>
                    </a:bodyPr>
                    <a:p>
                      <a:pPr indent="0"/>
                      <a:r>
                        <a:rPr lang="en-US" sz="800">
                          <a:solidFill>
                            <a:srgbClr val="211A16"/>
                          </a:solidFill>
                          <a:latin typeface="Microsoft YaHei UI" panose="020B0503020204020204" charset="-122"/>
                        </a:rPr>
                        <a:t>Taper Hole Form of Tailstock</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0" algn="just"/>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solidFill>
                      <a:srgbClr val="D1D5D6"/>
                    </a:solidFill>
                  </a:tcPr>
                </a:tc>
                <a:tc gridSpan="2">
                  <a:txBody>
                    <a:bodyPr>
                      <a:spAutoFit/>
                    </a:bodyPr>
                    <a:p>
                      <a:pPr indent="0" algn="ctr"/>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tc>
                <a:tc hMerge="1">
                  <a:tcPr marL="0" marR="0" marT="0" marB="0"/>
                </a:tc>
                <a:tc gridSpan="2">
                  <a:txBody>
                    <a:bodyPr>
                      <a:spAutoFit/>
                    </a:bodyPr>
                    <a:p>
                      <a:pPr indent="0" algn="ctr"/>
                      <a:r>
                        <a:rPr lang="en-US" sz="800">
                          <a:solidFill>
                            <a:srgbClr val="211A16"/>
                          </a:solidFill>
                          <a:latin typeface="Microsoft YaHei UI" panose="020B0503020204020204" charset="-122"/>
                        </a:rPr>
                        <a:t>MT4</a:t>
                      </a:r>
                      <a:endParaRPr lang="en-US" sz="800">
                        <a:solidFill>
                          <a:srgbClr val="211A16"/>
                        </a:solidFill>
                        <a:latin typeface="Microsoft YaHei UI" panose="020B0503020204020204" charset="-122"/>
                      </a:endParaRPr>
                    </a:p>
                  </a:txBody>
                  <a:tcPr marL="0" marR="0" marT="0" marB="0"/>
                </a:tc>
                <a:tc hMerge="1">
                  <a:tcPr marL="0" marR="0" marT="0" marB="0"/>
                </a:tc>
              </a:tr>
              <a:tr h="161073">
                <a:tc gridSpan="6">
                  <a:txBody>
                    <a:bodyPr>
                      <a:spAutoFit/>
                    </a:bodyPr>
                    <a:p>
                      <a:pPr indent="0"/>
                      <a:r>
                        <a:rPr lang="en-US" sz="800">
                          <a:solidFill>
                            <a:srgbClr val="211A16"/>
                          </a:solidFill>
                          <a:latin typeface="Microsoft YaHei UI" panose="020B0503020204020204" charset="-122"/>
                        </a:rPr>
                        <a:t>Generator</a:t>
                      </a:r>
                      <a:endParaRPr lang="en-US" sz="800">
                        <a:solidFill>
                          <a:srgbClr val="211A16"/>
                        </a:solidFill>
                        <a:latin typeface="Microsoft YaHei UI" panose="020B0503020204020204" charset="-122"/>
                      </a:endParaRPr>
                    </a:p>
                  </a:txBody>
                  <a:tcPr marL="0" marR="0" marT="0" marB="0">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r h="161073">
                <a:tc>
                  <a:txBody>
                    <a:bodyPr>
                      <a:spAutoFit/>
                    </a:bodyPr>
                    <a:p>
                      <a:pPr indent="0"/>
                      <a:r>
                        <a:rPr lang="en-US" sz="800">
                          <a:solidFill>
                            <a:srgbClr val="211A16"/>
                          </a:solidFill>
                          <a:latin typeface="Microsoft YaHei UI" panose="020B0503020204020204" charset="-122"/>
                        </a:rPr>
                        <a:t>Control System</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ctr"/>
                      <a:r>
                        <a:rPr lang="en-US" sz="800">
                          <a:solidFill>
                            <a:srgbClr val="211A16"/>
                          </a:solidFill>
                          <a:latin typeface="Microsoft YaHei UI" panose="020B0503020204020204" charset="-122"/>
                        </a:rPr>
                        <a:t>Siemens 828D</a:t>
                      </a:r>
                      <a:endParaRPr lang="en-US" sz="800">
                        <a:solidFill>
                          <a:srgbClr val="211A16"/>
                        </a:solidFill>
                        <a:latin typeface="Microsoft YaHei UI" panose="020B0503020204020204" charset="-122"/>
                      </a:endParaRPr>
                    </a:p>
                  </a:txBody>
                  <a:tcPr marL="0" marR="0" marT="0" marB="0" anchor="b"/>
                </a:tc>
                <a:tc>
                  <a:txBody>
                    <a:bodyPr>
                      <a:spAutoFit/>
                    </a:bodyPr>
                    <a:p>
                      <a:pPr indent="0" algn="ctr"/>
                      <a:r>
                        <a:rPr lang="en-US" sz="800">
                          <a:solidFill>
                            <a:srgbClr val="211A16"/>
                          </a:solidFill>
                          <a:latin typeface="Microsoft YaHei UI" panose="020B0503020204020204" charset="-122"/>
                        </a:rPr>
                        <a:t>KND K2000TF4i-A</a:t>
                      </a:r>
                      <a:endParaRPr lang="en-US" sz="800">
                        <a:solidFill>
                          <a:srgbClr val="211A16"/>
                        </a:solidFill>
                        <a:latin typeface="Microsoft YaHei UI" panose="020B0503020204020204" charset="-122"/>
                      </a:endParaRPr>
                    </a:p>
                  </a:txBody>
                  <a:tcPr marL="0" marR="0" marT="0" marB="0" anchor="b"/>
                </a:tc>
                <a:tc>
                  <a:txBody>
                    <a:bodyPr>
                      <a:spAutoFit/>
                    </a:bodyPr>
                    <a:p>
                      <a:pPr indent="0" algn="ctr"/>
                      <a:r>
                        <a:rPr lang="en-US" sz="800">
                          <a:solidFill>
                            <a:srgbClr val="070102"/>
                          </a:solidFill>
                          <a:latin typeface="Microsoft YaHei UI" panose="020B0503020204020204" charset="-122"/>
                        </a:rPr>
                        <a:t>Siemens</a:t>
                      </a:r>
                      <a:r>
                        <a:rPr lang="en-US" sz="800">
                          <a:solidFill>
                            <a:srgbClr val="211A16"/>
                          </a:solidFill>
                          <a:latin typeface="Microsoft YaHei UI" panose="020B0503020204020204" charset="-122"/>
                        </a:rPr>
                        <a:t>828D</a:t>
                      </a:r>
                      <a:endParaRPr lang="en-US" sz="800">
                        <a:solidFill>
                          <a:srgbClr val="211A16"/>
                        </a:solidFill>
                        <a:latin typeface="Microsoft YaHei UI" panose="020B0503020204020204" charset="-122"/>
                      </a:endParaRPr>
                    </a:p>
                  </a:txBody>
                  <a:tcPr marL="0" marR="0" marT="0" marB="0" anchor="b"/>
                </a:tc>
                <a:tc>
                  <a:txBody>
                    <a:bodyPr>
                      <a:spAutoFit/>
                    </a:bodyPr>
                    <a:p>
                      <a:pPr indent="0"/>
                      <a:r>
                        <a:rPr lang="en-US" sz="800">
                          <a:solidFill>
                            <a:srgbClr val="211A16"/>
                          </a:solidFill>
                          <a:latin typeface="Microsoft YaHei UI" panose="020B0503020204020204" charset="-122"/>
                        </a:rPr>
                        <a:t>KND K2000TF4i-A</a:t>
                      </a:r>
                      <a:endParaRPr lang="en-US" sz="800">
                        <a:solidFill>
                          <a:srgbClr val="211A16"/>
                        </a:solidFill>
                        <a:latin typeface="Microsoft YaHei UI" panose="020B0503020204020204" charset="-122"/>
                      </a:endParaRPr>
                    </a:p>
                  </a:txBody>
                  <a:tcPr marL="0" marR="0" marT="0" marB="0" anchor="b"/>
                </a:tc>
              </a:tr>
              <a:tr h="158595">
                <a:tc>
                  <a:txBody>
                    <a:bodyPr>
                      <a:spAutoFit/>
                    </a:bodyPr>
                    <a:p>
                      <a:pPr indent="0"/>
                      <a:r>
                        <a:rPr lang="en-US" sz="800">
                          <a:solidFill>
                            <a:srgbClr val="211A16"/>
                          </a:solidFill>
                          <a:latin typeface="Microsoft YaHei UI" panose="020B0503020204020204" charset="-122"/>
                        </a:rPr>
                        <a:t>Spindle Motor</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0" algn="just"/>
                      <a:r>
                        <a:rPr lang="en-US" sz="800">
                          <a:solidFill>
                            <a:srgbClr val="211A16"/>
                          </a:solidFill>
                          <a:latin typeface="Microsoft YaHei UI" panose="020B0503020204020204" charset="-122"/>
                        </a:rPr>
                        <a:t>KW</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0" algn="ctr"/>
                      <a:r>
                        <a:rPr lang="en-US" sz="800">
                          <a:solidFill>
                            <a:srgbClr val="211A16"/>
                          </a:solidFill>
                          <a:latin typeface="Microsoft YaHei UI" panose="020B0503020204020204" charset="-122"/>
                        </a:rPr>
                        <a:t>12</a:t>
                      </a:r>
                      <a:endParaRPr lang="en-US" sz="800">
                        <a:solidFill>
                          <a:srgbClr val="211A16"/>
                        </a:solidFill>
                        <a:latin typeface="Microsoft YaHei UI" panose="020B0503020204020204" charset="-122"/>
                      </a:endParaRPr>
                    </a:p>
                  </a:txBody>
                  <a:tcPr marL="0" marR="0" marT="0" marB="0"/>
                </a:tc>
                <a:tc>
                  <a:txBody>
                    <a:bodyPr>
                      <a:spAutoFit/>
                    </a:bodyPr>
                    <a:p>
                      <a:pPr indent="0" algn="ctr"/>
                      <a:r>
                        <a:rPr lang="en-US" sz="800">
                          <a:solidFill>
                            <a:srgbClr val="211A16"/>
                          </a:solidFill>
                          <a:latin typeface="Microsoft YaHei UI" panose="020B0503020204020204" charset="-122"/>
                        </a:rPr>
                        <a:t>11</a:t>
                      </a:r>
                      <a:endParaRPr lang="en-US" sz="800">
                        <a:solidFill>
                          <a:srgbClr val="211A16"/>
                        </a:solidFill>
                        <a:latin typeface="Microsoft YaHei UI" panose="020B0503020204020204" charset="-122"/>
                      </a:endParaRPr>
                    </a:p>
                  </a:txBody>
                  <a:tcPr marL="0" marR="0" marT="0" marB="0"/>
                </a:tc>
                <a:tc>
                  <a:txBody>
                    <a:bodyPr>
                      <a:spAutoFit/>
                    </a:bodyPr>
                    <a:p>
                      <a:pPr indent="0" algn="ctr"/>
                      <a:r>
                        <a:rPr lang="en-US" sz="800">
                          <a:solidFill>
                            <a:srgbClr val="211A16"/>
                          </a:solidFill>
                          <a:latin typeface="Microsoft YaHei UI" panose="020B0503020204020204" charset="-122"/>
                        </a:rPr>
                        <a:t>12</a:t>
                      </a:r>
                      <a:endParaRPr lang="en-US" sz="800">
                        <a:solidFill>
                          <a:srgbClr val="211A16"/>
                        </a:solidFill>
                        <a:latin typeface="Microsoft YaHei UI" panose="020B0503020204020204" charset="-122"/>
                      </a:endParaRPr>
                    </a:p>
                  </a:txBody>
                  <a:tcPr marL="0" marR="0" marT="0" marB="0"/>
                </a:tc>
                <a:tc>
                  <a:txBody>
                    <a:bodyPr>
                      <a:spAutoFit/>
                    </a:bodyPr>
                    <a:p>
                      <a:pPr indent="0" algn="ctr"/>
                      <a:r>
                        <a:rPr lang="zh-TW" sz="800">
                          <a:solidFill>
                            <a:srgbClr val="211A16"/>
                          </a:solidFill>
                          <a:latin typeface="Microsoft YaHei UI" panose="020B0503020204020204" charset="-122"/>
                          <a:ea typeface="Microsoft YaHei UI" panose="020B0503020204020204" charset="-122"/>
                        </a:rPr>
                        <a:t>11</a:t>
                      </a:r>
                      <a:endParaRPr lang="zh-TW" sz="800">
                        <a:solidFill>
                          <a:srgbClr val="211A16"/>
                        </a:solidFill>
                        <a:latin typeface="Microsoft YaHei UI" panose="020B0503020204020204" charset="-122"/>
                        <a:ea typeface="Microsoft YaHei UI" panose="020B0503020204020204" charset="-122"/>
                      </a:endParaRPr>
                    </a:p>
                  </a:txBody>
                  <a:tcPr marL="0" marR="0" marT="0" marB="0"/>
                </a:tc>
              </a:tr>
              <a:tr h="161073">
                <a:tc>
                  <a:txBody>
                    <a:bodyPr>
                      <a:spAutoFit/>
                    </a:bodyPr>
                    <a:p>
                      <a:pPr indent="0"/>
                      <a:r>
                        <a:rPr lang="en-US" sz="800">
                          <a:solidFill>
                            <a:srgbClr val="211A16"/>
                          </a:solidFill>
                          <a:latin typeface="Microsoft YaHei UI" panose="020B0503020204020204" charset="-122"/>
                        </a:rPr>
                        <a:t>Axial Servo Motor X/Z</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0" algn="just"/>
                      <a:r>
                        <a:rPr lang="en-US" sz="800">
                          <a:solidFill>
                            <a:srgbClr val="211A16"/>
                          </a:solidFill>
                          <a:latin typeface="Microsoft YaHei UI" panose="020B0503020204020204" charset="-122"/>
                        </a:rPr>
                        <a:t>KW</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0" algn="ctr"/>
                      <a:r>
                        <a:rPr lang="en-US" sz="800">
                          <a:solidFill>
                            <a:srgbClr val="211A16"/>
                          </a:solidFill>
                          <a:latin typeface="Microsoft YaHei UI" panose="020B0503020204020204" charset="-122"/>
                        </a:rPr>
                        <a:t>1.15/2.2</a:t>
                      </a:r>
                      <a:endParaRPr lang="en-US" sz="800">
                        <a:solidFill>
                          <a:srgbClr val="211A16"/>
                        </a:solidFill>
                        <a:latin typeface="Microsoft YaHei UI" panose="020B0503020204020204" charset="-122"/>
                      </a:endParaRPr>
                    </a:p>
                  </a:txBody>
                  <a:tcPr marL="0" marR="0" marT="0" marB="0"/>
                </a:tc>
                <a:tc>
                  <a:txBody>
                    <a:bodyPr>
                      <a:spAutoFit/>
                    </a:bodyPr>
                    <a:p>
                      <a:pPr indent="0" algn="ctr"/>
                      <a:r>
                        <a:rPr lang="en-US" sz="800">
                          <a:solidFill>
                            <a:srgbClr val="211A16"/>
                          </a:solidFill>
                          <a:latin typeface="Microsoft YaHei UI" panose="020B0503020204020204" charset="-122"/>
                        </a:rPr>
                        <a:t>1.3/1.8</a:t>
                      </a:r>
                      <a:endParaRPr lang="en-US" sz="800">
                        <a:solidFill>
                          <a:srgbClr val="211A16"/>
                        </a:solidFill>
                        <a:latin typeface="Microsoft YaHei UI" panose="020B0503020204020204" charset="-122"/>
                      </a:endParaRPr>
                    </a:p>
                  </a:txBody>
                  <a:tcPr marL="0" marR="0" marT="0" marB="0"/>
                </a:tc>
                <a:tc>
                  <a:txBody>
                    <a:bodyPr>
                      <a:spAutoFit/>
                    </a:bodyPr>
                    <a:p>
                      <a:pPr indent="0" algn="ctr"/>
                      <a:r>
                        <a:rPr lang="en-US" sz="800">
                          <a:solidFill>
                            <a:srgbClr val="211A16"/>
                          </a:solidFill>
                          <a:latin typeface="Microsoft YaHei UI" panose="020B0503020204020204" charset="-122"/>
                        </a:rPr>
                        <a:t>1.15/2.2</a:t>
                      </a:r>
                      <a:endParaRPr lang="en-US" sz="800">
                        <a:solidFill>
                          <a:srgbClr val="211A16"/>
                        </a:solidFill>
                        <a:latin typeface="Microsoft YaHei UI" panose="020B0503020204020204" charset="-122"/>
                      </a:endParaRPr>
                    </a:p>
                  </a:txBody>
                  <a:tcPr marL="0" marR="0" marT="0" marB="0"/>
                </a:tc>
                <a:tc>
                  <a:txBody>
                    <a:bodyPr>
                      <a:spAutoFit/>
                    </a:bodyPr>
                    <a:p>
                      <a:pPr indent="0" algn="ctr"/>
                      <a:r>
                        <a:rPr lang="en-US" sz="800">
                          <a:solidFill>
                            <a:srgbClr val="211A16"/>
                          </a:solidFill>
                          <a:latin typeface="Microsoft YaHei UI" panose="020B0503020204020204" charset="-122"/>
                        </a:rPr>
                        <a:t>1.3/1.8</a:t>
                      </a:r>
                      <a:endParaRPr lang="en-US" sz="800">
                        <a:solidFill>
                          <a:srgbClr val="211A16"/>
                        </a:solidFill>
                        <a:latin typeface="Microsoft YaHei UI" panose="020B0503020204020204" charset="-122"/>
                      </a:endParaRPr>
                    </a:p>
                  </a:txBody>
                  <a:tcPr marL="0" marR="0" marT="0" marB="0"/>
                </a:tc>
              </a:tr>
              <a:tr h="161073">
                <a:tc gridSpan="6">
                  <a:txBody>
                    <a:bodyPr>
                      <a:spAutoFit/>
                    </a:bodyPr>
                    <a:p>
                      <a:pPr indent="0"/>
                      <a:r>
                        <a:rPr lang="en-US" sz="800">
                          <a:solidFill>
                            <a:srgbClr val="211A16"/>
                          </a:solidFill>
                          <a:latin typeface="Microsoft YaHei UI" panose="020B0503020204020204" charset="-122"/>
                        </a:rPr>
                        <a:t>Others</a:t>
                      </a:r>
                      <a:endParaRPr lang="en-US" sz="800">
                        <a:solidFill>
                          <a:srgbClr val="211A16"/>
                        </a:solidFill>
                        <a:latin typeface="Microsoft YaHei UI" panose="020B0503020204020204" charset="-122"/>
                      </a:endParaRPr>
                    </a:p>
                  </a:txBody>
                  <a:tcPr marL="0" marR="0" marT="0" marB="0">
                    <a:solidFill>
                      <a:srgbClr val="D1D5D6"/>
                    </a:solidFill>
                  </a:tcPr>
                </a:tc>
                <a:tc hMerge="1">
                  <a:tcPr marL="0" marR="0" marT="0" marB="0"/>
                </a:tc>
                <a:tc hMerge="1">
                  <a:tcPr marL="0" marR="0" marT="0" marB="0"/>
                </a:tc>
                <a:tc hMerge="1">
                  <a:tcPr marL="0" marR="0" marT="0" marB="0"/>
                </a:tc>
                <a:tc hMerge="1">
                  <a:tcPr marL="0" marR="0" marT="0" marB="0"/>
                </a:tc>
                <a:tc hMerge="1">
                  <a:tcPr marL="0" marR="0" marT="0" marB="0"/>
                </a:tc>
              </a:tr>
              <a:tr h="158595">
                <a:tc>
                  <a:txBody>
                    <a:bodyPr>
                      <a:spAutoFit/>
                    </a:bodyPr>
                    <a:p>
                      <a:pPr indent="0"/>
                      <a:r>
                        <a:rPr lang="en-US" sz="800">
                          <a:solidFill>
                            <a:srgbClr val="211A16"/>
                          </a:solidFill>
                          <a:latin typeface="Microsoft YaHei UI" panose="020B0503020204020204" charset="-122"/>
                        </a:rPr>
                        <a:t>Water Tank Capacity</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L</a:t>
                      </a:r>
                      <a:endParaRPr lang="en-US" sz="800">
                        <a:solidFill>
                          <a:srgbClr val="211A16"/>
                        </a:solidFill>
                        <a:latin typeface="Microsoft YaHei UI" panose="020B0503020204020204" charset="-122"/>
                      </a:endParaRPr>
                    </a:p>
                  </a:txBody>
                  <a:tcPr marL="0" marR="0" marT="0" marB="0" anchor="b">
                    <a:solidFill>
                      <a:srgbClr val="D1D5D6"/>
                    </a:solidFill>
                  </a:tcPr>
                </a:tc>
                <a:tc gridSpan="2">
                  <a:txBody>
                    <a:bodyPr>
                      <a:spAutoFit/>
                    </a:bodyPr>
                    <a:p>
                      <a:pPr indent="0" algn="ctr"/>
                      <a:r>
                        <a:rPr lang="en-US" sz="800">
                          <a:solidFill>
                            <a:srgbClr val="211A16"/>
                          </a:solidFill>
                          <a:latin typeface="Microsoft YaHei UI" panose="020B0503020204020204" charset="-122"/>
                        </a:rPr>
                        <a:t>140</a:t>
                      </a:r>
                      <a:endParaRPr lang="en-US" sz="800">
                        <a:solidFill>
                          <a:srgbClr val="211A16"/>
                        </a:solidFill>
                        <a:latin typeface="Microsoft YaHei UI" panose="020B0503020204020204" charset="-122"/>
                      </a:endParaRPr>
                    </a:p>
                  </a:txBody>
                  <a:tcPr marL="0" marR="0" marT="0" marB="0" anchor="b"/>
                </a:tc>
                <a:tc hMerge="1">
                  <a:tcPr marL="0" marR="0" marT="0" marB="0"/>
                </a:tc>
                <a:tc gridSpan="2">
                  <a:txBody>
                    <a:bodyPr>
                      <a:spAutoFit/>
                    </a:bodyPr>
                    <a:p>
                      <a:pPr indent="0" algn="ctr"/>
                      <a:r>
                        <a:rPr lang="en-US" sz="800">
                          <a:solidFill>
                            <a:srgbClr val="211A16"/>
                          </a:solidFill>
                          <a:latin typeface="Microsoft YaHei UI" panose="020B0503020204020204" charset="-122"/>
                        </a:rPr>
                        <a:t>120</a:t>
                      </a:r>
                      <a:endParaRPr lang="en-US" sz="800">
                        <a:solidFill>
                          <a:srgbClr val="211A16"/>
                        </a:solidFill>
                        <a:latin typeface="Microsoft YaHei UI" panose="020B0503020204020204" charset="-122"/>
                      </a:endParaRPr>
                    </a:p>
                  </a:txBody>
                  <a:tcPr marL="0" marR="0" marT="0" marB="0" anchor="b"/>
                </a:tc>
                <a:tc hMerge="1">
                  <a:tcPr marL="0" marR="0" marT="0" marB="0"/>
                </a:tc>
              </a:tr>
              <a:tr h="161073">
                <a:tc>
                  <a:txBody>
                    <a:bodyPr>
                      <a:spAutoFit/>
                    </a:bodyPr>
                    <a:p>
                      <a:pPr indent="0"/>
                      <a:r>
                        <a:rPr lang="en-US" sz="800">
                          <a:solidFill>
                            <a:srgbClr val="211A16"/>
                          </a:solidFill>
                          <a:latin typeface="Microsoft YaHei UI" panose="020B0503020204020204" charset="-122"/>
                        </a:rPr>
                        <a:t>Power Demands</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0" algn="just"/>
                      <a:r>
                        <a:rPr lang="en-US" sz="800">
                          <a:solidFill>
                            <a:srgbClr val="211A16"/>
                          </a:solidFill>
                          <a:latin typeface="Microsoft YaHei UI" panose="020B0503020204020204" charset="-122"/>
                        </a:rPr>
                        <a:t>KVA</a:t>
                      </a:r>
                      <a:endParaRPr lang="en-US" sz="800">
                        <a:solidFill>
                          <a:srgbClr val="211A16"/>
                        </a:solidFill>
                        <a:latin typeface="Microsoft YaHei UI" panose="020B0503020204020204" charset="-122"/>
                      </a:endParaRPr>
                    </a:p>
                  </a:txBody>
                  <a:tcPr marL="0" marR="0" marT="0" marB="0">
                    <a:solidFill>
                      <a:srgbClr val="D1D5D6"/>
                    </a:solidFill>
                  </a:tcPr>
                </a:tc>
                <a:tc gridSpan="4">
                  <a:txBody>
                    <a:bodyPr>
                      <a:spAutoFit/>
                    </a:bodyPr>
                    <a:p>
                      <a:pPr indent="0" algn="ctr"/>
                      <a:r>
                        <a:rPr lang="en-US" sz="800">
                          <a:solidFill>
                            <a:srgbClr val="211A16"/>
                          </a:solidFill>
                          <a:latin typeface="Microsoft YaHei UI" panose="020B0503020204020204" charset="-122"/>
                        </a:rPr>
                        <a:t>25</a:t>
                      </a:r>
                      <a:endParaRPr lang="en-US" sz="800">
                        <a:solidFill>
                          <a:srgbClr val="211A16"/>
                        </a:solidFill>
                        <a:latin typeface="Microsoft YaHei UI" panose="020B0503020204020204" charset="-122"/>
                      </a:endParaRPr>
                    </a:p>
                  </a:txBody>
                  <a:tcPr marL="0" marR="0" marT="0" marB="0"/>
                </a:tc>
                <a:tc hMerge="1">
                  <a:tcPr marL="0" marR="0" marT="0" marB="0"/>
                </a:tc>
                <a:tc hMerge="1">
                  <a:tcPr marL="0" marR="0" marT="0" marB="0"/>
                </a:tc>
                <a:tc hMerge="1">
                  <a:tcPr marL="0" marR="0" marT="0" marB="0"/>
                </a:tc>
              </a:tr>
              <a:tr h="161073">
                <a:tc>
                  <a:txBody>
                    <a:bodyPr>
                      <a:spAutoFit/>
                    </a:bodyPr>
                    <a:p>
                      <a:pPr indent="0"/>
                      <a:r>
                        <a:rPr lang="en-US" sz="800">
                          <a:solidFill>
                            <a:srgbClr val="211A16"/>
                          </a:solidFill>
                          <a:latin typeface="Microsoft YaHei UI" panose="020B0503020204020204" charset="-122"/>
                        </a:rPr>
                        <a:t>Net Weight</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0" algn="just"/>
                      <a:r>
                        <a:rPr lang="en-US" sz="800">
                          <a:solidFill>
                            <a:srgbClr val="211A16"/>
                          </a:solidFill>
                          <a:latin typeface="Microsoft YaHei UI" panose="020B0503020204020204" charset="-122"/>
                        </a:rPr>
                        <a:t>Kg</a:t>
                      </a:r>
                      <a:endParaRPr lang="en-US" sz="800">
                        <a:solidFill>
                          <a:srgbClr val="211A16"/>
                        </a:solidFill>
                        <a:latin typeface="Microsoft YaHei UI" panose="020B0503020204020204" charset="-122"/>
                      </a:endParaRPr>
                    </a:p>
                  </a:txBody>
                  <a:tcPr marL="0" marR="0" marT="0" marB="0">
                    <a:solidFill>
                      <a:srgbClr val="D1D5D6"/>
                    </a:solidFill>
                  </a:tcPr>
                </a:tc>
                <a:tc gridSpan="2">
                  <a:txBody>
                    <a:bodyPr>
                      <a:spAutoFit/>
                    </a:bodyPr>
                    <a:p>
                      <a:pPr indent="0" algn="ctr"/>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tc>
                <a:tc hMerge="1">
                  <a:tcPr marL="0" marR="0" marT="0" marB="0"/>
                </a:tc>
                <a:tc gridSpan="2">
                  <a:txBody>
                    <a:bodyPr>
                      <a:spAutoFit/>
                    </a:bodyPr>
                    <a:p>
                      <a:pPr indent="0" algn="ctr"/>
                      <a:r>
                        <a:rPr lang="zh-TW" sz="800">
                          <a:solidFill>
                            <a:srgbClr val="211A16"/>
                          </a:solidFill>
                          <a:latin typeface="Microsoft YaHei UI" panose="020B0503020204020204" charset="-122"/>
                          <a:ea typeface="Microsoft YaHei UI" panose="020B0503020204020204" charset="-122"/>
                        </a:rPr>
                        <a:t>/</a:t>
                      </a:r>
                      <a:endParaRPr lang="zh-TW" sz="800">
                        <a:solidFill>
                          <a:srgbClr val="211A16"/>
                        </a:solidFill>
                        <a:latin typeface="Microsoft YaHei UI" panose="020B0503020204020204" charset="-122"/>
                        <a:ea typeface="Microsoft YaHei UI" panose="020B0503020204020204" charset="-122"/>
                      </a:endParaRPr>
                    </a:p>
                  </a:txBody>
                  <a:tcPr marL="0" marR="0" marT="0" marB="0"/>
                </a:tc>
                <a:tc hMerge="1">
                  <a:tcPr marL="0" marR="0" marT="0" marB="0"/>
                </a:tc>
              </a:tr>
              <a:tr h="168507">
                <a:tc>
                  <a:txBody>
                    <a:bodyPr>
                      <a:spAutoFit/>
                    </a:bodyPr>
                    <a:p>
                      <a:pPr indent="0"/>
                      <a:r>
                        <a:rPr lang="en-US" sz="800">
                          <a:solidFill>
                            <a:srgbClr val="211A16"/>
                          </a:solidFill>
                          <a:latin typeface="Microsoft YaHei UI" panose="020B0503020204020204" charset="-122"/>
                        </a:rPr>
                        <a:t>Overall Dimension(L x W x H)</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solidFill>
                      <a:srgbClr val="D1D5D6"/>
                    </a:solidFill>
                  </a:tcPr>
                </a:tc>
                <a:tc gridSpan="2">
                  <a:txBody>
                    <a:bodyPr>
                      <a:spAutoFit/>
                    </a:bodyPr>
                    <a:p>
                      <a:pPr indent="0" algn="ctr"/>
                      <a:r>
                        <a:rPr lang="en-US" sz="800">
                          <a:solidFill>
                            <a:srgbClr val="070102"/>
                          </a:solidFill>
                          <a:latin typeface="Microsoft YaHei UI" panose="020B0503020204020204" charset="-122"/>
                        </a:rPr>
                        <a:t>2207</a:t>
                      </a:r>
                      <a:r>
                        <a:rPr lang="en-US" sz="800">
                          <a:solidFill>
                            <a:srgbClr val="211A16"/>
                          </a:solidFill>
                          <a:latin typeface="Microsoft YaHei UI" panose="020B0503020204020204" charset="-122"/>
                        </a:rPr>
                        <a:t>x2900x1825</a:t>
                      </a:r>
                      <a:endParaRPr lang="en-US" sz="800">
                        <a:solidFill>
                          <a:srgbClr val="211A16"/>
                        </a:solidFill>
                        <a:latin typeface="Microsoft YaHei UI" panose="020B0503020204020204" charset="-122"/>
                      </a:endParaRPr>
                    </a:p>
                  </a:txBody>
                  <a:tcPr marL="0" marR="0" marT="0" marB="0"/>
                </a:tc>
                <a:tc hMerge="1">
                  <a:tcPr marL="0" marR="0" marT="0" marB="0"/>
                </a:tc>
                <a:tc gridSpan="2">
                  <a:txBody>
                    <a:bodyPr>
                      <a:spAutoFit/>
                    </a:bodyPr>
                    <a:p>
                      <a:pPr indent="0" algn="ctr"/>
                      <a:r>
                        <a:rPr lang="en-US" sz="800">
                          <a:solidFill>
                            <a:srgbClr val="070102"/>
                          </a:solidFill>
                          <a:latin typeface="Microsoft YaHei UI" panose="020B0503020204020204" charset="-122"/>
                        </a:rPr>
                        <a:t>3735</a:t>
                      </a:r>
                      <a:r>
                        <a:rPr lang="en-US" sz="800">
                          <a:solidFill>
                            <a:srgbClr val="211A16"/>
                          </a:solidFill>
                          <a:latin typeface="Microsoft YaHei UI" panose="020B0503020204020204" charset="-122"/>
                        </a:rPr>
                        <a:t>x1742.5x1815</a:t>
                      </a:r>
                      <a:endParaRPr lang="en-US" sz="800">
                        <a:solidFill>
                          <a:srgbClr val="211A16"/>
                        </a:solidFill>
                        <a:latin typeface="Microsoft YaHei UI" panose="020B0503020204020204" charset="-122"/>
                      </a:endParaRPr>
                    </a:p>
                  </a:txBody>
                  <a:tcPr marL="0" marR="0" marT="0" marB="0"/>
                </a:tc>
                <a:tc hMerge="1">
                  <a:tcPr marL="0" marR="0" marT="0" marB="0"/>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591312"/>
            <a:ext cx="6224016" cy="8881872"/>
          </a:xfrm>
          <a:prstGeom prst="rect">
            <a:avLst/>
          </a:prstGeom>
        </p:spPr>
      </p:pic>
      <p:sp>
        <p:nvSpPr>
          <p:cNvPr id="3" name="矩形 2"/>
          <p:cNvSpPr/>
          <p:nvPr/>
        </p:nvSpPr>
        <p:spPr>
          <a:xfrm>
            <a:off x="341376" y="228600"/>
            <a:ext cx="2002536" cy="252984"/>
          </a:xfrm>
          <a:prstGeom prst="rect">
            <a:avLst/>
          </a:prstGeom>
          <a:solidFill>
            <a:srgbClr val="FFFFFF"/>
          </a:solidFill>
        </p:spPr>
        <p:txBody>
          <a:bodyPr wrap="none" lIns="0" tIns="0" rIns="0" bIns="0">
            <a:noAutofit/>
          </a:bodyPr>
          <a:p>
            <a:pPr indent="0" algn="l"/>
            <a:r>
              <a:rPr lang="zh-TW" sz="1700" i="1">
                <a:solidFill>
                  <a:srgbClr val="EF4857"/>
                </a:solidFill>
                <a:latin typeface="Arial" panose="020B0604020202020204"/>
                <a:ea typeface="Arial" panose="020B0604020202020204"/>
              </a:rPr>
              <a:t>/ </a:t>
            </a:r>
            <a:r>
              <a:rPr lang="en-US" sz="1700" i="1">
                <a:solidFill>
                  <a:srgbClr val="EF4857"/>
                </a:solidFill>
                <a:latin typeface="Arial" panose="020B0604020202020204"/>
                <a:sym typeface="+mn-ea"/>
              </a:rPr>
              <a:t>Токарный станок с ЧПУ HQT08</a:t>
            </a:r>
            <a:endParaRPr lang="en-US" sz="1700" i="1">
              <a:solidFill>
                <a:srgbClr val="EF4857"/>
              </a:solidFill>
              <a:latin typeface="Arial" panose="020B0604020202020204"/>
            </a:endParaRPr>
          </a:p>
        </p:txBody>
      </p:sp>
      <p:sp>
        <p:nvSpPr>
          <p:cNvPr id="4" name="矩形 3"/>
          <p:cNvSpPr/>
          <p:nvPr/>
        </p:nvSpPr>
        <p:spPr>
          <a:xfrm>
            <a:off x="3032760" y="8650224"/>
            <a:ext cx="1517904" cy="246888"/>
          </a:xfrm>
          <a:prstGeom prst="rect">
            <a:avLst/>
          </a:prstGeom>
          <a:solidFill>
            <a:srgbClr val="FFFFFF"/>
          </a:solidFill>
        </p:spPr>
        <p:txBody>
          <a:bodyPr wrap="none" lIns="0" tIns="0" rIns="0" bIns="0">
            <a:noAutofit/>
          </a:bodyPr>
          <a:p>
            <a:pPr indent="0"/>
            <a:r>
              <a:rPr lang="en-US" sz="1700" b="1">
                <a:solidFill>
                  <a:srgbClr val="757577"/>
                </a:solidFill>
                <a:latin typeface="Arial" panose="020B0604020202020204"/>
              </a:rPr>
              <a:t>HQT08-580UA</a:t>
            </a:r>
            <a:endParaRPr lang="en-US" sz="1700" b="1">
              <a:solidFill>
                <a:srgbClr val="757577"/>
              </a:solidFill>
              <a:latin typeface="Arial" panose="020B0604020202020204"/>
            </a:endParaRPr>
          </a:p>
        </p:txBody>
      </p:sp>
      <p:sp>
        <p:nvSpPr>
          <p:cNvPr id="5" name="矩形 4"/>
          <p:cNvSpPr/>
          <p:nvPr/>
        </p:nvSpPr>
        <p:spPr>
          <a:xfrm>
            <a:off x="2980944" y="4651248"/>
            <a:ext cx="1548384" cy="246888"/>
          </a:xfrm>
          <a:prstGeom prst="rect">
            <a:avLst/>
          </a:prstGeom>
          <a:solidFill>
            <a:srgbClr val="FFFFFF"/>
          </a:solidFill>
        </p:spPr>
        <p:txBody>
          <a:bodyPr wrap="none" lIns="0" tIns="0" rIns="0" bIns="0">
            <a:noAutofit/>
          </a:bodyPr>
          <a:p>
            <a:pPr indent="0" algn="r"/>
            <a:r>
              <a:rPr lang="en-US" sz="1700" b="1">
                <a:solidFill>
                  <a:srgbClr val="757577"/>
                </a:solidFill>
                <a:latin typeface="Arial" panose="020B0604020202020204"/>
              </a:rPr>
              <a:t>HQT08-580MU</a:t>
            </a:r>
            <a:endParaRPr lang="en-US" sz="1700" b="1">
              <a:solidFill>
                <a:srgbClr val="757577"/>
              </a:solidFill>
              <a:latin typeface="Arial" panose="020B0604020202020204"/>
            </a:endParaRPr>
          </a:p>
        </p:txBody>
      </p:sp>
      <p:sp>
        <p:nvSpPr>
          <p:cNvPr id="6" name="矩形 5"/>
          <p:cNvSpPr/>
          <p:nvPr/>
        </p:nvSpPr>
        <p:spPr>
          <a:xfrm>
            <a:off x="3328416" y="6851904"/>
            <a:ext cx="530352" cy="109728"/>
          </a:xfrm>
          <a:prstGeom prst="rect">
            <a:avLst/>
          </a:prstGeom>
          <a:solidFill>
            <a:srgbClr val="141618"/>
          </a:solidFill>
        </p:spPr>
        <p:txBody>
          <a:bodyPr wrap="none" lIns="0" tIns="0" rIns="0" bIns="0">
            <a:noAutofit/>
          </a:bodyPr>
          <a:p>
            <a:pPr indent="0"/>
            <a:r>
              <a:rPr lang="en-US" sz="600" i="1">
                <a:solidFill>
                  <a:srgbClr val="DDDEDF"/>
                </a:solidFill>
                <a:latin typeface="Times New Roman" panose="02020603050405020304"/>
              </a:rPr>
              <a:t>HQT08-580UA</a:t>
            </a:r>
            <a:endParaRPr lang="en-US" sz="600" i="1">
              <a:solidFill>
                <a:srgbClr val="DDDEDF"/>
              </a:solidFill>
              <a:latin typeface="Times New Roman" panose="02020603050405020304"/>
            </a:endParaRPr>
          </a:p>
        </p:txBody>
      </p:sp>
      <p:sp>
        <p:nvSpPr>
          <p:cNvPr id="7" name="矩形 6"/>
          <p:cNvSpPr/>
          <p:nvPr/>
        </p:nvSpPr>
        <p:spPr>
          <a:xfrm>
            <a:off x="3361944" y="3002280"/>
            <a:ext cx="518160" cy="106680"/>
          </a:xfrm>
          <a:prstGeom prst="rect">
            <a:avLst/>
          </a:prstGeom>
          <a:solidFill>
            <a:srgbClr val="141416"/>
          </a:solidFill>
        </p:spPr>
        <p:txBody>
          <a:bodyPr wrap="none" lIns="0" tIns="0" rIns="0" bIns="0">
            <a:noAutofit/>
          </a:bodyPr>
          <a:p>
            <a:pPr indent="0"/>
            <a:r>
              <a:rPr lang="en-US" sz="600" i="1">
                <a:solidFill>
                  <a:srgbClr val="DDDEDF"/>
                </a:solidFill>
                <a:latin typeface="Times New Roman" panose="02020603050405020304"/>
              </a:rPr>
              <a:t>HQT08-580MU</a:t>
            </a:r>
            <a:endParaRPr lang="en-US" sz="600" i="1">
              <a:solidFill>
                <a:srgbClr val="DDDEDF"/>
              </a:solidFill>
              <a:latin typeface="Times New Roman" panose="02020603050405020304"/>
            </a:endParaRPr>
          </a:p>
        </p:txBody>
      </p:sp>
      <p:sp>
        <p:nvSpPr>
          <p:cNvPr id="9" name="矩形 8"/>
          <p:cNvSpPr/>
          <p:nvPr/>
        </p:nvSpPr>
        <p:spPr>
          <a:xfrm>
            <a:off x="9656064" y="2188464"/>
            <a:ext cx="4050792" cy="338328"/>
          </a:xfrm>
          <a:prstGeom prst="rect">
            <a:avLst/>
          </a:prstGeom>
          <a:solidFill>
            <a:srgbClr val="FFFFFF"/>
          </a:solidFill>
        </p:spPr>
        <p:txBody>
          <a:bodyPr wrap="none" lIns="0" tIns="0" rIns="0" bIns="0">
            <a:noAutofit/>
          </a:bodyPr>
          <a:p>
            <a:pPr indent="0" algn="r"/>
            <a:r>
              <a:rPr lang="en-US" sz="2700" b="1">
                <a:solidFill>
                  <a:srgbClr val="77787B"/>
                </a:solidFill>
                <a:latin typeface="Arial" panose="020B0604020202020204"/>
              </a:rPr>
              <a:t>HQT08-580UA </a:t>
            </a:r>
            <a:r>
              <a:rPr lang="en-US" sz="2700" b="1">
                <a:solidFill>
                  <a:srgbClr val="EF4857"/>
                </a:solidFill>
                <a:latin typeface="Arial" panose="020B0604020202020204"/>
                <a:sym typeface="+mn-ea"/>
              </a:rPr>
              <a:t>Функции</a:t>
            </a:r>
            <a:endParaRPr lang="en-US" sz="2700" b="1">
              <a:solidFill>
                <a:srgbClr val="EF4857"/>
              </a:solidFill>
              <a:latin typeface="Arial" panose="020B0604020202020204"/>
              <a:sym typeface="+mn-ea"/>
            </a:endParaRPr>
          </a:p>
        </p:txBody>
      </p:sp>
      <p:sp>
        <p:nvSpPr>
          <p:cNvPr id="10" name="矩形 9"/>
          <p:cNvSpPr/>
          <p:nvPr/>
        </p:nvSpPr>
        <p:spPr>
          <a:xfrm>
            <a:off x="9646920" y="2855976"/>
            <a:ext cx="4507992" cy="2011680"/>
          </a:xfrm>
          <a:prstGeom prst="rect">
            <a:avLst/>
          </a:prstGeom>
          <a:solidFill>
            <a:srgbClr val="FFFFFF"/>
          </a:solidFill>
        </p:spPr>
        <p:txBody>
          <a:bodyPr lIns="0" tIns="0" rIns="0" bIns="0">
            <a:noAutofit/>
          </a:bodyPr>
          <a:p>
            <a:pPr marL="139065" indent="-254000" algn="just"/>
            <a:r>
              <a:rPr lang="en-US" sz="1000">
                <a:solidFill>
                  <a:srgbClr val="68686A"/>
                </a:solidFill>
                <a:latin typeface="Arial" panose="020B0604020202020204"/>
              </a:rPr>
              <a:t>■ В подшипнике шпинделя используется импортный предварительно прессованный высокоточный конический шарикоподшипник, что обеспечивает высокую жесткость и точность шпинделя.</a:t>
            </a:r>
            <a:endParaRPr lang="en-US" sz="1000">
              <a:solidFill>
                <a:srgbClr val="68686A"/>
              </a:solidFill>
              <a:latin typeface="Arial" panose="020B0604020202020204"/>
            </a:endParaRPr>
          </a:p>
          <a:p>
            <a:pPr marL="139065" indent="-254000" algn="just"/>
            <a:r>
              <a:rPr lang="en-US" sz="1000">
                <a:solidFill>
                  <a:srgbClr val="68686A"/>
                </a:solidFill>
                <a:latin typeface="Arial" panose="020B0604020202020204"/>
              </a:rPr>
              <a:t>■ Точная индексация встроенной режущей башни, режущей башни, скользящего седла, увеличения отливки, дальнейшего повышения производительности резки.</a:t>
            </a:r>
            <a:endParaRPr lang="en-US" sz="1000">
              <a:solidFill>
                <a:srgbClr val="68686A"/>
              </a:solidFill>
              <a:latin typeface="Arial" panose="020B0604020202020204"/>
            </a:endParaRPr>
          </a:p>
          <a:p>
            <a:pPr marL="139065" indent="-254000" algn="just"/>
            <a:r>
              <a:rPr lang="en-US" sz="1000">
                <a:solidFill>
                  <a:srgbClr val="68686A"/>
                </a:solidFill>
                <a:latin typeface="Arial" panose="020B0604020202020204"/>
              </a:rPr>
              <a:t>■ Задняя бабка, программируемая сервоприводом, в стандартной комплектации с приводной верхней частью (дополнительно со встроенной поворотной втулкой)</a:t>
            </a:r>
            <a:endParaRPr lang="en-US" sz="1000">
              <a:solidFill>
                <a:srgbClr val="68686A"/>
              </a:solidFill>
              <a:latin typeface="Arial" panose="020B0604020202020204"/>
            </a:endParaRPr>
          </a:p>
          <a:p>
            <a:pPr marL="139065" indent="-254000" algn="just"/>
            <a:r>
              <a:rPr lang="en-US" sz="1000">
                <a:solidFill>
                  <a:srgbClr val="68686A"/>
                </a:solidFill>
                <a:latin typeface="Arial" panose="020B0604020202020204"/>
              </a:rPr>
              <a:t>■ Расширьте направляющую станка и увеличьте диаметр ходового винта, чтобы еще больше повысить устойчивость станка к стружкообразованию, что в большей степени способствует тяжелому резанию.</a:t>
            </a:r>
            <a:endParaRPr lang="en-US" sz="1000">
              <a:solidFill>
                <a:srgbClr val="68686A"/>
              </a:solidFill>
              <a:latin typeface="Arial" panose="020B0604020202020204"/>
            </a:endParaRPr>
          </a:p>
        </p:txBody>
      </p:sp>
      <p:sp>
        <p:nvSpPr>
          <p:cNvPr id="11" name="矩形 10"/>
          <p:cNvSpPr/>
          <p:nvPr/>
        </p:nvSpPr>
        <p:spPr>
          <a:xfrm>
            <a:off x="9598152" y="5870448"/>
            <a:ext cx="4136136" cy="338328"/>
          </a:xfrm>
          <a:prstGeom prst="rect">
            <a:avLst/>
          </a:prstGeom>
          <a:solidFill>
            <a:srgbClr val="FFFFFF"/>
          </a:solidFill>
        </p:spPr>
        <p:txBody>
          <a:bodyPr wrap="none" lIns="0" tIns="0" rIns="0" bIns="0">
            <a:noAutofit/>
          </a:bodyPr>
          <a:p>
            <a:pPr indent="0" algn="r"/>
            <a:r>
              <a:rPr lang="en-US" sz="2700" b="1">
                <a:solidFill>
                  <a:srgbClr val="77787B"/>
                </a:solidFill>
                <a:latin typeface="Arial" panose="020B0604020202020204"/>
              </a:rPr>
              <a:t>HQT08-580MU </a:t>
            </a:r>
            <a:r>
              <a:rPr lang="en-US" sz="2700" b="1">
                <a:solidFill>
                  <a:srgbClr val="EF4857"/>
                </a:solidFill>
                <a:latin typeface="Arial" panose="020B0604020202020204"/>
              </a:rPr>
              <a:t>Функции</a:t>
            </a:r>
            <a:endParaRPr lang="en-US" sz="2700" b="1">
              <a:solidFill>
                <a:srgbClr val="EF4857"/>
              </a:solidFill>
              <a:latin typeface="Arial" panose="020B0604020202020204"/>
            </a:endParaRPr>
          </a:p>
        </p:txBody>
      </p:sp>
      <p:sp>
        <p:nvSpPr>
          <p:cNvPr id="12" name="矩形 11"/>
          <p:cNvSpPr/>
          <p:nvPr/>
        </p:nvSpPr>
        <p:spPr>
          <a:xfrm>
            <a:off x="9567672" y="6562344"/>
            <a:ext cx="4520184" cy="1929384"/>
          </a:xfrm>
          <a:prstGeom prst="rect">
            <a:avLst/>
          </a:prstGeom>
          <a:solidFill>
            <a:srgbClr val="FFFFFF"/>
          </a:solidFill>
        </p:spPr>
        <p:txBody>
          <a:bodyPr lIns="0" tIns="0" rIns="0" bIns="0">
            <a:noAutofit/>
          </a:bodyPr>
          <a:p>
            <a:pPr indent="0" algn="just">
              <a:spcBef>
                <a:spcPts val="350"/>
              </a:spcBef>
              <a:spcAft>
                <a:spcPts val="140"/>
              </a:spcAft>
            </a:pPr>
            <a:r>
              <a:rPr lang="en-US" sz="1100">
                <a:solidFill>
                  <a:srgbClr val="68686A"/>
                </a:solidFill>
                <a:latin typeface="Arial" panose="020B0604020202020204"/>
              </a:rPr>
              <a:t>■ Порт держателя электроинструмента BMT55</a:t>
            </a:r>
            <a:endParaRPr lang="en-US" sz="1100">
              <a:solidFill>
                <a:srgbClr val="68686A"/>
              </a:solidFill>
              <a:latin typeface="Arial" panose="020B0604020202020204"/>
            </a:endParaRPr>
          </a:p>
          <a:p>
            <a:pPr indent="0" algn="just">
              <a:spcBef>
                <a:spcPts val="350"/>
              </a:spcBef>
              <a:spcAft>
                <a:spcPts val="140"/>
              </a:spcAft>
            </a:pPr>
            <a:r>
              <a:rPr lang="en-US" sz="1100">
                <a:solidFill>
                  <a:srgbClr val="68686A"/>
                </a:solidFill>
                <a:latin typeface="Arial" panose="020B0604020202020204"/>
              </a:rPr>
              <a:t>■ Зарезервированный интерфейс автоматической установки, быстрое и простое расширение до автоматизированной производственной линии</a:t>
            </a:r>
            <a:endParaRPr lang="en-US" sz="1100">
              <a:solidFill>
                <a:srgbClr val="68686A"/>
              </a:solidFill>
              <a:latin typeface="Arial" panose="020B0604020202020204"/>
            </a:endParaRPr>
          </a:p>
          <a:p>
            <a:pPr indent="0" algn="just">
              <a:spcBef>
                <a:spcPts val="350"/>
              </a:spcBef>
              <a:spcAft>
                <a:spcPts val="140"/>
              </a:spcAft>
            </a:pPr>
            <a:r>
              <a:rPr lang="en-US" sz="1100">
                <a:solidFill>
                  <a:srgbClr val="68686A"/>
                </a:solidFill>
                <a:latin typeface="Arial" panose="020B0604020202020204"/>
              </a:rPr>
              <a:t>■ Полностью закрытая защита, может быть оборудована системой подачи воды под высоким давлением до 70 кг.</a:t>
            </a:r>
            <a:endParaRPr lang="en-US" sz="1100">
              <a:solidFill>
                <a:srgbClr val="68686A"/>
              </a:solidFill>
              <a:latin typeface="Arial" panose="020B0604020202020204"/>
            </a:endParaRPr>
          </a:p>
          <a:p>
            <a:pPr indent="0" algn="just">
              <a:spcBef>
                <a:spcPts val="350"/>
              </a:spcBef>
              <a:spcAft>
                <a:spcPts val="140"/>
              </a:spcAft>
            </a:pPr>
            <a:r>
              <a:rPr lang="en-US" sz="1100">
                <a:solidFill>
                  <a:srgbClr val="68686A"/>
                </a:solidFill>
                <a:latin typeface="Arial" panose="020B0604020202020204"/>
              </a:rPr>
              <a:t>■ Задняя бабка, программируемая сервоприводом, в стандартной комплектации с приводной верхней частью (встроенная поворотная втулка не является обязательной)</a:t>
            </a:r>
            <a:endParaRPr lang="en-US" sz="1100">
              <a:solidFill>
                <a:srgbClr val="68686A"/>
              </a:solidFill>
              <a:latin typeface="Arial" panose="020B0604020202020204"/>
            </a:endParaRPr>
          </a:p>
          <a:p>
            <a:pPr indent="0" algn="just">
              <a:spcBef>
                <a:spcPts val="350"/>
              </a:spcBef>
              <a:spcAft>
                <a:spcPts val="140"/>
              </a:spcAft>
            </a:pPr>
            <a:r>
              <a:rPr lang="en-US" sz="1100">
                <a:solidFill>
                  <a:srgbClr val="68686A"/>
                </a:solidFill>
                <a:latin typeface="Arial" panose="020B0604020202020204"/>
              </a:rPr>
              <a:t>■ Шпиндель оснащен энкодером для реализации высокоточной интерполяционной обработки и высоконадежного углового позиционирования.</a:t>
            </a:r>
            <a:endParaRPr lang="en-US" sz="1100">
              <a:solidFill>
                <a:srgbClr val="68686A"/>
              </a:solidFill>
              <a:latin typeface="Arial" panose="020B0604020202020204"/>
            </a:endParaRPr>
          </a:p>
        </p:txBody>
      </p:sp>
    </p:spTree>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041990" y="4629719"/>
            <a:ext cx="5762847" cy="1746778"/>
          </a:xfrm>
          <a:prstGeom prst="rect">
            <a:avLst/>
          </a:prstGeom>
        </p:spPr>
      </p:pic>
      <p:sp>
        <p:nvSpPr>
          <p:cNvPr id="3" name="矩形 2"/>
          <p:cNvSpPr/>
          <p:nvPr/>
        </p:nvSpPr>
        <p:spPr>
          <a:xfrm>
            <a:off x="340241" y="227840"/>
            <a:ext cx="2001959" cy="255181"/>
          </a:xfrm>
          <a:prstGeom prst="rect">
            <a:avLst/>
          </a:prstGeom>
          <a:solidFill>
            <a:srgbClr val="FFFFFF"/>
          </a:solidFill>
        </p:spPr>
        <p:txBody>
          <a:bodyPr wrap="none" lIns="0" tIns="0" rIns="0" bIns="0">
            <a:noAutofit/>
          </a:bodyPr>
          <a:p>
            <a:pPr indent="0" algn="l"/>
            <a:r>
              <a:rPr lang="zh-TW" sz="1700" i="1">
                <a:solidFill>
                  <a:srgbClr val="EF4857"/>
                </a:solidFill>
                <a:latin typeface="Arial" panose="020B0604020202020204"/>
                <a:ea typeface="Arial" panose="020B0604020202020204"/>
              </a:rPr>
              <a:t>/ </a:t>
            </a:r>
            <a:r>
              <a:rPr lang="en-US" sz="1700" i="1">
                <a:solidFill>
                  <a:srgbClr val="EF4857"/>
                </a:solidFill>
                <a:latin typeface="Arial" panose="020B0604020202020204"/>
                <a:sym typeface="+mn-ea"/>
              </a:rPr>
              <a:t>Токарный станок с ЧПУ HQT08</a:t>
            </a:r>
            <a:endParaRPr lang="en-US" sz="1700" i="1">
              <a:solidFill>
                <a:srgbClr val="EF4857"/>
              </a:solidFill>
              <a:latin typeface="Arial" panose="020B0604020202020204"/>
            </a:endParaRPr>
          </a:p>
        </p:txBody>
      </p:sp>
      <p:sp>
        <p:nvSpPr>
          <p:cNvPr id="4" name="矩形 3"/>
          <p:cNvSpPr/>
          <p:nvPr/>
        </p:nvSpPr>
        <p:spPr>
          <a:xfrm>
            <a:off x="950854" y="2658139"/>
            <a:ext cx="2737124" cy="382772"/>
          </a:xfrm>
          <a:prstGeom prst="rect">
            <a:avLst/>
          </a:prstGeom>
          <a:solidFill>
            <a:srgbClr val="FFFFFF"/>
          </a:solidFill>
        </p:spPr>
        <p:txBody>
          <a:bodyPr wrap="none" lIns="0" tIns="0" rIns="0" bIns="0">
            <a:noAutofit/>
          </a:bodyPr>
          <a:p>
            <a:pPr indent="0" algn="l"/>
            <a:r>
              <a:rPr lang="en-US" sz="2400" b="1">
                <a:solidFill>
                  <a:srgbClr val="77787B"/>
                </a:solidFill>
                <a:latin typeface="Arial" panose="020B0604020202020204"/>
              </a:rPr>
              <a:t>Области применения</a:t>
            </a:r>
            <a:endParaRPr lang="en-US" sz="2400" b="1">
              <a:solidFill>
                <a:srgbClr val="77787B"/>
              </a:solidFill>
              <a:latin typeface="Arial" panose="020B0604020202020204"/>
            </a:endParaRPr>
          </a:p>
        </p:txBody>
      </p:sp>
      <p:sp>
        <p:nvSpPr>
          <p:cNvPr id="5" name="矩形 4"/>
          <p:cNvSpPr/>
          <p:nvPr/>
        </p:nvSpPr>
        <p:spPr>
          <a:xfrm>
            <a:off x="1014649" y="3432797"/>
            <a:ext cx="5708165" cy="880983"/>
          </a:xfrm>
          <a:prstGeom prst="rect">
            <a:avLst/>
          </a:prstGeom>
          <a:solidFill>
            <a:srgbClr val="FFFFFF"/>
          </a:solidFill>
        </p:spPr>
        <p:txBody>
          <a:bodyPr lIns="0" tIns="0" rIns="0" bIns="0">
            <a:noAutofit/>
          </a:bodyPr>
          <a:p>
            <a:pPr indent="0">
              <a:lnSpc>
                <a:spcPct val="122000"/>
              </a:lnSpc>
            </a:pPr>
            <a:r>
              <a:rPr lang="en-US" sz="950">
                <a:solidFill>
                  <a:srgbClr val="68686A"/>
                </a:solidFill>
                <a:latin typeface="Tahoma" panose="020B0604030504040204"/>
              </a:rPr>
              <a:t>Эта серия моделей используется в автомобилестроении, строительной и сельскохозяйственной технике, производстве продуктов обработки, энергетической промышленности, медицинской промышленности и большом количестве деталей, обрабатывающих промышленность, может обрабатывать линейный цилиндр, косой цилиндр, дугу и различные резьбы, канавки, червяк и другие сложные детали, типичные детали обработки, такие как шкив сопла зубчатого вала, тормозной диск, поршень, головка фильтра, трубопровод клапана, аксессуары для полной защиты.</a:t>
            </a:r>
            <a:endParaRPr lang="en-US" sz="950">
              <a:solidFill>
                <a:srgbClr val="68686A"/>
              </a:solidFill>
              <a:latin typeface="Tahoma" panose="020B0604030504040204"/>
            </a:endParaRPr>
          </a:p>
        </p:txBody>
      </p:sp>
      <p:sp>
        <p:nvSpPr>
          <p:cNvPr id="6" name="矩形 5"/>
          <p:cNvSpPr/>
          <p:nvPr/>
        </p:nvSpPr>
        <p:spPr>
          <a:xfrm>
            <a:off x="355431" y="9921695"/>
            <a:ext cx="713900" cy="194424"/>
          </a:xfrm>
          <a:prstGeom prst="rect">
            <a:avLst/>
          </a:prstGeom>
          <a:solidFill>
            <a:srgbClr val="FFFFFF"/>
          </a:solidFill>
        </p:spPr>
        <p:txBody>
          <a:bodyPr wrap="none" lIns="0" tIns="0" rIns="0" bIns="0">
            <a:noAutofit/>
          </a:bodyPr>
          <a:p>
            <a:pPr indent="0"/>
            <a:r>
              <a:rPr lang="en-US" sz="1200">
                <a:solidFill>
                  <a:srgbClr val="FFFFFF"/>
                </a:solidFill>
                <a:latin typeface="微软雅黑" panose="020B0503020204020204" charset="-122"/>
              </a:rPr>
              <a:t>95 </a:t>
            </a:r>
            <a:r>
              <a:rPr lang="en-US" sz="1300">
                <a:solidFill>
                  <a:srgbClr val="231A16"/>
                </a:solidFill>
                <a:latin typeface="Arial" panose="020B0604020202020204"/>
              </a:rPr>
              <a:t>Jirfine</a:t>
            </a:r>
            <a:endParaRPr lang="en-US" sz="1300">
              <a:solidFill>
                <a:srgbClr val="231A16"/>
              </a:solidFill>
              <a:latin typeface="Arial" panose="020B0604020202020204"/>
            </a:endParaRPr>
          </a:p>
        </p:txBody>
      </p:sp>
      <p:sp>
        <p:nvSpPr>
          <p:cNvPr id="7" name="矩形 6"/>
          <p:cNvSpPr/>
          <p:nvPr/>
        </p:nvSpPr>
        <p:spPr>
          <a:xfrm>
            <a:off x="8272145" y="1449070"/>
            <a:ext cx="5596255" cy="786765"/>
          </a:xfrm>
          <a:prstGeom prst="rect">
            <a:avLst/>
          </a:prstGeom>
          <a:solidFill>
            <a:srgbClr val="FFFFFF"/>
          </a:solidFill>
        </p:spPr>
        <p:txBody>
          <a:bodyPr lIns="0" tIns="0" rIns="0" bIns="0">
            <a:noAutofit/>
          </a:bodyPr>
          <a:p>
            <a:pPr indent="0">
              <a:lnSpc>
                <a:spcPct val="115000"/>
              </a:lnSpc>
            </a:pPr>
            <a:r>
              <a:rPr lang="en-US" sz="2400" b="1">
                <a:solidFill>
                  <a:srgbClr val="EF4857"/>
                </a:solidFill>
                <a:latin typeface="Arial" panose="020B0604020202020204"/>
              </a:rPr>
              <a:t>Механические характеристики</a:t>
            </a:r>
            <a:endParaRPr lang="en-US" sz="2400" b="1">
              <a:solidFill>
                <a:srgbClr val="EF4857"/>
              </a:solidFill>
              <a:latin typeface="Arial" panose="020B0604020202020204"/>
            </a:endParaRPr>
          </a:p>
        </p:txBody>
      </p:sp>
      <p:graphicFrame>
        <p:nvGraphicFramePr>
          <p:cNvPr id="8" name="表格 7"/>
          <p:cNvGraphicFramePr>
            <a:graphicFrameLocks noGrp="1"/>
          </p:cNvGraphicFramePr>
          <p:nvPr/>
        </p:nvGraphicFramePr>
        <p:xfrm>
          <a:off x="8281243" y="2916358"/>
          <a:ext cx="6270172" cy="6677247"/>
        </p:xfrm>
        <a:graphic>
          <a:graphicData uri="http://schemas.openxmlformats.org/drawingml/2006/table">
            <a:tbl>
              <a:tblPr/>
              <a:tblGrid>
                <a:gridCol w="1664754"/>
                <a:gridCol w="580233"/>
                <a:gridCol w="1017687"/>
                <a:gridCol w="990346"/>
                <a:gridCol w="2017148"/>
              </a:tblGrid>
              <a:tr h="161007">
                <a:tc gridSpan="2">
                  <a:txBody>
                    <a:bodyPr>
                      <a:spAutoFit/>
                    </a:bodyPr>
                    <a:p>
                      <a:pPr indent="0"/>
                      <a:r>
                        <a:rPr lang="en-US" sz="900" b="1">
                          <a:solidFill>
                            <a:srgbClr val="070102"/>
                          </a:solidFill>
                          <a:latin typeface="Microsoft YaHei UI" panose="020B0503020204020204" charset="-122"/>
                        </a:rPr>
                        <a:t>Item</a:t>
                      </a:r>
                      <a:endParaRPr lang="en-US" sz="900" b="1">
                        <a:solidFill>
                          <a:srgbClr val="070102"/>
                        </a:solidFill>
                        <a:latin typeface="Microsoft YaHei UI" panose="020B0503020204020204" charset="-122"/>
                      </a:endParaRPr>
                    </a:p>
                  </a:txBody>
                  <a:tcPr marL="0" marR="0" marT="0" marB="0">
                    <a:solidFill>
                      <a:srgbClr val="D1D5D6"/>
                    </a:solidFill>
                  </a:tcPr>
                </a:tc>
                <a:tc hMerge="1">
                  <a:tcPr marL="0" marR="0" marT="0" marB="0"/>
                </a:tc>
                <a:tc>
                  <a:txBody>
                    <a:bodyPr>
                      <a:spAutoFit/>
                    </a:bodyPr>
                    <a:p>
                      <a:pPr indent="0" algn="r"/>
                      <a:r>
                        <a:rPr lang="en-US" sz="900" b="1">
                          <a:solidFill>
                            <a:srgbClr val="070102"/>
                          </a:solidFill>
                          <a:latin typeface="Microsoft YaHei UI" panose="020B0503020204020204" charset="-122"/>
                        </a:rPr>
                        <a:t>HQT08-580UA</a:t>
                      </a:r>
                      <a:endParaRPr lang="en-US" sz="900" b="1">
                        <a:solidFill>
                          <a:srgbClr val="070102"/>
                        </a:solidFill>
                        <a:latin typeface="Microsoft YaHei UI" panose="020B0503020204020204" charset="-122"/>
                      </a:endParaRPr>
                    </a:p>
                  </a:txBody>
                  <a:tcPr marL="0" marR="0" marT="0" marB="0">
                    <a:solidFill>
                      <a:srgbClr val="D1D5D6"/>
                    </a:solidFill>
                  </a:tcPr>
                </a:tc>
                <a:tc>
                  <a:txBody>
                    <a:bodyPr>
                      <a:spAutoFit/>
                    </a:bodyPr>
                    <a:p>
                      <a:pPr indent="0"/>
                      <a:r>
                        <a:rPr lang="en-US" sz="900" b="1">
                          <a:solidFill>
                            <a:srgbClr val="070102"/>
                          </a:solidFill>
                          <a:latin typeface="Microsoft YaHei UI" panose="020B0503020204020204" charset="-122"/>
                        </a:rPr>
                        <a:t>EQT08-580UA</a:t>
                      </a:r>
                      <a:endParaRPr lang="en-US" sz="900" b="1">
                        <a:solidFill>
                          <a:srgbClr val="070102"/>
                        </a:solidFill>
                        <a:latin typeface="Microsoft YaHei UI" panose="020B0503020204020204" charset="-122"/>
                      </a:endParaRPr>
                    </a:p>
                  </a:txBody>
                  <a:tcPr marL="0" marR="0" marT="0" marB="0">
                    <a:solidFill>
                      <a:srgbClr val="D1D5D6"/>
                    </a:solidFill>
                  </a:tcPr>
                </a:tc>
                <a:tc>
                  <a:txBody>
                    <a:bodyPr>
                      <a:spAutoFit/>
                    </a:bodyPr>
                    <a:p>
                      <a:pPr indent="0" algn="ctr"/>
                      <a:r>
                        <a:rPr lang="en-US" sz="900" b="1">
                          <a:solidFill>
                            <a:srgbClr val="070102"/>
                          </a:solidFill>
                          <a:latin typeface="Microsoft YaHei UI" panose="020B0503020204020204" charset="-122"/>
                        </a:rPr>
                        <a:t>HQT08-580MU</a:t>
                      </a:r>
                      <a:endParaRPr lang="en-US" sz="900" b="1">
                        <a:solidFill>
                          <a:srgbClr val="070102"/>
                        </a:solidFill>
                        <a:latin typeface="Microsoft YaHei UI" panose="020B0503020204020204" charset="-122"/>
                      </a:endParaRPr>
                    </a:p>
                  </a:txBody>
                  <a:tcPr marL="0" marR="0" marT="0" marB="0">
                    <a:solidFill>
                      <a:srgbClr val="D1D5D6"/>
                    </a:solidFill>
                  </a:tcPr>
                </a:tc>
              </a:tr>
              <a:tr h="167083">
                <a:tc gridSpan="5">
                  <a:txBody>
                    <a:bodyPr>
                      <a:spAutoFit/>
                    </a:bodyPr>
                    <a:p>
                      <a:pPr indent="0"/>
                      <a:r>
                        <a:rPr lang="en-US" sz="800">
                          <a:solidFill>
                            <a:srgbClr val="211A16"/>
                          </a:solidFill>
                          <a:latin typeface="Microsoft YaHei UI" panose="020B0503020204020204" charset="-122"/>
                        </a:rPr>
                        <a:t>Machining Range</a:t>
                      </a:r>
                      <a:endParaRPr lang="en-US" sz="800">
                        <a:solidFill>
                          <a:srgbClr val="211A16"/>
                        </a:solidFill>
                        <a:latin typeface="Microsoft YaHei UI"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c hMerge="1">
                  <a:tcPr marL="0" marR="0" marT="0" marB="0"/>
                </a:tc>
              </a:tr>
              <a:tr h="167083">
                <a:tc>
                  <a:txBody>
                    <a:bodyPr>
                      <a:spAutoFit/>
                    </a:bodyPr>
                    <a:p>
                      <a:pPr indent="0"/>
                      <a:r>
                        <a:rPr lang="en-US" sz="700">
                          <a:solidFill>
                            <a:srgbClr val="211A16"/>
                          </a:solidFill>
                          <a:latin typeface="Microsoft YaHei UI" panose="020B0503020204020204" charset="-122"/>
                        </a:rPr>
                        <a:t>Maximum Rotating Diameter</a:t>
                      </a:r>
                      <a:endParaRPr lang="en-US" sz="7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3">
                  <a:txBody>
                    <a:bodyPr>
                      <a:spAutoFit/>
                    </a:bodyPr>
                    <a:p>
                      <a:pPr indent="0" algn="ctr"/>
                      <a:r>
                        <a:rPr lang="en-US" sz="750">
                          <a:solidFill>
                            <a:srgbClr val="211A16"/>
                          </a:solidFill>
                          <a:latin typeface="Microsoft YaHei UI" panose="020B0503020204020204" charset="-122"/>
                        </a:rPr>
                        <a:t>0</a:t>
                      </a:r>
                      <a:r>
                        <a:rPr lang="en-US" sz="800">
                          <a:solidFill>
                            <a:srgbClr val="070102"/>
                          </a:solidFill>
                          <a:latin typeface="Microsoft YaHei UI" panose="020B0503020204020204" charset="-122"/>
                        </a:rPr>
                        <a:t>580</a:t>
                      </a:r>
                      <a:endParaRPr lang="en-US" sz="800">
                        <a:solidFill>
                          <a:srgbClr val="070102"/>
                        </a:solidFill>
                        <a:latin typeface="Microsoft YaHei UI" panose="020B0503020204020204" charset="-122"/>
                      </a:endParaRPr>
                    </a:p>
                  </a:txBody>
                  <a:tcPr marL="0" marR="0" marT="0" marB="0" anchor="b"/>
                </a:tc>
                <a:tc hMerge="1">
                  <a:tcPr marL="0" marR="0" marT="0" marB="0"/>
                </a:tc>
                <a:tc hMerge="1">
                  <a:tcPr marL="0" marR="0" marT="0" marB="0"/>
                </a:tc>
              </a:tr>
              <a:tr h="167083">
                <a:tc>
                  <a:txBody>
                    <a:bodyPr>
                      <a:spAutoFit/>
                    </a:bodyPr>
                    <a:p>
                      <a:pPr indent="0"/>
                      <a:r>
                        <a:rPr lang="en-US" sz="550">
                          <a:solidFill>
                            <a:srgbClr val="211A16"/>
                          </a:solidFill>
                          <a:latin typeface="Microsoft YaHei UI" panose="020B0503020204020204" charset="-122"/>
                        </a:rPr>
                        <a:t>Maximum Machining Diameter x Length</a:t>
                      </a:r>
                      <a:endParaRPr lang="en-US" sz="55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2">
                  <a:txBody>
                    <a:bodyPr>
                      <a:spAutoFit/>
                    </a:bodyPr>
                    <a:p>
                      <a:pPr indent="0" algn="ctr"/>
                      <a:r>
                        <a:rPr lang="en-US" sz="750">
                          <a:solidFill>
                            <a:srgbClr val="211A16"/>
                          </a:solidFill>
                          <a:latin typeface="Microsoft YaHei UI" panose="020B0503020204020204" charset="-122"/>
                        </a:rPr>
                        <a:t>0</a:t>
                      </a:r>
                      <a:r>
                        <a:rPr lang="en-US" sz="800">
                          <a:solidFill>
                            <a:srgbClr val="070102"/>
                          </a:solidFill>
                          <a:latin typeface="Microsoft YaHei UI" panose="020B0503020204020204" charset="-122"/>
                        </a:rPr>
                        <a:t>350x470</a:t>
                      </a:r>
                      <a:endParaRPr lang="en-US" sz="800">
                        <a:solidFill>
                          <a:srgbClr val="070102"/>
                        </a:solidFill>
                        <a:latin typeface="Microsoft YaHei UI" panose="020B0503020204020204" charset="-122"/>
                      </a:endParaRPr>
                    </a:p>
                  </a:txBody>
                  <a:tcPr marL="0" marR="0" marT="0" marB="0" anchor="b"/>
                </a:tc>
                <a:tc hMerge="1">
                  <a:tcPr marL="0" marR="0" marT="0" marB="0"/>
                </a:tc>
                <a:tc>
                  <a:txBody>
                    <a:bodyPr>
                      <a:spAutoFit/>
                    </a:bodyPr>
                    <a:p>
                      <a:pPr indent="0" algn="ctr"/>
                      <a:r>
                        <a:rPr lang="en-US" sz="750">
                          <a:solidFill>
                            <a:srgbClr val="211A16"/>
                          </a:solidFill>
                          <a:latin typeface="Microsoft YaHei UI" panose="020B0503020204020204" charset="-122"/>
                        </a:rPr>
                        <a:t>0</a:t>
                      </a:r>
                      <a:r>
                        <a:rPr lang="en-US" sz="800">
                          <a:solidFill>
                            <a:srgbClr val="070102"/>
                          </a:solidFill>
                          <a:latin typeface="Microsoft YaHei UI" panose="020B0503020204020204" charset="-122"/>
                        </a:rPr>
                        <a:t>350x390</a:t>
                      </a:r>
                      <a:endParaRPr lang="en-US" sz="800">
                        <a:solidFill>
                          <a:srgbClr val="070102"/>
                        </a:solidFill>
                        <a:latin typeface="Microsoft YaHei UI" panose="020B0503020204020204" charset="-122"/>
                      </a:endParaRPr>
                    </a:p>
                  </a:txBody>
                  <a:tcPr marL="0" marR="0" marT="0" marB="0" anchor="b"/>
                </a:tc>
              </a:tr>
              <a:tr h="164045">
                <a:tc>
                  <a:txBody>
                    <a:bodyPr>
                      <a:spAutoFit/>
                    </a:bodyPr>
                    <a:p>
                      <a:pPr indent="0"/>
                      <a:r>
                        <a:rPr lang="en-US" sz="800">
                          <a:solidFill>
                            <a:srgbClr val="211A16"/>
                          </a:solidFill>
                          <a:latin typeface="Microsoft YaHei UI" panose="020B0503020204020204" charset="-122"/>
                        </a:rPr>
                        <a:t>Bore Diameter of the Spindle</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3">
                  <a:txBody>
                    <a:bodyPr>
                      <a:spAutoFit/>
                    </a:bodyPr>
                    <a:p>
                      <a:pPr indent="0" algn="ctr"/>
                      <a:r>
                        <a:rPr lang="en-US" sz="750">
                          <a:solidFill>
                            <a:srgbClr val="211A16"/>
                          </a:solidFill>
                          <a:latin typeface="Microsoft YaHei UI" panose="020B0503020204020204" charset="-122"/>
                        </a:rPr>
                        <a:t>0</a:t>
                      </a:r>
                      <a:r>
                        <a:rPr lang="en-US" sz="800">
                          <a:solidFill>
                            <a:srgbClr val="070102"/>
                          </a:solidFill>
                          <a:latin typeface="Microsoft YaHei UI" panose="020B0503020204020204" charset="-122"/>
                        </a:rPr>
                        <a:t>62</a:t>
                      </a:r>
                      <a:endParaRPr lang="en-US" sz="800">
                        <a:solidFill>
                          <a:srgbClr val="070102"/>
                        </a:solidFill>
                        <a:latin typeface="Microsoft YaHei UI" panose="020B0503020204020204" charset="-122"/>
                      </a:endParaRPr>
                    </a:p>
                  </a:txBody>
                  <a:tcPr marL="0" marR="0" marT="0" marB="0" anchor="b"/>
                </a:tc>
                <a:tc hMerge="1">
                  <a:tcPr marL="0" marR="0" marT="0" marB="0"/>
                </a:tc>
                <a:tc hMerge="1">
                  <a:tcPr marL="0" marR="0" marT="0" marB="0"/>
                </a:tc>
              </a:tr>
              <a:tr h="167083">
                <a:tc>
                  <a:txBody>
                    <a:bodyPr>
                      <a:spAutoFit/>
                    </a:bodyPr>
                    <a:p>
                      <a:pPr indent="0"/>
                      <a:r>
                        <a:rPr lang="en-US" sz="550">
                          <a:solidFill>
                            <a:srgbClr val="211A16"/>
                          </a:solidFill>
                          <a:latin typeface="Microsoft YaHei UI" panose="020B0503020204020204" charset="-122"/>
                        </a:rPr>
                        <a:t>Maximum Diameter of Rod to be Machined</a:t>
                      </a:r>
                      <a:endParaRPr lang="en-US" sz="55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3">
                  <a:txBody>
                    <a:bodyPr>
                      <a:spAutoFit/>
                    </a:bodyPr>
                    <a:p>
                      <a:pPr indent="0" algn="ctr"/>
                      <a:r>
                        <a:rPr lang="en-US" sz="750">
                          <a:solidFill>
                            <a:srgbClr val="211A16"/>
                          </a:solidFill>
                          <a:latin typeface="Microsoft YaHei UI" panose="020B0503020204020204" charset="-122"/>
                        </a:rPr>
                        <a:t>0</a:t>
                      </a:r>
                      <a:r>
                        <a:rPr lang="en-US" sz="800">
                          <a:solidFill>
                            <a:srgbClr val="070102"/>
                          </a:solidFill>
                          <a:latin typeface="Microsoft YaHei UI" panose="020B0503020204020204" charset="-122"/>
                        </a:rPr>
                        <a:t>52</a:t>
                      </a:r>
                      <a:endParaRPr lang="en-US" sz="800">
                        <a:solidFill>
                          <a:srgbClr val="070102"/>
                        </a:solidFill>
                        <a:latin typeface="Microsoft YaHei UI" panose="020B0503020204020204" charset="-122"/>
                      </a:endParaRPr>
                    </a:p>
                  </a:txBody>
                  <a:tcPr marL="0" marR="0" marT="0" marB="0" anchor="b"/>
                </a:tc>
                <a:tc hMerge="1">
                  <a:tcPr marL="0" marR="0" marT="0" marB="0"/>
                </a:tc>
                <a:tc hMerge="1">
                  <a:tcPr marL="0" marR="0" marT="0" marB="0"/>
                </a:tc>
              </a:tr>
              <a:tr h="167083">
                <a:tc>
                  <a:txBody>
                    <a:bodyPr>
                      <a:spAutoFit/>
                    </a:bodyPr>
                    <a:p>
                      <a:pPr indent="0"/>
                      <a:r>
                        <a:rPr lang="en-US" sz="800">
                          <a:solidFill>
                            <a:srgbClr val="211A16"/>
                          </a:solidFill>
                          <a:latin typeface="Microsoft YaHei UI" panose="020B0503020204020204" charset="-122"/>
                        </a:rPr>
                        <a:t>Maximum Supporting Weight</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kg</a:t>
                      </a:r>
                      <a:endParaRPr lang="en-US" sz="800">
                        <a:solidFill>
                          <a:srgbClr val="211A16"/>
                        </a:solidFill>
                        <a:latin typeface="Microsoft YaHei UI" panose="020B0503020204020204" charset="-122"/>
                      </a:endParaRPr>
                    </a:p>
                  </a:txBody>
                  <a:tcPr marL="0" marR="0" marT="0" marB="0" anchor="b">
                    <a:solidFill>
                      <a:srgbClr val="D1D5D6"/>
                    </a:solidFill>
                  </a:tcPr>
                </a:tc>
                <a:tc gridSpan="3">
                  <a:txBody>
                    <a:bodyPr>
                      <a:spAutoFit/>
                    </a:bodyPr>
                    <a:p>
                      <a:pPr indent="0" algn="ctr"/>
                      <a:r>
                        <a:rPr lang="en-US" sz="800">
                          <a:solidFill>
                            <a:srgbClr val="070102"/>
                          </a:solidFill>
                          <a:latin typeface="Microsoft YaHei UI" panose="020B0503020204020204" charset="-122"/>
                        </a:rPr>
                        <a:t>200</a:t>
                      </a:r>
                      <a:endParaRPr lang="en-US" sz="800">
                        <a:solidFill>
                          <a:srgbClr val="070102"/>
                        </a:solidFill>
                        <a:latin typeface="Microsoft YaHei UI" panose="020B0503020204020204" charset="-122"/>
                      </a:endParaRPr>
                    </a:p>
                  </a:txBody>
                  <a:tcPr marL="0" marR="0" marT="0" marB="0" anchor="b"/>
                </a:tc>
                <a:tc hMerge="1">
                  <a:tcPr marL="0" marR="0" marT="0" marB="0"/>
                </a:tc>
                <a:tc hMerge="1">
                  <a:tcPr marL="0" marR="0" marT="0" marB="0"/>
                </a:tc>
              </a:tr>
              <a:tr h="167083">
                <a:tc gridSpan="5">
                  <a:txBody>
                    <a:bodyPr>
                      <a:spAutoFit/>
                    </a:bodyPr>
                    <a:p>
                      <a:pPr indent="0"/>
                      <a:r>
                        <a:rPr lang="en-US" sz="800">
                          <a:solidFill>
                            <a:srgbClr val="211A16"/>
                          </a:solidFill>
                          <a:latin typeface="Microsoft YaHei UI" panose="020B0503020204020204" charset="-122"/>
                        </a:rPr>
                        <a:t>Spindle</a:t>
                      </a:r>
                      <a:endParaRPr lang="en-US" sz="800">
                        <a:solidFill>
                          <a:srgbClr val="211A16"/>
                        </a:solidFill>
                        <a:latin typeface="Microsoft YaHei UI"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c hMerge="1">
                  <a:tcPr marL="0" marR="0" marT="0" marB="0"/>
                </a:tc>
              </a:tr>
              <a:tr h="167083">
                <a:tc>
                  <a:txBody>
                    <a:bodyPr>
                      <a:spAutoFit/>
                    </a:bodyPr>
                    <a:p>
                      <a:pPr indent="0"/>
                      <a:r>
                        <a:rPr lang="en-US" sz="550">
                          <a:solidFill>
                            <a:srgbClr val="211A16"/>
                          </a:solidFill>
                          <a:latin typeface="Microsoft YaHei UI" panose="020B0503020204020204" charset="-122"/>
                        </a:rPr>
                        <a:t>Maximum Rotating Speed of Spindle</a:t>
                      </a:r>
                      <a:endParaRPr lang="en-US" sz="55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r.p.m</a:t>
                      </a:r>
                      <a:endParaRPr lang="en-US" sz="800">
                        <a:solidFill>
                          <a:srgbClr val="211A16"/>
                        </a:solidFill>
                        <a:latin typeface="Microsoft YaHei UI" panose="020B0503020204020204" charset="-122"/>
                      </a:endParaRPr>
                    </a:p>
                  </a:txBody>
                  <a:tcPr marL="0" marR="0" marT="0" marB="0" anchor="b">
                    <a:solidFill>
                      <a:srgbClr val="D1D5D6"/>
                    </a:solidFill>
                  </a:tcPr>
                </a:tc>
                <a:tc gridSpan="3">
                  <a:txBody>
                    <a:bodyPr>
                      <a:spAutoFit/>
                    </a:bodyPr>
                    <a:p>
                      <a:pPr indent="0" algn="ctr"/>
                      <a:r>
                        <a:rPr lang="en-US" sz="800">
                          <a:solidFill>
                            <a:srgbClr val="070102"/>
                          </a:solidFill>
                          <a:latin typeface="Microsoft YaHei UI" panose="020B0503020204020204" charset="-122"/>
                        </a:rPr>
                        <a:t>4500</a:t>
                      </a:r>
                      <a:endParaRPr lang="en-US" sz="800">
                        <a:solidFill>
                          <a:srgbClr val="070102"/>
                        </a:solidFill>
                        <a:latin typeface="Microsoft YaHei UI" panose="020B0503020204020204" charset="-122"/>
                      </a:endParaRPr>
                    </a:p>
                  </a:txBody>
                  <a:tcPr marL="0" marR="0" marT="0" marB="0" anchor="b"/>
                </a:tc>
                <a:tc hMerge="1">
                  <a:tcPr marL="0" marR="0" marT="0" marB="0"/>
                </a:tc>
                <a:tc hMerge="1">
                  <a:tcPr marL="0" marR="0" marT="0" marB="0"/>
                </a:tc>
              </a:tr>
              <a:tr h="164045">
                <a:tc>
                  <a:txBody>
                    <a:bodyPr>
                      <a:spAutoFit/>
                    </a:bodyPr>
                    <a:p>
                      <a:pPr indent="0"/>
                      <a:r>
                        <a:rPr lang="en-US" sz="800">
                          <a:solidFill>
                            <a:srgbClr val="211A16"/>
                          </a:solidFill>
                          <a:latin typeface="Microsoft YaHei UI" panose="020B0503020204020204" charset="-122"/>
                        </a:rPr>
                        <a:t>The End Type of Spindle</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KAS</a:t>
                      </a:r>
                      <a:endParaRPr lang="en-US" sz="800">
                        <a:solidFill>
                          <a:srgbClr val="211A16"/>
                        </a:solidFill>
                        <a:latin typeface="Microsoft YaHei UI" panose="020B0503020204020204" charset="-122"/>
                      </a:endParaRPr>
                    </a:p>
                  </a:txBody>
                  <a:tcPr marL="0" marR="0" marT="0" marB="0" anchor="b">
                    <a:solidFill>
                      <a:srgbClr val="D1D5D6"/>
                    </a:solidFill>
                  </a:tcPr>
                </a:tc>
                <a:tc gridSpan="3">
                  <a:txBody>
                    <a:bodyPr>
                      <a:spAutoFit/>
                    </a:bodyPr>
                    <a:p>
                      <a:pPr indent="0" algn="ctr"/>
                      <a:r>
                        <a:rPr lang="en-US" sz="800">
                          <a:solidFill>
                            <a:srgbClr val="070102"/>
                          </a:solidFill>
                          <a:latin typeface="Microsoft YaHei UI" panose="020B0503020204020204" charset="-122"/>
                        </a:rPr>
                        <a:t>A2-6</a:t>
                      </a:r>
                      <a:endParaRPr lang="en-US" sz="800">
                        <a:solidFill>
                          <a:srgbClr val="070102"/>
                        </a:solidFill>
                        <a:latin typeface="Microsoft YaHei UI" panose="020B0503020204020204" charset="-122"/>
                      </a:endParaRPr>
                    </a:p>
                  </a:txBody>
                  <a:tcPr marL="0" marR="0" marT="0" marB="0" anchor="b"/>
                </a:tc>
                <a:tc hMerge="1">
                  <a:tcPr marL="0" marR="0" marT="0" marB="0"/>
                </a:tc>
                <a:tc hMerge="1">
                  <a:tcPr marL="0" marR="0" marT="0" marB="0"/>
                </a:tc>
              </a:tr>
              <a:tr h="167083">
                <a:tc>
                  <a:txBody>
                    <a:bodyPr>
                      <a:spAutoFit/>
                    </a:bodyPr>
                    <a:p>
                      <a:pPr indent="0"/>
                      <a:r>
                        <a:rPr lang="en-US" sz="550">
                          <a:solidFill>
                            <a:srgbClr val="211A16"/>
                          </a:solidFill>
                          <a:latin typeface="Microsoft YaHei UI" panose="020B0503020204020204" charset="-122"/>
                        </a:rPr>
                        <a:t>The Rotation Indexing Precision of Spindle</a:t>
                      </a:r>
                      <a:endParaRPr lang="en-US" sz="55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deg</a:t>
                      </a:r>
                      <a:endParaRPr lang="en-US" sz="800">
                        <a:solidFill>
                          <a:srgbClr val="211A16"/>
                        </a:solidFill>
                        <a:latin typeface="Microsoft YaHei UI" panose="020B0503020204020204" charset="-122"/>
                      </a:endParaRPr>
                    </a:p>
                  </a:txBody>
                  <a:tcPr marL="0" marR="0" marT="0" marB="0" anchor="b">
                    <a:solidFill>
                      <a:srgbClr val="D1D5D6"/>
                    </a:solidFill>
                  </a:tcPr>
                </a:tc>
                <a:tc gridSpan="3">
                  <a:txBody>
                    <a:bodyPr>
                      <a:spAutoFit/>
                    </a:bodyPr>
                    <a:p>
                      <a:pPr indent="0" algn="ctr"/>
                      <a:r>
                        <a:rPr lang="en-US" sz="800">
                          <a:solidFill>
                            <a:srgbClr val="070102"/>
                          </a:solidFill>
                          <a:latin typeface="Microsoft YaHei UI" panose="020B0503020204020204" charset="-122"/>
                        </a:rPr>
                        <a:t>(360°)0.001</a:t>
                      </a:r>
                      <a:endParaRPr lang="en-US" sz="800">
                        <a:solidFill>
                          <a:srgbClr val="070102"/>
                        </a:solidFill>
                        <a:latin typeface="Microsoft YaHei UI" panose="020B0503020204020204" charset="-122"/>
                      </a:endParaRPr>
                    </a:p>
                  </a:txBody>
                  <a:tcPr marL="0" marR="0" marT="0" marB="0" anchor="b"/>
                </a:tc>
                <a:tc hMerge="1">
                  <a:tcPr marL="0" marR="0" marT="0" marB="0"/>
                </a:tc>
                <a:tc hMerge="1">
                  <a:tcPr marL="0" marR="0" marT="0" marB="0"/>
                </a:tc>
              </a:tr>
              <a:tr h="167083">
                <a:tc>
                  <a:txBody>
                    <a:bodyPr>
                      <a:spAutoFit/>
                    </a:bodyPr>
                    <a:p>
                      <a:pPr indent="0"/>
                      <a:r>
                        <a:rPr lang="en-US" sz="800">
                          <a:solidFill>
                            <a:srgbClr val="211A16"/>
                          </a:solidFill>
                          <a:latin typeface="Microsoft YaHei UI" panose="020B0503020204020204" charset="-122"/>
                        </a:rPr>
                        <a:t>Size of Chuck</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inch</a:t>
                      </a:r>
                      <a:endParaRPr lang="en-US" sz="800">
                        <a:solidFill>
                          <a:srgbClr val="211A16"/>
                        </a:solidFill>
                        <a:latin typeface="Microsoft YaHei UI" panose="020B0503020204020204" charset="-122"/>
                      </a:endParaRPr>
                    </a:p>
                  </a:txBody>
                  <a:tcPr marL="0" marR="0" marT="0" marB="0" anchor="b">
                    <a:solidFill>
                      <a:srgbClr val="D1D5D6"/>
                    </a:solidFill>
                  </a:tcPr>
                </a:tc>
                <a:tc gridSpan="3">
                  <a:txBody>
                    <a:bodyPr>
                      <a:spAutoFit/>
                    </a:bodyPr>
                    <a:p>
                      <a:pPr indent="0" algn="ctr"/>
                      <a:r>
                        <a:rPr lang="en-US" sz="800">
                          <a:solidFill>
                            <a:srgbClr val="070102"/>
                          </a:solidFill>
                          <a:latin typeface="Microsoft YaHei UI" panose="020B0503020204020204" charset="-122"/>
                        </a:rPr>
                        <a:t>8" Hollow (Solid) Chuck</a:t>
                      </a:r>
                      <a:endParaRPr lang="en-US" sz="800">
                        <a:solidFill>
                          <a:srgbClr val="070102"/>
                        </a:solidFill>
                        <a:latin typeface="Microsoft YaHei UI" panose="020B0503020204020204" charset="-122"/>
                      </a:endParaRPr>
                    </a:p>
                  </a:txBody>
                  <a:tcPr marL="0" marR="0" marT="0" marB="0" anchor="b"/>
                </a:tc>
                <a:tc hMerge="1">
                  <a:tcPr marL="0" marR="0" marT="0" marB="0"/>
                </a:tc>
                <a:tc hMerge="1">
                  <a:tcPr marL="0" marR="0" marT="0" marB="0"/>
                </a:tc>
              </a:tr>
              <a:tr h="167083">
                <a:tc gridSpan="5">
                  <a:txBody>
                    <a:bodyPr>
                      <a:spAutoFit/>
                    </a:bodyPr>
                    <a:p>
                      <a:pPr indent="0"/>
                      <a:r>
                        <a:rPr lang="en-US" sz="800">
                          <a:solidFill>
                            <a:srgbClr val="211A16"/>
                          </a:solidFill>
                          <a:latin typeface="Microsoft YaHei UI" panose="020B0503020204020204" charset="-122"/>
                        </a:rPr>
                        <a:t>Travel</a:t>
                      </a:r>
                      <a:endParaRPr lang="en-US" sz="800">
                        <a:solidFill>
                          <a:srgbClr val="211A16"/>
                        </a:solidFill>
                        <a:latin typeface="Microsoft YaHei UI"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c hMerge="1">
                  <a:tcPr marL="0" marR="0" marT="0" marB="0"/>
                </a:tc>
              </a:tr>
              <a:tr h="167083">
                <a:tc>
                  <a:txBody>
                    <a:bodyPr>
                      <a:spAutoFit/>
                    </a:bodyPr>
                    <a:p>
                      <a:pPr indent="0"/>
                      <a:r>
                        <a:rPr lang="en-US" sz="800">
                          <a:solidFill>
                            <a:srgbClr val="211A16"/>
                          </a:solidFill>
                          <a:latin typeface="Microsoft YaHei UI" panose="020B0503020204020204" charset="-122"/>
                        </a:rPr>
                        <a:t>Travel Length of Axis-X</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2">
                  <a:txBody>
                    <a:bodyPr>
                      <a:spAutoFit/>
                    </a:bodyPr>
                    <a:p>
                      <a:pPr indent="0" algn="ctr"/>
                      <a:r>
                        <a:rPr lang="en-US" sz="800">
                          <a:solidFill>
                            <a:srgbClr val="070102"/>
                          </a:solidFill>
                          <a:latin typeface="Microsoft YaHei UI" panose="020B0503020204020204" charset="-122"/>
                        </a:rPr>
                        <a:t>200</a:t>
                      </a:r>
                      <a:endParaRPr lang="en-US" sz="800">
                        <a:solidFill>
                          <a:srgbClr val="070102"/>
                        </a:solidFill>
                        <a:latin typeface="Microsoft YaHei UI" panose="020B0503020204020204" charset="-122"/>
                      </a:endParaRPr>
                    </a:p>
                  </a:txBody>
                  <a:tcPr marL="0" marR="0" marT="0" marB="0" anchor="b"/>
                </a:tc>
                <a:tc hMerge="1">
                  <a:tcPr marL="0" marR="0" marT="0" marB="0"/>
                </a:tc>
                <a:tc>
                  <a:txBody>
                    <a:bodyPr>
                      <a:spAutoFit/>
                    </a:bodyPr>
                    <a:p>
                      <a:pPr indent="0" algn="ctr"/>
                      <a:r>
                        <a:rPr lang="en-US" sz="800">
                          <a:solidFill>
                            <a:srgbClr val="070102"/>
                          </a:solidFill>
                          <a:latin typeface="Microsoft YaHei UI" panose="020B0503020204020204" charset="-122"/>
                        </a:rPr>
                        <a:t>225</a:t>
                      </a:r>
                      <a:endParaRPr lang="en-US" sz="800">
                        <a:solidFill>
                          <a:srgbClr val="070102"/>
                        </a:solidFill>
                        <a:latin typeface="Microsoft YaHei UI" panose="020B0503020204020204" charset="-122"/>
                      </a:endParaRPr>
                    </a:p>
                  </a:txBody>
                  <a:tcPr marL="0" marR="0" marT="0" marB="0" anchor="b"/>
                </a:tc>
              </a:tr>
              <a:tr h="167083">
                <a:tc>
                  <a:txBody>
                    <a:bodyPr>
                      <a:spAutoFit/>
                    </a:bodyPr>
                    <a:p>
                      <a:pPr indent="0"/>
                      <a:r>
                        <a:rPr lang="en-US" sz="800">
                          <a:solidFill>
                            <a:srgbClr val="211A16"/>
                          </a:solidFill>
                          <a:latin typeface="Microsoft YaHei UI" panose="020B0503020204020204" charset="-122"/>
                        </a:rPr>
                        <a:t>Travel Length of Axis-Z</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2">
                  <a:txBody>
                    <a:bodyPr>
                      <a:spAutoFit/>
                    </a:bodyPr>
                    <a:p>
                      <a:pPr indent="0" algn="ctr"/>
                      <a:r>
                        <a:rPr lang="en-US" sz="800">
                          <a:solidFill>
                            <a:srgbClr val="070102"/>
                          </a:solidFill>
                          <a:latin typeface="Microsoft YaHei UI" panose="020B0503020204020204" charset="-122"/>
                        </a:rPr>
                        <a:t>480</a:t>
                      </a:r>
                      <a:endParaRPr lang="en-US" sz="800">
                        <a:solidFill>
                          <a:srgbClr val="070102"/>
                        </a:solidFill>
                        <a:latin typeface="Microsoft YaHei UI" panose="020B0503020204020204" charset="-122"/>
                      </a:endParaRPr>
                    </a:p>
                  </a:txBody>
                  <a:tcPr marL="0" marR="0" marT="0" marB="0" anchor="b"/>
                </a:tc>
                <a:tc hMerge="1">
                  <a:tcPr marL="0" marR="0" marT="0" marB="0"/>
                </a:tc>
                <a:tc>
                  <a:txBody>
                    <a:bodyPr>
                      <a:spAutoFit/>
                    </a:bodyPr>
                    <a:p>
                      <a:pPr indent="0" algn="ctr"/>
                      <a:r>
                        <a:rPr lang="en-US" sz="800">
                          <a:solidFill>
                            <a:srgbClr val="070102"/>
                          </a:solidFill>
                          <a:latin typeface="Microsoft YaHei UI" panose="020B0503020204020204" charset="-122"/>
                        </a:rPr>
                        <a:t>450</a:t>
                      </a:r>
                      <a:endParaRPr lang="en-US" sz="800">
                        <a:solidFill>
                          <a:srgbClr val="070102"/>
                        </a:solidFill>
                        <a:latin typeface="Microsoft YaHei UI" panose="020B0503020204020204" charset="-122"/>
                      </a:endParaRPr>
                    </a:p>
                  </a:txBody>
                  <a:tcPr marL="0" marR="0" marT="0" marB="0" anchor="b"/>
                </a:tc>
              </a:tr>
              <a:tr h="164045">
                <a:tc gridSpan="5">
                  <a:txBody>
                    <a:bodyPr>
                      <a:spAutoFit/>
                    </a:bodyPr>
                    <a:p>
                      <a:pPr indent="0"/>
                      <a:r>
                        <a:rPr lang="en-US" sz="800">
                          <a:solidFill>
                            <a:srgbClr val="211A16"/>
                          </a:solidFill>
                          <a:latin typeface="Microsoft YaHei UI" panose="020B0503020204020204" charset="-122"/>
                        </a:rPr>
                        <a:t>Feed</a:t>
                      </a:r>
                      <a:endParaRPr lang="en-US" sz="800">
                        <a:solidFill>
                          <a:srgbClr val="211A16"/>
                        </a:solidFill>
                        <a:latin typeface="Microsoft YaHei UI"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c hMerge="1">
                  <a:tcPr marL="0" marR="0" marT="0" marB="0"/>
                </a:tc>
              </a:tr>
              <a:tr h="167083">
                <a:tc>
                  <a:txBody>
                    <a:bodyPr>
                      <a:spAutoFit/>
                    </a:bodyPr>
                    <a:p>
                      <a:pPr indent="0"/>
                      <a:r>
                        <a:rPr lang="en-US" sz="800">
                          <a:solidFill>
                            <a:srgbClr val="211A16"/>
                          </a:solidFill>
                          <a:latin typeface="Microsoft YaHei UI" panose="020B0503020204020204" charset="-122"/>
                        </a:rPr>
                        <a:t>Fast Moving Speed of Axis X</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m/min</a:t>
                      </a:r>
                      <a:endParaRPr lang="en-US" sz="800">
                        <a:solidFill>
                          <a:srgbClr val="211A16"/>
                        </a:solidFill>
                        <a:latin typeface="Microsoft YaHei UI" panose="020B0503020204020204" charset="-122"/>
                      </a:endParaRPr>
                    </a:p>
                  </a:txBody>
                  <a:tcPr marL="0" marR="0" marT="0" marB="0" anchor="b">
                    <a:solidFill>
                      <a:srgbClr val="D1D5D6"/>
                    </a:solidFill>
                  </a:tcPr>
                </a:tc>
                <a:tc gridSpan="3">
                  <a:txBody>
                    <a:bodyPr>
                      <a:spAutoFit/>
                    </a:bodyPr>
                    <a:p>
                      <a:pPr indent="0" algn="ctr"/>
                      <a:r>
                        <a:rPr lang="en-US" sz="800">
                          <a:solidFill>
                            <a:srgbClr val="070102"/>
                          </a:solidFill>
                          <a:latin typeface="Microsoft YaHei UI" panose="020B0503020204020204" charset="-122"/>
                        </a:rPr>
                        <a:t>30</a:t>
                      </a:r>
                      <a:endParaRPr lang="en-US" sz="800">
                        <a:solidFill>
                          <a:srgbClr val="070102"/>
                        </a:solidFill>
                        <a:latin typeface="Microsoft YaHei UI" panose="020B0503020204020204" charset="-122"/>
                      </a:endParaRPr>
                    </a:p>
                  </a:txBody>
                  <a:tcPr marL="0" marR="0" marT="0" marB="0" anchor="b"/>
                </a:tc>
                <a:tc hMerge="1">
                  <a:tcPr marL="0" marR="0" marT="0" marB="0"/>
                </a:tc>
                <a:tc hMerge="1">
                  <a:tcPr marL="0" marR="0" marT="0" marB="0"/>
                </a:tc>
              </a:tr>
              <a:tr h="167083">
                <a:tc>
                  <a:txBody>
                    <a:bodyPr>
                      <a:spAutoFit/>
                    </a:bodyPr>
                    <a:p>
                      <a:pPr indent="0"/>
                      <a:r>
                        <a:rPr lang="en-US" sz="800">
                          <a:solidFill>
                            <a:srgbClr val="211A16"/>
                          </a:solidFill>
                          <a:latin typeface="Microsoft YaHei UI" panose="020B0503020204020204" charset="-122"/>
                        </a:rPr>
                        <a:t>Fast Moving Speed of Axis Z</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m/min</a:t>
                      </a:r>
                      <a:endParaRPr lang="en-US" sz="800">
                        <a:solidFill>
                          <a:srgbClr val="211A16"/>
                        </a:solidFill>
                        <a:latin typeface="Microsoft YaHei UI" panose="020B0503020204020204" charset="-122"/>
                      </a:endParaRPr>
                    </a:p>
                  </a:txBody>
                  <a:tcPr marL="0" marR="0" marT="0" marB="0" anchor="b">
                    <a:solidFill>
                      <a:srgbClr val="D1D5D6"/>
                    </a:solidFill>
                  </a:tcPr>
                </a:tc>
                <a:tc gridSpan="3">
                  <a:txBody>
                    <a:bodyPr>
                      <a:spAutoFit/>
                    </a:bodyPr>
                    <a:p>
                      <a:pPr indent="0" algn="ctr"/>
                      <a:r>
                        <a:rPr lang="en-US" sz="800">
                          <a:solidFill>
                            <a:srgbClr val="070102"/>
                          </a:solidFill>
                          <a:latin typeface="Microsoft YaHei UI" panose="020B0503020204020204" charset="-122"/>
                        </a:rPr>
                        <a:t>36</a:t>
                      </a:r>
                      <a:endParaRPr lang="en-US" sz="800">
                        <a:solidFill>
                          <a:srgbClr val="070102"/>
                        </a:solidFill>
                        <a:latin typeface="Microsoft YaHei UI" panose="020B0503020204020204" charset="-122"/>
                      </a:endParaRPr>
                    </a:p>
                  </a:txBody>
                  <a:tcPr marL="0" marR="0" marT="0" marB="0" anchor="b"/>
                </a:tc>
                <a:tc hMerge="1">
                  <a:tcPr marL="0" marR="0" marT="0" marB="0"/>
                </a:tc>
                <a:tc hMerge="1">
                  <a:tcPr marL="0" marR="0" marT="0" marB="0"/>
                </a:tc>
              </a:tr>
              <a:tr h="167083">
                <a:tc gridSpan="5">
                  <a:txBody>
                    <a:bodyPr>
                      <a:spAutoFit/>
                    </a:bodyPr>
                    <a:p>
                      <a:pPr indent="0"/>
                      <a:r>
                        <a:rPr lang="en-US" sz="800">
                          <a:solidFill>
                            <a:srgbClr val="211A16"/>
                          </a:solidFill>
                          <a:latin typeface="Microsoft YaHei UI" panose="020B0503020204020204" charset="-122"/>
                        </a:rPr>
                        <a:t>Precision</a:t>
                      </a:r>
                      <a:endParaRPr lang="en-US" sz="800">
                        <a:solidFill>
                          <a:srgbClr val="211A16"/>
                        </a:solidFill>
                        <a:latin typeface="Microsoft YaHei UI"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c hMerge="1">
                  <a:tcPr marL="0" marR="0" marT="0" marB="0"/>
                </a:tc>
              </a:tr>
              <a:tr h="167083">
                <a:tc>
                  <a:txBody>
                    <a:bodyPr>
                      <a:spAutoFit/>
                    </a:bodyPr>
                    <a:p>
                      <a:pPr indent="0"/>
                      <a:r>
                        <a:rPr lang="en-US" sz="700">
                          <a:solidFill>
                            <a:srgbClr val="211A16"/>
                          </a:solidFill>
                          <a:latin typeface="Microsoft YaHei UI" panose="020B0503020204020204" charset="-122"/>
                        </a:rPr>
                        <a:t>Repeated Positioning Accuracy</a:t>
                      </a:r>
                      <a:endParaRPr lang="en-US" sz="7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3">
                  <a:txBody>
                    <a:bodyPr>
                      <a:spAutoFit/>
                    </a:bodyPr>
                    <a:p>
                      <a:pPr indent="0" algn="ctr"/>
                      <a:r>
                        <a:rPr lang="en-US" sz="800">
                          <a:solidFill>
                            <a:srgbClr val="070102"/>
                          </a:solidFill>
                          <a:latin typeface="Microsoft YaHei UI" panose="020B0503020204020204" charset="-122"/>
                        </a:rPr>
                        <a:t>0.005 (Full Travel Length)</a:t>
                      </a:r>
                      <a:endParaRPr lang="en-US" sz="800">
                        <a:solidFill>
                          <a:srgbClr val="070102"/>
                        </a:solidFill>
                        <a:latin typeface="Microsoft YaHei UI" panose="020B0503020204020204" charset="-122"/>
                      </a:endParaRPr>
                    </a:p>
                  </a:txBody>
                  <a:tcPr marL="0" marR="0" marT="0" marB="0" anchor="b"/>
                </a:tc>
                <a:tc hMerge="1">
                  <a:tcPr marL="0" marR="0" marT="0" marB="0"/>
                </a:tc>
                <a:tc hMerge="1">
                  <a:tcPr marL="0" marR="0" marT="0" marB="0"/>
                </a:tc>
              </a:tr>
              <a:tr h="164045">
                <a:tc>
                  <a:txBody>
                    <a:bodyPr>
                      <a:spAutoFit/>
                    </a:bodyPr>
                    <a:p>
                      <a:pPr indent="0"/>
                      <a:r>
                        <a:rPr lang="en-US" sz="800">
                          <a:solidFill>
                            <a:srgbClr val="211A16"/>
                          </a:solidFill>
                          <a:latin typeface="Microsoft YaHei UI" panose="020B0503020204020204" charset="-122"/>
                        </a:rPr>
                        <a:t>Repeated Positioning</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3">
                  <a:txBody>
                    <a:bodyPr>
                      <a:spAutoFit/>
                    </a:bodyPr>
                    <a:p>
                      <a:pPr indent="0" algn="ctr"/>
                      <a:r>
                        <a:rPr lang="en-US" sz="800">
                          <a:solidFill>
                            <a:srgbClr val="070102"/>
                          </a:solidFill>
                          <a:latin typeface="Microsoft YaHei UI" panose="020B0503020204020204" charset="-122"/>
                        </a:rPr>
                        <a:t>0.002 (Full Travel)</a:t>
                      </a:r>
                      <a:endParaRPr lang="en-US" sz="800">
                        <a:solidFill>
                          <a:srgbClr val="070102"/>
                        </a:solidFill>
                        <a:latin typeface="Microsoft YaHei UI" panose="020B0503020204020204" charset="-122"/>
                      </a:endParaRPr>
                    </a:p>
                  </a:txBody>
                  <a:tcPr marL="0" marR="0" marT="0" marB="0" anchor="b"/>
                </a:tc>
                <a:tc hMerge="1">
                  <a:tcPr marL="0" marR="0" marT="0" marB="0"/>
                </a:tc>
                <a:tc hMerge="1">
                  <a:tcPr marL="0" marR="0" marT="0" marB="0"/>
                </a:tc>
              </a:tr>
              <a:tr h="167083">
                <a:tc gridSpan="5">
                  <a:txBody>
                    <a:bodyPr>
                      <a:spAutoFit/>
                    </a:bodyPr>
                    <a:p>
                      <a:pPr indent="0"/>
                      <a:r>
                        <a:rPr lang="en-US" sz="800">
                          <a:solidFill>
                            <a:srgbClr val="211A16"/>
                          </a:solidFill>
                          <a:latin typeface="Microsoft YaHei UI" panose="020B0503020204020204" charset="-122"/>
                        </a:rPr>
                        <a:t>Turret</a:t>
                      </a:r>
                      <a:endParaRPr lang="en-US" sz="800">
                        <a:solidFill>
                          <a:srgbClr val="211A16"/>
                        </a:solidFill>
                        <a:latin typeface="Microsoft YaHei UI" panose="020B0503020204020204" charset="-122"/>
                      </a:endParaRPr>
                    </a:p>
                  </a:txBody>
                  <a:tcPr marL="0" marR="0" marT="0" marB="0" anchor="b">
                    <a:solidFill>
                      <a:srgbClr val="D1D5D6"/>
                    </a:solidFill>
                  </a:tcPr>
                </a:tc>
                <a:tc hMerge="1">
                  <a:tcPr marL="0" marR="0" marT="0" marB="0"/>
                </a:tc>
                <a:tc hMerge="1">
                  <a:tcPr marL="0" marR="0" marT="0" marB="0"/>
                </a:tc>
                <a:tc hMerge="1">
                  <a:tcPr marL="0" marR="0" marT="0" marB="0"/>
                </a:tc>
                <a:tc hMerge="1">
                  <a:tcPr marL="0" marR="0" marT="0" marB="0"/>
                </a:tc>
              </a:tr>
              <a:tr h="167083">
                <a:tc>
                  <a:txBody>
                    <a:bodyPr>
                      <a:spAutoFit/>
                    </a:bodyPr>
                    <a:p>
                      <a:pPr indent="0"/>
                      <a:r>
                        <a:rPr lang="en-US" sz="800">
                          <a:solidFill>
                            <a:srgbClr val="211A16"/>
                          </a:solidFill>
                          <a:latin typeface="Microsoft YaHei UI" panose="020B0503020204020204" charset="-122"/>
                        </a:rPr>
                        <a:t>Total Number of Tools</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pcs</a:t>
                      </a:r>
                      <a:endParaRPr lang="en-US" sz="800">
                        <a:solidFill>
                          <a:srgbClr val="211A16"/>
                        </a:solidFill>
                        <a:latin typeface="Microsoft YaHei UI" panose="020B0503020204020204" charset="-122"/>
                      </a:endParaRPr>
                    </a:p>
                  </a:txBody>
                  <a:tcPr marL="0" marR="0" marT="0" marB="0" anchor="b">
                    <a:solidFill>
                      <a:srgbClr val="D1D5D6"/>
                    </a:solidFill>
                  </a:tcPr>
                </a:tc>
                <a:tc gridSpan="3">
                  <a:txBody>
                    <a:bodyPr>
                      <a:spAutoFit/>
                    </a:bodyPr>
                    <a:p>
                      <a:pPr indent="0" algn="ctr"/>
                      <a:r>
                        <a:rPr lang="en-US" sz="800">
                          <a:solidFill>
                            <a:srgbClr val="070102"/>
                          </a:solidFill>
                          <a:latin typeface="Microsoft YaHei UI" panose="020B0503020204020204" charset="-122"/>
                        </a:rPr>
                        <a:t>12</a:t>
                      </a:r>
                      <a:endParaRPr lang="en-US" sz="800">
                        <a:solidFill>
                          <a:srgbClr val="070102"/>
                        </a:solidFill>
                        <a:latin typeface="Microsoft YaHei UI" panose="020B0503020204020204" charset="-122"/>
                      </a:endParaRPr>
                    </a:p>
                  </a:txBody>
                  <a:tcPr marL="0" marR="0" marT="0" marB="0" anchor="b"/>
                </a:tc>
                <a:tc hMerge="1">
                  <a:tcPr marL="0" marR="0" marT="0" marB="0"/>
                </a:tc>
                <a:tc hMerge="1">
                  <a:tcPr marL="0" marR="0" marT="0" marB="0"/>
                </a:tc>
              </a:tr>
              <a:tr h="167083">
                <a:tc>
                  <a:txBody>
                    <a:bodyPr>
                      <a:spAutoFit/>
                    </a:bodyPr>
                    <a:p>
                      <a:pPr indent="0"/>
                      <a:r>
                        <a:rPr lang="en-US" sz="800">
                          <a:solidFill>
                            <a:srgbClr val="211A16"/>
                          </a:solidFill>
                          <a:latin typeface="Microsoft YaHei UI" panose="020B0503020204020204" charset="-122"/>
                        </a:rPr>
                        <a:t>Tool Changing Time</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sec</a:t>
                      </a:r>
                      <a:endParaRPr lang="en-US" sz="800">
                        <a:solidFill>
                          <a:srgbClr val="211A16"/>
                        </a:solidFill>
                        <a:latin typeface="Microsoft YaHei UI" panose="020B0503020204020204" charset="-122"/>
                      </a:endParaRPr>
                    </a:p>
                  </a:txBody>
                  <a:tcPr marL="0" marR="0" marT="0" marB="0" anchor="b">
                    <a:solidFill>
                      <a:srgbClr val="D1D5D6"/>
                    </a:solidFill>
                  </a:tcPr>
                </a:tc>
                <a:tc gridSpan="3">
                  <a:txBody>
                    <a:bodyPr>
                      <a:spAutoFit/>
                    </a:bodyPr>
                    <a:p>
                      <a:pPr indent="0" algn="ctr"/>
                      <a:r>
                        <a:rPr lang="en-US" sz="800">
                          <a:solidFill>
                            <a:srgbClr val="070102"/>
                          </a:solidFill>
                          <a:latin typeface="Microsoft YaHei UI" panose="020B0503020204020204" charset="-122"/>
                        </a:rPr>
                        <a:t>0.2</a:t>
                      </a:r>
                      <a:endParaRPr lang="en-US" sz="800">
                        <a:solidFill>
                          <a:srgbClr val="070102"/>
                        </a:solidFill>
                        <a:latin typeface="Microsoft YaHei UI" panose="020B0503020204020204" charset="-122"/>
                      </a:endParaRPr>
                    </a:p>
                  </a:txBody>
                  <a:tcPr marL="0" marR="0" marT="0" marB="0" anchor="b"/>
                </a:tc>
                <a:tc hMerge="1">
                  <a:tcPr marL="0" marR="0" marT="0" marB="0"/>
                </a:tc>
                <a:tc hMerge="1">
                  <a:tcPr marL="0" marR="0" marT="0" marB="0"/>
                </a:tc>
              </a:tr>
              <a:tr h="167083">
                <a:tc>
                  <a:txBody>
                    <a:bodyPr>
                      <a:spAutoFit/>
                    </a:bodyPr>
                    <a:p>
                      <a:pPr indent="0"/>
                      <a:r>
                        <a:rPr lang="en-US" sz="800">
                          <a:solidFill>
                            <a:srgbClr val="211A16"/>
                          </a:solidFill>
                          <a:latin typeface="Microsoft YaHei UI" panose="020B0503020204020204" charset="-122"/>
                        </a:rPr>
                        <a:t>Height of Outer Arbor</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3">
                  <a:txBody>
                    <a:bodyPr>
                      <a:spAutoFit/>
                    </a:bodyPr>
                    <a:p>
                      <a:pPr indent="0" algn="ctr"/>
                      <a:r>
                        <a:rPr lang="en-US" sz="800">
                          <a:solidFill>
                            <a:srgbClr val="070102"/>
                          </a:solidFill>
                          <a:latin typeface="Microsoft YaHei UI" panose="020B0503020204020204" charset="-122"/>
                        </a:rPr>
                        <a:t>25x25</a:t>
                      </a:r>
                      <a:endParaRPr lang="en-US" sz="800">
                        <a:solidFill>
                          <a:srgbClr val="070102"/>
                        </a:solidFill>
                        <a:latin typeface="Microsoft YaHei UI" panose="020B0503020204020204" charset="-122"/>
                      </a:endParaRPr>
                    </a:p>
                  </a:txBody>
                  <a:tcPr marL="0" marR="0" marT="0" marB="0" anchor="b"/>
                </a:tc>
                <a:tc hMerge="1">
                  <a:tcPr marL="0" marR="0" marT="0" marB="0"/>
                </a:tc>
                <a:tc hMerge="1">
                  <a:tcPr marL="0" marR="0" marT="0" marB="0"/>
                </a:tc>
              </a:tr>
              <a:tr h="173158">
                <a:tc>
                  <a:txBody>
                    <a:bodyPr>
                      <a:spAutoFit/>
                    </a:bodyPr>
                    <a:p>
                      <a:pPr indent="0"/>
                      <a:r>
                        <a:rPr lang="en-US" sz="600">
                          <a:solidFill>
                            <a:srgbClr val="211A16"/>
                          </a:solidFill>
                          <a:latin typeface="Microsoft YaHei UI" panose="020B0503020204020204" charset="-122"/>
                        </a:rPr>
                        <a:t>Maximum Diameter of Inner Arbor</a:t>
                      </a:r>
                      <a:endParaRPr lang="en-US" sz="600">
                        <a:solidFill>
                          <a:srgbClr val="211A16"/>
                        </a:solidFill>
                        <a:latin typeface="Microsoft YaHei UI" panose="020B0503020204020204" charset="-122"/>
                      </a:endParaRPr>
                    </a:p>
                  </a:txBody>
                  <a:tcPr marL="0" marR="0" marT="0" marB="0">
                    <a:solidFill>
                      <a:srgbClr val="D1D5D6"/>
                    </a:solidFill>
                  </a:tcPr>
                </a:tc>
                <a:tc>
                  <a:txBody>
                    <a:bodyPr>
                      <a:spAutoFit/>
                    </a:bodyPr>
                    <a:p>
                      <a:pPr indent="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solidFill>
                      <a:srgbClr val="D1D5D6"/>
                    </a:solidFill>
                  </a:tcPr>
                </a:tc>
                <a:tc gridSpan="3">
                  <a:txBody>
                    <a:bodyPr>
                      <a:spAutoFit/>
                    </a:bodyPr>
                    <a:p>
                      <a:pPr indent="0" algn="ctr"/>
                      <a:r>
                        <a:rPr lang="en-US" sz="750">
                          <a:solidFill>
                            <a:srgbClr val="211A16"/>
                          </a:solidFill>
                          <a:latin typeface="Microsoft YaHei UI" panose="020B0503020204020204" charset="-122"/>
                        </a:rPr>
                        <a:t>0</a:t>
                      </a:r>
                      <a:r>
                        <a:rPr lang="en-US" sz="800">
                          <a:solidFill>
                            <a:srgbClr val="070102"/>
                          </a:solidFill>
                          <a:latin typeface="Microsoft YaHei UI" panose="020B0503020204020204" charset="-122"/>
                        </a:rPr>
                        <a:t>40</a:t>
                      </a:r>
                      <a:endParaRPr lang="en-US" sz="800">
                        <a:solidFill>
                          <a:srgbClr val="070102"/>
                        </a:solidFill>
                        <a:latin typeface="Microsoft YaHei UI" panose="020B0503020204020204" charset="-122"/>
                      </a:endParaRPr>
                    </a:p>
                  </a:txBody>
                  <a:tcPr marL="0" marR="0" marT="0" marB="0"/>
                </a:tc>
                <a:tc hMerge="1">
                  <a:tcPr marL="0" marR="0" marT="0" marB="0"/>
                </a:tc>
                <a:tc hMerge="1">
                  <a:tcPr marL="0" marR="0" marT="0" marB="0"/>
                </a:tc>
              </a:tr>
              <a:tr h="182272">
                <a:tc>
                  <a:txBody>
                    <a:bodyPr>
                      <a:spAutoFit/>
                    </a:bodyPr>
                    <a:p>
                      <a:pPr indent="0"/>
                      <a:r>
                        <a:rPr lang="en-US" sz="700">
                          <a:solidFill>
                            <a:srgbClr val="211A16"/>
                          </a:solidFill>
                          <a:latin typeface="Microsoft YaHei UI" panose="020B0503020204020204" charset="-122"/>
                        </a:rPr>
                        <a:t>Maximum speed of milling spindle</a:t>
                      </a:r>
                      <a:endParaRPr lang="en-US" sz="7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r/min</a:t>
                      </a:r>
                      <a:endParaRPr lang="en-US" sz="800">
                        <a:solidFill>
                          <a:srgbClr val="211A16"/>
                        </a:solidFill>
                        <a:latin typeface="Microsoft YaHei UI" panose="020B0503020204020204" charset="-122"/>
                      </a:endParaRPr>
                    </a:p>
                  </a:txBody>
                  <a:tcPr marL="0" marR="0" marT="0" marB="0" anchor="b">
                    <a:solidFill>
                      <a:srgbClr val="D1D5D6"/>
                    </a:solidFill>
                  </a:tcPr>
                </a:tc>
                <a:tc gridSpan="2">
                  <a:txBody>
                    <a:bodyPr>
                      <a:spAutoFit/>
                    </a:bodyPr>
                    <a:p>
                      <a:pPr indent="0" algn="ctr"/>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nchor="b"/>
                </a:tc>
                <a:tc hMerge="1">
                  <a:tcPr marL="0" marR="0" marT="0" marB="0"/>
                </a:tc>
                <a:tc>
                  <a:txBody>
                    <a:bodyPr>
                      <a:spAutoFit/>
                    </a:bodyPr>
                    <a:p>
                      <a:pPr indent="0" algn="ctr"/>
                      <a:r>
                        <a:rPr lang="en-US" sz="800">
                          <a:solidFill>
                            <a:srgbClr val="070102"/>
                          </a:solidFill>
                          <a:latin typeface="Microsoft YaHei UI" panose="020B0503020204020204" charset="-122"/>
                        </a:rPr>
                        <a:t>5000</a:t>
                      </a:r>
                      <a:endParaRPr lang="en-US" sz="800">
                        <a:solidFill>
                          <a:srgbClr val="070102"/>
                        </a:solidFill>
                        <a:latin typeface="Microsoft YaHei UI" panose="020B0503020204020204" charset="-122"/>
                      </a:endParaRPr>
                    </a:p>
                  </a:txBody>
                  <a:tcPr marL="0" marR="0" marT="0" marB="0" anchor="b"/>
                </a:tc>
              </a:tr>
              <a:tr h="154931">
                <a:tc>
                  <a:txBody>
                    <a:bodyPr>
                      <a:spAutoFit/>
                    </a:bodyPr>
                    <a:p>
                      <a:pPr indent="0"/>
                      <a:r>
                        <a:rPr lang="en-US" sz="700">
                          <a:solidFill>
                            <a:srgbClr val="211A16"/>
                          </a:solidFill>
                          <a:latin typeface="Microsoft YaHei UI" panose="020B0503020204020204" charset="-122"/>
                        </a:rPr>
                        <a:t>Milling spindle motor power</a:t>
                      </a:r>
                      <a:endParaRPr lang="en-US" sz="7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KW</a:t>
                      </a:r>
                      <a:endParaRPr lang="en-US" sz="800">
                        <a:solidFill>
                          <a:srgbClr val="211A16"/>
                        </a:solidFill>
                        <a:latin typeface="Microsoft YaHei UI" panose="020B0503020204020204" charset="-122"/>
                      </a:endParaRPr>
                    </a:p>
                  </a:txBody>
                  <a:tcPr marL="0" marR="0" marT="0" marB="0" anchor="b">
                    <a:solidFill>
                      <a:srgbClr val="D1D5D6"/>
                    </a:solidFill>
                  </a:tcPr>
                </a:tc>
                <a:tc gridSpan="2">
                  <a:txBody>
                    <a:bodyPr>
                      <a:spAutoFit/>
                    </a:bodyPr>
                    <a:p>
                      <a:pPr indent="0" algn="ctr"/>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nchor="b"/>
                </a:tc>
                <a:tc hMerge="1">
                  <a:tcPr marL="0" marR="0" marT="0" marB="0"/>
                </a:tc>
                <a:tc>
                  <a:txBody>
                    <a:bodyPr>
                      <a:spAutoFit/>
                    </a:bodyPr>
                    <a:p>
                      <a:pPr marL="713105" indent="0"/>
                      <a:r>
                        <a:rPr lang="en-US" sz="800">
                          <a:solidFill>
                            <a:srgbClr val="070102"/>
                          </a:solidFill>
                          <a:latin typeface="Microsoft YaHei UI" panose="020B0503020204020204" charset="-122"/>
                        </a:rPr>
                        <a:t>6.2 [S3-40%]</a:t>
                      </a:r>
                      <a:endParaRPr lang="en-US" sz="800">
                        <a:solidFill>
                          <a:srgbClr val="070102"/>
                        </a:solidFill>
                        <a:latin typeface="Microsoft YaHei UI" panose="020B0503020204020204" charset="-122"/>
                      </a:endParaRPr>
                    </a:p>
                  </a:txBody>
                  <a:tcPr marL="0" marR="0" marT="0" marB="0" anchor="b"/>
                </a:tc>
              </a:tr>
              <a:tr h="167083">
                <a:tc gridSpan="4">
                  <a:txBody>
                    <a:bodyPr>
                      <a:spAutoFit/>
                    </a:bodyPr>
                    <a:p>
                      <a:pPr indent="0"/>
                      <a:r>
                        <a:rPr lang="en-US" sz="800">
                          <a:solidFill>
                            <a:srgbClr val="211A16"/>
                          </a:solidFill>
                          <a:latin typeface="Microsoft YaHei UI" panose="020B0503020204020204" charset="-122"/>
                        </a:rPr>
                        <a:t>The tailstock</a:t>
                      </a:r>
                      <a:endParaRPr lang="en-US" sz="800">
                        <a:solidFill>
                          <a:srgbClr val="211A16"/>
                        </a:solidFill>
                        <a:latin typeface="Microsoft YaHei UI" panose="020B0503020204020204" charset="-122"/>
                      </a:endParaRPr>
                    </a:p>
                  </a:txBody>
                  <a:tcPr marL="0" marR="0" marT="0" marB="0">
                    <a:solidFill>
                      <a:srgbClr val="D1D5D6"/>
                    </a:solidFill>
                  </a:tcPr>
                </a:tc>
                <a:tc hMerge="1">
                  <a:tcPr marL="0" marR="0" marT="0" marB="0"/>
                </a:tc>
                <a:tc hMerge="1">
                  <a:tcPr marL="0" marR="0" marT="0" marB="0"/>
                </a:tc>
                <a:tc hMerge="1">
                  <a:tcPr marL="0" marR="0" marT="0" marB="0"/>
                </a:tc>
                <a:tc>
                  <a:txBody>
                    <a:bodyPr>
                      <a:spAutoFit/>
                    </a:bodyPr>
                    <a:p>
                      <a:endParaRPr sz="800"/>
                    </a:p>
                  </a:txBody>
                  <a:tcPr marL="0" marR="0" marT="0" marB="0">
                    <a:solidFill>
                      <a:srgbClr val="D1D5D6"/>
                    </a:solidFill>
                  </a:tcPr>
                </a:tc>
              </a:tr>
              <a:tr h="167083">
                <a:tc>
                  <a:txBody>
                    <a:bodyPr>
                      <a:spAutoFit/>
                    </a:bodyPr>
                    <a:p>
                      <a:pPr indent="0"/>
                      <a:r>
                        <a:rPr lang="en-US" sz="800">
                          <a:solidFill>
                            <a:srgbClr val="211A16"/>
                          </a:solidFill>
                          <a:latin typeface="Microsoft YaHei UI" panose="020B0503020204020204" charset="-122"/>
                        </a:rPr>
                        <a:t>Tailstock Form</a:t>
                      </a:r>
                      <a:endParaRPr lang="en-US" sz="800">
                        <a:solidFill>
                          <a:srgbClr val="211A16"/>
                        </a:solidFill>
                        <a:latin typeface="Microsoft YaHei UI" panose="020B0503020204020204" charset="-122"/>
                      </a:endParaRPr>
                    </a:p>
                  </a:txBody>
                  <a:tcPr marL="0" marR="0" marT="0" marB="0">
                    <a:solidFill>
                      <a:srgbClr val="D1D5D6"/>
                    </a:solidFill>
                  </a:tcPr>
                </a:tc>
                <a:tc>
                  <a:txBody>
                    <a:bodyPr>
                      <a:spAutoFit/>
                    </a:bodyPr>
                    <a:p>
                      <a:pPr indent="0" algn="just"/>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solidFill>
                      <a:srgbClr val="D1D5D6"/>
                    </a:solidFill>
                  </a:tcPr>
                </a:tc>
                <a:tc gridSpan="3">
                  <a:txBody>
                    <a:bodyPr>
                      <a:spAutoFit/>
                    </a:bodyPr>
                    <a:p>
                      <a:pPr indent="0" algn="ctr"/>
                      <a:r>
                        <a:rPr lang="en-US" sz="800">
                          <a:solidFill>
                            <a:srgbClr val="070102"/>
                          </a:solidFill>
                          <a:latin typeface="Microsoft YaHei UI" panose="020B0503020204020204" charset="-122"/>
                        </a:rPr>
                        <a:t>Programmable Servo</a:t>
                      </a:r>
                      <a:endParaRPr lang="en-US" sz="800">
                        <a:solidFill>
                          <a:srgbClr val="070102"/>
                        </a:solidFill>
                        <a:latin typeface="Microsoft YaHei UI" panose="020B0503020204020204" charset="-122"/>
                      </a:endParaRPr>
                    </a:p>
                  </a:txBody>
                  <a:tcPr marL="0" marR="0" marT="0" marB="0"/>
                </a:tc>
                <a:tc hMerge="1">
                  <a:tcPr marL="0" marR="0" marT="0" marB="0"/>
                </a:tc>
                <a:tc hMerge="1">
                  <a:tcPr marL="0" marR="0" marT="0" marB="0"/>
                </a:tc>
              </a:tr>
              <a:tr h="167083">
                <a:tc>
                  <a:txBody>
                    <a:bodyPr>
                      <a:spAutoFit/>
                    </a:bodyPr>
                    <a:p>
                      <a:pPr indent="0"/>
                      <a:r>
                        <a:rPr lang="en-US" sz="650">
                          <a:solidFill>
                            <a:srgbClr val="211A16"/>
                          </a:solidFill>
                          <a:latin typeface="Microsoft YaHei UI" panose="020B0503020204020204" charset="-122"/>
                        </a:rPr>
                        <a:t>Maximum Movement of Tailstock</a:t>
                      </a:r>
                      <a:endParaRPr lang="en-US" sz="65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b">
                    <a:solidFill>
                      <a:srgbClr val="D1D5D6"/>
                    </a:solidFill>
                  </a:tcPr>
                </a:tc>
                <a:tc gridSpan="3">
                  <a:txBody>
                    <a:bodyPr>
                      <a:spAutoFit/>
                    </a:bodyPr>
                    <a:p>
                      <a:pPr indent="0" algn="ctr"/>
                      <a:r>
                        <a:rPr lang="en-US" sz="800">
                          <a:solidFill>
                            <a:srgbClr val="070102"/>
                          </a:solidFill>
                          <a:latin typeface="Microsoft YaHei UI" panose="020B0503020204020204" charset="-122"/>
                        </a:rPr>
                        <a:t>540</a:t>
                      </a:r>
                      <a:endParaRPr lang="en-US" sz="800">
                        <a:solidFill>
                          <a:srgbClr val="070102"/>
                        </a:solidFill>
                        <a:latin typeface="Microsoft YaHei UI" panose="020B0503020204020204" charset="-122"/>
                      </a:endParaRPr>
                    </a:p>
                  </a:txBody>
                  <a:tcPr marL="0" marR="0" marT="0" marB="0" anchor="b"/>
                </a:tc>
                <a:tc hMerge="1">
                  <a:tcPr marL="0" marR="0" marT="0" marB="0"/>
                </a:tc>
                <a:tc hMerge="1">
                  <a:tcPr marL="0" marR="0" marT="0" marB="0"/>
                </a:tc>
              </a:tr>
              <a:tr h="167083">
                <a:tc>
                  <a:txBody>
                    <a:bodyPr>
                      <a:spAutoFit/>
                    </a:bodyPr>
                    <a:p>
                      <a:pPr indent="0"/>
                      <a:r>
                        <a:rPr lang="en-US" sz="800">
                          <a:solidFill>
                            <a:srgbClr val="211A16"/>
                          </a:solidFill>
                          <a:latin typeface="Microsoft YaHei UI" panose="020B0503020204020204" charset="-122"/>
                        </a:rPr>
                        <a:t>Taper Hole Form of Tailstock</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nchor="b">
                    <a:solidFill>
                      <a:srgbClr val="D1D5D6"/>
                    </a:solidFill>
                  </a:tcPr>
                </a:tc>
                <a:tc gridSpan="3">
                  <a:txBody>
                    <a:bodyPr>
                      <a:spAutoFit/>
                    </a:bodyPr>
                    <a:p>
                      <a:pPr indent="0" algn="ctr"/>
                      <a:r>
                        <a:rPr lang="en-US" sz="800">
                          <a:solidFill>
                            <a:srgbClr val="070102"/>
                          </a:solidFill>
                          <a:latin typeface="Microsoft YaHei UI" panose="020B0503020204020204" charset="-122"/>
                        </a:rPr>
                        <a:t>MT4</a:t>
                      </a:r>
                      <a:endParaRPr lang="en-US" sz="800">
                        <a:solidFill>
                          <a:srgbClr val="070102"/>
                        </a:solidFill>
                        <a:latin typeface="Microsoft YaHei UI" panose="020B0503020204020204" charset="-122"/>
                      </a:endParaRPr>
                    </a:p>
                  </a:txBody>
                  <a:tcPr marL="0" marR="0" marT="0" marB="0" anchor="b"/>
                </a:tc>
                <a:tc hMerge="1">
                  <a:tcPr marL="0" marR="0" marT="0" marB="0"/>
                </a:tc>
                <a:tc hMerge="1">
                  <a:tcPr marL="0" marR="0" marT="0" marB="0"/>
                </a:tc>
              </a:tr>
              <a:tr h="167083">
                <a:tc gridSpan="5">
                  <a:txBody>
                    <a:bodyPr>
                      <a:spAutoFit/>
                    </a:bodyPr>
                    <a:p>
                      <a:pPr indent="0"/>
                      <a:r>
                        <a:rPr lang="en-US" sz="750">
                          <a:solidFill>
                            <a:srgbClr val="211A16"/>
                          </a:solidFill>
                          <a:latin typeface="Microsoft YaHei UI" panose="020B0503020204020204" charset="-122"/>
                        </a:rPr>
                        <a:t>The motor</a:t>
                      </a:r>
                      <a:endParaRPr lang="en-US" sz="750">
                        <a:solidFill>
                          <a:srgbClr val="211A16"/>
                        </a:solidFill>
                        <a:latin typeface="Microsoft YaHei UI" panose="020B0503020204020204" charset="-122"/>
                      </a:endParaRPr>
                    </a:p>
                  </a:txBody>
                  <a:tcPr marL="0" marR="0" marT="0" marB="0">
                    <a:solidFill>
                      <a:srgbClr val="D1D5D6"/>
                    </a:solidFill>
                  </a:tcPr>
                </a:tc>
                <a:tc hMerge="1">
                  <a:tcPr marL="0" marR="0" marT="0" marB="0"/>
                </a:tc>
                <a:tc hMerge="1">
                  <a:tcPr marL="0" marR="0" marT="0" marB="0"/>
                </a:tc>
                <a:tc hMerge="1">
                  <a:tcPr marL="0" marR="0" marT="0" marB="0"/>
                </a:tc>
                <a:tc hMerge="1">
                  <a:tcPr marL="0" marR="0" marT="0" marB="0"/>
                </a:tc>
              </a:tr>
              <a:tr h="164045">
                <a:tc>
                  <a:txBody>
                    <a:bodyPr>
                      <a:spAutoFit/>
                    </a:bodyPr>
                    <a:p>
                      <a:pPr indent="0"/>
                      <a:r>
                        <a:rPr lang="en-US" sz="800">
                          <a:solidFill>
                            <a:srgbClr val="211A16"/>
                          </a:solidFill>
                          <a:latin typeface="Microsoft YaHei UI" panose="020B0503020204020204" charset="-122"/>
                        </a:rPr>
                        <a:t>Control System</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165100"/>
                      <a:r>
                        <a:rPr lang="en-US" sz="800">
                          <a:solidFill>
                            <a:srgbClr val="070102"/>
                          </a:solidFill>
                          <a:latin typeface="Microsoft YaHei UI" panose="020B0503020204020204" charset="-122"/>
                        </a:rPr>
                        <a:t>Siemens828D</a:t>
                      </a:r>
                      <a:endParaRPr lang="en-US" sz="800">
                        <a:solidFill>
                          <a:srgbClr val="070102"/>
                        </a:solidFill>
                        <a:latin typeface="Microsoft YaHei UI" panose="020B0503020204020204" charset="-122"/>
                      </a:endParaRPr>
                    </a:p>
                  </a:txBody>
                  <a:tcPr marL="0" marR="0" marT="0" marB="0" anchor="b"/>
                </a:tc>
                <a:tc>
                  <a:txBody>
                    <a:bodyPr>
                      <a:spAutoFit/>
                    </a:bodyPr>
                    <a:p>
                      <a:pPr indent="0" algn="r"/>
                      <a:r>
                        <a:rPr lang="en-US" sz="800">
                          <a:solidFill>
                            <a:srgbClr val="211A16"/>
                          </a:solidFill>
                          <a:latin typeface="Microsoft YaHei UI" panose="020B0503020204020204" charset="-122"/>
                        </a:rPr>
                        <a:t>KND K2000TF4i-A</a:t>
                      </a:r>
                      <a:endParaRPr lang="en-US" sz="800">
                        <a:solidFill>
                          <a:srgbClr val="211A16"/>
                        </a:solidFill>
                        <a:latin typeface="Microsoft YaHei UI" panose="020B0503020204020204" charset="-122"/>
                      </a:endParaRPr>
                    </a:p>
                  </a:txBody>
                  <a:tcPr marL="0" marR="0" marT="0" marB="0" anchor="b"/>
                </a:tc>
                <a:tc>
                  <a:txBody>
                    <a:bodyPr>
                      <a:spAutoFit/>
                    </a:bodyPr>
                    <a:p>
                      <a:pPr marL="649605" indent="0"/>
                      <a:r>
                        <a:rPr lang="en-US" sz="800">
                          <a:solidFill>
                            <a:srgbClr val="070102"/>
                          </a:solidFill>
                          <a:latin typeface="Microsoft YaHei UI" panose="020B0503020204020204" charset="-122"/>
                        </a:rPr>
                        <a:t>Siemens 828D</a:t>
                      </a:r>
                      <a:endParaRPr lang="en-US" sz="800">
                        <a:solidFill>
                          <a:srgbClr val="070102"/>
                        </a:solidFill>
                        <a:latin typeface="Microsoft YaHei UI" panose="020B0503020204020204" charset="-122"/>
                      </a:endParaRPr>
                    </a:p>
                  </a:txBody>
                  <a:tcPr marL="0" marR="0" marT="0" marB="0" anchor="b"/>
                </a:tc>
              </a:tr>
              <a:tr h="167083">
                <a:tc>
                  <a:txBody>
                    <a:bodyPr>
                      <a:spAutoFit/>
                    </a:bodyPr>
                    <a:p>
                      <a:pPr indent="0"/>
                      <a:r>
                        <a:rPr lang="en-US" sz="800">
                          <a:solidFill>
                            <a:srgbClr val="211A16"/>
                          </a:solidFill>
                          <a:latin typeface="Microsoft YaHei UI" panose="020B0503020204020204" charset="-122"/>
                        </a:rPr>
                        <a:t>SpindleMotor</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KW</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355600"/>
                      <a:r>
                        <a:rPr lang="en-US" sz="800">
                          <a:solidFill>
                            <a:srgbClr val="070102"/>
                          </a:solidFill>
                          <a:latin typeface="Microsoft YaHei UI" panose="020B0503020204020204" charset="-122"/>
                        </a:rPr>
                        <a:t>12</a:t>
                      </a:r>
                      <a:endParaRPr lang="en-US" sz="800">
                        <a:solidFill>
                          <a:srgbClr val="070102"/>
                        </a:solidFill>
                        <a:latin typeface="Microsoft YaHei UI" panose="020B0503020204020204" charset="-122"/>
                      </a:endParaRPr>
                    </a:p>
                  </a:txBody>
                  <a:tcPr marL="0" marR="0" marT="0" marB="0" anchor="b"/>
                </a:tc>
                <a:tc>
                  <a:txBody>
                    <a:bodyPr>
                      <a:spAutoFit/>
                    </a:bodyPr>
                    <a:p>
                      <a:pPr indent="0" algn="ctr"/>
                      <a:r>
                        <a:rPr lang="en-US" sz="800">
                          <a:solidFill>
                            <a:srgbClr val="211A16"/>
                          </a:solidFill>
                          <a:latin typeface="Microsoft YaHei UI" panose="020B0503020204020204" charset="-122"/>
                        </a:rPr>
                        <a:t>15</a:t>
                      </a:r>
                      <a:endParaRPr lang="en-US" sz="800">
                        <a:solidFill>
                          <a:srgbClr val="211A16"/>
                        </a:solidFill>
                        <a:latin typeface="Microsoft YaHei UI" panose="020B0503020204020204" charset="-122"/>
                      </a:endParaRPr>
                    </a:p>
                  </a:txBody>
                  <a:tcPr marL="0" marR="0" marT="0" marB="0" anchor="b"/>
                </a:tc>
                <a:tc>
                  <a:txBody>
                    <a:bodyPr>
                      <a:spAutoFit/>
                    </a:bodyPr>
                    <a:p>
                      <a:pPr indent="0" algn="ctr"/>
                      <a:r>
                        <a:rPr lang="en-US" sz="800">
                          <a:solidFill>
                            <a:srgbClr val="070102"/>
                          </a:solidFill>
                          <a:latin typeface="Microsoft YaHei UI" panose="020B0503020204020204" charset="-122"/>
                        </a:rPr>
                        <a:t>17.2</a:t>
                      </a:r>
                      <a:endParaRPr lang="en-US" sz="800">
                        <a:solidFill>
                          <a:srgbClr val="070102"/>
                        </a:solidFill>
                        <a:latin typeface="Microsoft YaHei UI" panose="020B0503020204020204" charset="-122"/>
                      </a:endParaRPr>
                    </a:p>
                  </a:txBody>
                  <a:tcPr marL="0" marR="0" marT="0" marB="0" anchor="b"/>
                </a:tc>
              </a:tr>
              <a:tr h="167083">
                <a:tc>
                  <a:txBody>
                    <a:bodyPr>
                      <a:spAutoFit/>
                    </a:bodyPr>
                    <a:p>
                      <a:pPr indent="0"/>
                      <a:r>
                        <a:rPr lang="en-US" sz="800">
                          <a:solidFill>
                            <a:srgbClr val="211A16"/>
                          </a:solidFill>
                          <a:latin typeface="Microsoft YaHei UI" panose="020B0503020204020204" charset="-122"/>
                        </a:rPr>
                        <a:t>Axial Servo Motor X/Z</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KW</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266700"/>
                      <a:r>
                        <a:rPr lang="en-US" sz="800">
                          <a:solidFill>
                            <a:srgbClr val="070102"/>
                          </a:solidFill>
                          <a:latin typeface="Microsoft YaHei UI" panose="020B0503020204020204" charset="-122"/>
                        </a:rPr>
                        <a:t>2.2/2.2</a:t>
                      </a:r>
                      <a:endParaRPr lang="en-US" sz="800">
                        <a:solidFill>
                          <a:srgbClr val="070102"/>
                        </a:solidFill>
                        <a:latin typeface="Microsoft YaHei UI" panose="020B0503020204020204" charset="-122"/>
                      </a:endParaRPr>
                    </a:p>
                  </a:txBody>
                  <a:tcPr marL="0" marR="0" marT="0" marB="0" anchor="b"/>
                </a:tc>
                <a:tc>
                  <a:txBody>
                    <a:bodyPr>
                      <a:spAutoFit/>
                    </a:bodyPr>
                    <a:p>
                      <a:pPr indent="0" algn="ctr"/>
                      <a:r>
                        <a:rPr lang="en-US" sz="800">
                          <a:solidFill>
                            <a:srgbClr val="211A16"/>
                          </a:solidFill>
                          <a:latin typeface="Microsoft YaHei UI" panose="020B0503020204020204" charset="-122"/>
                        </a:rPr>
                        <a:t>2.3/2.3</a:t>
                      </a:r>
                      <a:endParaRPr lang="en-US" sz="800">
                        <a:solidFill>
                          <a:srgbClr val="211A16"/>
                        </a:solidFill>
                        <a:latin typeface="Microsoft YaHei UI" panose="020B0503020204020204" charset="-122"/>
                      </a:endParaRPr>
                    </a:p>
                  </a:txBody>
                  <a:tcPr marL="0" marR="0" marT="0" marB="0" anchor="b"/>
                </a:tc>
                <a:tc>
                  <a:txBody>
                    <a:bodyPr>
                      <a:spAutoFit/>
                    </a:bodyPr>
                    <a:p>
                      <a:pPr marL="878205" indent="0"/>
                      <a:r>
                        <a:rPr lang="en-US" sz="800">
                          <a:solidFill>
                            <a:srgbClr val="070102"/>
                          </a:solidFill>
                          <a:latin typeface="Microsoft YaHei UI" panose="020B0503020204020204" charset="-122"/>
                        </a:rPr>
                        <a:t>2.2/2.2</a:t>
                      </a:r>
                      <a:endParaRPr lang="en-US" sz="800">
                        <a:solidFill>
                          <a:srgbClr val="070102"/>
                        </a:solidFill>
                        <a:latin typeface="Microsoft YaHei UI" panose="020B0503020204020204" charset="-122"/>
                      </a:endParaRPr>
                    </a:p>
                  </a:txBody>
                  <a:tcPr marL="0" marR="0" marT="0" marB="0" anchor="b"/>
                </a:tc>
              </a:tr>
              <a:tr h="164045">
                <a:tc>
                  <a:txBody>
                    <a:bodyPr>
                      <a:spAutoFit/>
                    </a:bodyPr>
                    <a:p>
                      <a:pPr indent="0"/>
                      <a:r>
                        <a:rPr lang="en-US" sz="800">
                          <a:solidFill>
                            <a:srgbClr val="211A16"/>
                          </a:solidFill>
                          <a:latin typeface="Microsoft YaHei UI" panose="020B0503020204020204" charset="-122"/>
                        </a:rPr>
                        <a:t>Water Tank Capacity</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L</a:t>
                      </a:r>
                      <a:endParaRPr lang="en-US" sz="800">
                        <a:solidFill>
                          <a:srgbClr val="211A16"/>
                        </a:solidFill>
                        <a:latin typeface="Microsoft YaHei UI" panose="020B0503020204020204" charset="-122"/>
                      </a:endParaRPr>
                    </a:p>
                  </a:txBody>
                  <a:tcPr marL="0" marR="0" marT="0" marB="0" anchor="b">
                    <a:solidFill>
                      <a:srgbClr val="D1D5D6"/>
                    </a:solidFill>
                  </a:tcPr>
                </a:tc>
                <a:tc gridSpan="3">
                  <a:txBody>
                    <a:bodyPr>
                      <a:spAutoFit/>
                    </a:bodyPr>
                    <a:p>
                      <a:pPr indent="0" algn="ctr"/>
                      <a:r>
                        <a:rPr lang="en-US" sz="800">
                          <a:solidFill>
                            <a:srgbClr val="070102"/>
                          </a:solidFill>
                          <a:latin typeface="Microsoft YaHei UI" panose="020B0503020204020204" charset="-122"/>
                        </a:rPr>
                        <a:t>120</a:t>
                      </a:r>
                      <a:endParaRPr lang="en-US" sz="800">
                        <a:solidFill>
                          <a:srgbClr val="070102"/>
                        </a:solidFill>
                        <a:latin typeface="Microsoft YaHei UI" panose="020B0503020204020204" charset="-122"/>
                      </a:endParaRPr>
                    </a:p>
                  </a:txBody>
                  <a:tcPr marL="0" marR="0" marT="0" marB="0" anchor="b"/>
                </a:tc>
                <a:tc hMerge="1">
                  <a:tcPr marL="0" marR="0" marT="0" marB="0"/>
                </a:tc>
                <a:tc hMerge="1">
                  <a:tcPr marL="0" marR="0" marT="0" marB="0"/>
                </a:tc>
              </a:tr>
              <a:tr h="167083">
                <a:tc>
                  <a:txBody>
                    <a:bodyPr>
                      <a:spAutoFit/>
                    </a:bodyPr>
                    <a:p>
                      <a:pPr indent="0"/>
                      <a:r>
                        <a:rPr lang="en-US" sz="800">
                          <a:solidFill>
                            <a:srgbClr val="211A16"/>
                          </a:solidFill>
                          <a:latin typeface="Microsoft YaHei UI" panose="020B0503020204020204" charset="-122"/>
                        </a:rPr>
                        <a:t>Power Demands</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KVA</a:t>
                      </a:r>
                      <a:endParaRPr lang="en-US" sz="800">
                        <a:solidFill>
                          <a:srgbClr val="211A16"/>
                        </a:solidFill>
                        <a:latin typeface="Microsoft YaHei UI" panose="020B0503020204020204" charset="-122"/>
                      </a:endParaRPr>
                    </a:p>
                  </a:txBody>
                  <a:tcPr marL="0" marR="0" marT="0" marB="0" anchor="b">
                    <a:solidFill>
                      <a:srgbClr val="D1D5D6"/>
                    </a:solidFill>
                  </a:tcPr>
                </a:tc>
                <a:tc gridSpan="3">
                  <a:txBody>
                    <a:bodyPr>
                      <a:spAutoFit/>
                    </a:bodyPr>
                    <a:p>
                      <a:pPr indent="0" algn="ctr"/>
                      <a:r>
                        <a:rPr lang="en-US" sz="800">
                          <a:solidFill>
                            <a:srgbClr val="070102"/>
                          </a:solidFill>
                          <a:latin typeface="Microsoft YaHei UI" panose="020B0503020204020204" charset="-122"/>
                        </a:rPr>
                        <a:t>30</a:t>
                      </a:r>
                      <a:endParaRPr lang="en-US" sz="800">
                        <a:solidFill>
                          <a:srgbClr val="070102"/>
                        </a:solidFill>
                        <a:latin typeface="Microsoft YaHei UI" panose="020B0503020204020204" charset="-122"/>
                      </a:endParaRPr>
                    </a:p>
                  </a:txBody>
                  <a:tcPr marL="0" marR="0" marT="0" marB="0" anchor="b"/>
                </a:tc>
                <a:tc hMerge="1">
                  <a:tcPr marL="0" marR="0" marT="0" marB="0"/>
                </a:tc>
                <a:tc hMerge="1">
                  <a:tcPr marL="0" marR="0" marT="0" marB="0"/>
                </a:tc>
              </a:tr>
              <a:tr h="167083">
                <a:tc>
                  <a:txBody>
                    <a:bodyPr>
                      <a:spAutoFit/>
                    </a:bodyPr>
                    <a:p>
                      <a:pPr indent="0"/>
                      <a:r>
                        <a:rPr lang="en-US" sz="800">
                          <a:solidFill>
                            <a:srgbClr val="211A16"/>
                          </a:solidFill>
                          <a:latin typeface="Microsoft YaHei UI" panose="020B0503020204020204" charset="-122"/>
                        </a:rPr>
                        <a:t>Net Weight</a:t>
                      </a:r>
                      <a:endParaRPr lang="en-US" sz="800">
                        <a:solidFill>
                          <a:srgbClr val="211A16"/>
                        </a:solidFill>
                        <a:latin typeface="Microsoft YaHei UI" panose="020B0503020204020204" charset="-122"/>
                      </a:endParaRPr>
                    </a:p>
                  </a:txBody>
                  <a:tcPr marL="0" marR="0" marT="0" marB="0" anchor="b">
                    <a:solidFill>
                      <a:srgbClr val="D1D5D6"/>
                    </a:solidFill>
                  </a:tcPr>
                </a:tc>
                <a:tc>
                  <a:txBody>
                    <a:bodyPr>
                      <a:spAutoFit/>
                    </a:bodyPr>
                    <a:p>
                      <a:pPr indent="0" algn="just"/>
                      <a:r>
                        <a:rPr lang="en-US" sz="800">
                          <a:solidFill>
                            <a:srgbClr val="211A16"/>
                          </a:solidFill>
                          <a:latin typeface="Microsoft YaHei UI" panose="020B0503020204020204" charset="-122"/>
                        </a:rPr>
                        <a:t>Kg</a:t>
                      </a:r>
                      <a:endParaRPr lang="en-US" sz="800">
                        <a:solidFill>
                          <a:srgbClr val="211A16"/>
                        </a:solidFill>
                        <a:latin typeface="Microsoft YaHei UI" panose="020B0503020204020204" charset="-122"/>
                      </a:endParaRPr>
                    </a:p>
                  </a:txBody>
                  <a:tcPr marL="0" marR="0" marT="0" marB="0" anchor="b">
                    <a:solidFill>
                      <a:srgbClr val="D1D5D6"/>
                    </a:solidFill>
                  </a:tcPr>
                </a:tc>
                <a:tc gridSpan="2">
                  <a:txBody>
                    <a:bodyPr>
                      <a:spAutoFit/>
                    </a:bodyPr>
                    <a:p>
                      <a:pPr indent="0" algn="ctr"/>
                      <a:r>
                        <a:rPr lang="en-US" sz="800">
                          <a:solidFill>
                            <a:srgbClr val="211A16"/>
                          </a:solidFill>
                          <a:latin typeface="Microsoft YaHei UI" panose="020B0503020204020204" charset="-122"/>
                        </a:rPr>
                        <a:t>/</a:t>
                      </a:r>
                      <a:endParaRPr lang="en-US" sz="800">
                        <a:solidFill>
                          <a:srgbClr val="211A16"/>
                        </a:solidFill>
                        <a:latin typeface="Microsoft YaHei UI" panose="020B0503020204020204" charset="-122"/>
                      </a:endParaRPr>
                    </a:p>
                  </a:txBody>
                  <a:tcPr marL="0" marR="0" marT="0" marB="0" anchor="b"/>
                </a:tc>
                <a:tc hMerge="1">
                  <a:tcPr marL="0" marR="0" marT="0" marB="0"/>
                </a:tc>
                <a:tc>
                  <a:txBody>
                    <a:bodyPr>
                      <a:spAutoFit/>
                    </a:bodyPr>
                    <a:p>
                      <a:pPr indent="0" algn="ctr"/>
                      <a:r>
                        <a:rPr lang="zh-TW" sz="800">
                          <a:solidFill>
                            <a:srgbClr val="211A16"/>
                          </a:solidFill>
                          <a:latin typeface="Microsoft YaHei UI" panose="020B0503020204020204" charset="-122"/>
                          <a:ea typeface="Microsoft YaHei UI" panose="020B0503020204020204" charset="-122"/>
                        </a:rPr>
                        <a:t>/</a:t>
                      </a:r>
                      <a:endParaRPr lang="zh-TW" sz="800">
                        <a:solidFill>
                          <a:srgbClr val="211A16"/>
                        </a:solidFill>
                        <a:latin typeface="Microsoft YaHei UI" panose="020B0503020204020204" charset="-122"/>
                        <a:ea typeface="Microsoft YaHei UI" panose="020B0503020204020204" charset="-122"/>
                      </a:endParaRPr>
                    </a:p>
                  </a:txBody>
                  <a:tcPr marL="0" marR="0" marT="0" marB="0" anchor="b"/>
                </a:tc>
              </a:tr>
              <a:tr h="176196">
                <a:tc>
                  <a:txBody>
                    <a:bodyPr>
                      <a:spAutoFit/>
                    </a:bodyPr>
                    <a:p>
                      <a:pPr indent="0"/>
                      <a:r>
                        <a:rPr lang="en-US" sz="500">
                          <a:solidFill>
                            <a:srgbClr val="211A16"/>
                          </a:solidFill>
                          <a:latin typeface="Microsoft YaHei UI" panose="020B0503020204020204" charset="-122"/>
                        </a:rPr>
                        <a:t>Overall Dimension(Length x Width x Height)</a:t>
                      </a:r>
                      <a:endParaRPr lang="en-US" sz="500">
                        <a:solidFill>
                          <a:srgbClr val="211A16"/>
                        </a:solidFill>
                        <a:latin typeface="Microsoft YaHei UI" panose="020B0503020204020204" charset="-122"/>
                      </a:endParaRPr>
                    </a:p>
                  </a:txBody>
                  <a:tcPr marL="0" marR="0" marT="0" marB="0" anchor="ctr">
                    <a:solidFill>
                      <a:srgbClr val="D1D5D6"/>
                    </a:solidFill>
                  </a:tcPr>
                </a:tc>
                <a:tc>
                  <a:txBody>
                    <a:bodyPr>
                      <a:spAutoFit/>
                    </a:bodyPr>
                    <a:p>
                      <a:pPr indent="0" algn="just"/>
                      <a:r>
                        <a:rPr lang="en-US" sz="800">
                          <a:solidFill>
                            <a:srgbClr val="211A16"/>
                          </a:solidFill>
                          <a:latin typeface="Microsoft YaHei UI" panose="020B0503020204020204" charset="-122"/>
                        </a:rPr>
                        <a:t>mm</a:t>
                      </a:r>
                      <a:endParaRPr lang="en-US" sz="800">
                        <a:solidFill>
                          <a:srgbClr val="211A16"/>
                        </a:solidFill>
                        <a:latin typeface="Microsoft YaHei UI" panose="020B0503020204020204" charset="-122"/>
                      </a:endParaRPr>
                    </a:p>
                  </a:txBody>
                  <a:tcPr marL="0" marR="0" marT="0" marB="0" anchor="ctr">
                    <a:solidFill>
                      <a:srgbClr val="D1D5D6"/>
                    </a:solidFill>
                  </a:tcPr>
                </a:tc>
                <a:tc gridSpan="3">
                  <a:txBody>
                    <a:bodyPr>
                      <a:spAutoFit/>
                    </a:bodyPr>
                    <a:p>
                      <a:pPr indent="0" algn="ctr"/>
                      <a:r>
                        <a:rPr lang="en-US" sz="800">
                          <a:solidFill>
                            <a:srgbClr val="070102"/>
                          </a:solidFill>
                          <a:latin typeface="Microsoft YaHei UI" panose="020B0503020204020204" charset="-122"/>
                        </a:rPr>
                        <a:t>3735x1862.5x1815</a:t>
                      </a:r>
                      <a:endParaRPr lang="en-US" sz="800">
                        <a:solidFill>
                          <a:srgbClr val="070102"/>
                        </a:solidFill>
                        <a:latin typeface="Microsoft YaHei UI" panose="020B0503020204020204" charset="-122"/>
                      </a:endParaRPr>
                    </a:p>
                  </a:txBody>
                  <a:tcPr marL="0" marR="0" marT="0" marB="0" anchor="ctr"/>
                </a:tc>
                <a:tc hMerge="1">
                  <a:tcPr marL="0" marR="0" marT="0" marB="0"/>
                </a:tc>
                <a:tc hMerge="1">
                  <a:tcPr marL="0" marR="0" marT="0" marB="0"/>
                </a:tc>
              </a:tr>
            </a:tbl>
          </a:graphicData>
        </a:graphic>
      </p:graphicFrame>
      <p:sp>
        <p:nvSpPr>
          <p:cNvPr id="9" name="矩形 8"/>
          <p:cNvSpPr/>
          <p:nvPr/>
        </p:nvSpPr>
        <p:spPr>
          <a:xfrm>
            <a:off x="14338764" y="9824483"/>
            <a:ext cx="656180" cy="182273"/>
          </a:xfrm>
          <a:prstGeom prst="rect">
            <a:avLst/>
          </a:prstGeom>
          <a:solidFill>
            <a:srgbClr val="FFFFFF"/>
          </a:solidFill>
        </p:spPr>
        <p:txBody>
          <a:bodyPr wrap="none" lIns="0" tIns="0" rIns="0" bIns="0">
            <a:noAutofit/>
          </a:bodyPr>
          <a:p>
            <a:pPr indent="0"/>
            <a:r>
              <a:rPr lang="en-US" sz="1200">
                <a:solidFill>
                  <a:srgbClr val="231A16"/>
                </a:solidFill>
                <a:latin typeface="Arial" panose="020B0604020202020204"/>
              </a:rPr>
              <a:t>Jirfine </a:t>
            </a:r>
            <a:r>
              <a:rPr lang="en-US" sz="1200">
                <a:solidFill>
                  <a:srgbClr val="FFFFFF"/>
                </a:solidFill>
                <a:latin typeface="Arial" panose="020B0604020202020204"/>
              </a:rPr>
              <a:t>96</a:t>
            </a:r>
            <a:endParaRPr lang="en-US" sz="1200">
              <a:solidFill>
                <a:srgbClr val="FFFFFF"/>
              </a:solidFill>
              <a:latin typeface="Arial" panose="020B0604020202020204"/>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37986" y="455843"/>
            <a:ext cx="5521674" cy="3749854"/>
          </a:xfrm>
          <a:prstGeom prst="rect">
            <a:avLst/>
          </a:prstGeom>
        </p:spPr>
      </p:pic>
      <p:pic>
        <p:nvPicPr>
          <p:cNvPr id="3" name="图片 2"/>
          <p:cNvPicPr>
            <a:picLocks noChangeAspect="1"/>
          </p:cNvPicPr>
          <p:nvPr/>
        </p:nvPicPr>
        <p:blipFill>
          <a:blip r:embed="rId2"/>
          <a:stretch>
            <a:fillRect/>
          </a:stretch>
        </p:blipFill>
        <p:spPr>
          <a:xfrm>
            <a:off x="2409457" y="5790295"/>
            <a:ext cx="2979262" cy="2688933"/>
          </a:xfrm>
          <a:prstGeom prst="rect">
            <a:avLst/>
          </a:prstGeom>
        </p:spPr>
      </p:pic>
      <p:pic>
        <p:nvPicPr>
          <p:cNvPr id="4" name="图片 3"/>
          <p:cNvPicPr>
            <a:picLocks noChangeAspect="1"/>
          </p:cNvPicPr>
          <p:nvPr/>
        </p:nvPicPr>
        <p:blipFill>
          <a:blip r:embed="rId3"/>
          <a:stretch>
            <a:fillRect/>
          </a:stretch>
        </p:blipFill>
        <p:spPr>
          <a:xfrm>
            <a:off x="8655596" y="6739969"/>
            <a:ext cx="5206925" cy="2284643"/>
          </a:xfrm>
          <a:prstGeom prst="rect">
            <a:avLst/>
          </a:prstGeom>
        </p:spPr>
      </p:pic>
      <p:sp>
        <p:nvSpPr>
          <p:cNvPr id="5" name="矩形 4"/>
          <p:cNvSpPr/>
          <p:nvPr/>
        </p:nvSpPr>
        <p:spPr>
          <a:xfrm>
            <a:off x="341882" y="227921"/>
            <a:ext cx="2862588" cy="238775"/>
          </a:xfrm>
          <a:prstGeom prst="rect">
            <a:avLst/>
          </a:prstGeom>
          <a:solidFill>
            <a:srgbClr val="FFFFFF"/>
          </a:solidFill>
        </p:spPr>
        <p:txBody>
          <a:bodyPr wrap="none" lIns="0" tIns="0" rIns="0" bIns="0">
            <a:noAutofit/>
          </a:bodyPr>
          <a:p>
            <a:pPr indent="0" algn="l"/>
            <a:r>
              <a:rPr lang="zh-TW" sz="1500" i="1" cap="small">
                <a:solidFill>
                  <a:srgbClr val="EF4857"/>
                </a:solidFill>
                <a:latin typeface="Arial" panose="020B0604020202020204"/>
                <a:ea typeface="Arial" panose="020B0604020202020204"/>
              </a:rPr>
              <a:t>/ </a:t>
            </a:r>
            <a:r>
              <a:rPr lang="en-US" sz="1500" i="1" cap="small">
                <a:solidFill>
                  <a:srgbClr val="EF4857"/>
                </a:solidFill>
                <a:latin typeface="Arial" panose="020B0604020202020204"/>
              </a:rPr>
              <a:t>Вертикальный обрабатывающий центр vseries</a:t>
            </a:r>
            <a:endParaRPr lang="en-US" sz="1500" i="1" cap="small">
              <a:solidFill>
                <a:srgbClr val="EF4857"/>
              </a:solidFill>
              <a:latin typeface="Arial" panose="020B0604020202020204"/>
            </a:endParaRPr>
          </a:p>
        </p:txBody>
      </p:sp>
      <p:sp>
        <p:nvSpPr>
          <p:cNvPr id="6" name="矩形 5"/>
          <p:cNvSpPr/>
          <p:nvPr/>
        </p:nvSpPr>
        <p:spPr>
          <a:xfrm>
            <a:off x="2987463" y="4729485"/>
            <a:ext cx="2054009" cy="143808"/>
          </a:xfrm>
          <a:prstGeom prst="rect">
            <a:avLst/>
          </a:prstGeom>
          <a:solidFill>
            <a:srgbClr val="FFFFFF"/>
          </a:solidFill>
        </p:spPr>
        <p:txBody>
          <a:bodyPr wrap="none" lIns="0" tIns="0" rIns="0" bIns="0">
            <a:noAutofit/>
          </a:bodyPr>
          <a:p>
            <a:pPr indent="0" algn="l"/>
            <a:r>
              <a:rPr lang="en-US" sz="1000">
                <a:solidFill>
                  <a:srgbClr val="7D7E82"/>
                </a:solidFill>
                <a:latin typeface="Arial" panose="020B0604020202020204"/>
              </a:rPr>
              <a:t>ВЕРТИКАЛЬНЫЙ ОБРАБАТЫВАЮЩИЙ ЦЕНТР</a:t>
            </a:r>
            <a:endParaRPr lang="en-US" sz="1000">
              <a:solidFill>
                <a:srgbClr val="7D7E82"/>
              </a:solidFill>
              <a:latin typeface="Arial" panose="020B0604020202020204"/>
            </a:endParaRPr>
          </a:p>
        </p:txBody>
      </p:sp>
      <p:sp>
        <p:nvSpPr>
          <p:cNvPr id="7" name="矩形 6"/>
          <p:cNvSpPr/>
          <p:nvPr/>
        </p:nvSpPr>
        <p:spPr>
          <a:xfrm>
            <a:off x="2916854" y="8973058"/>
            <a:ext cx="2054008" cy="143808"/>
          </a:xfrm>
          <a:prstGeom prst="rect">
            <a:avLst/>
          </a:prstGeom>
          <a:solidFill>
            <a:srgbClr val="FFFFFF"/>
          </a:solidFill>
        </p:spPr>
        <p:txBody>
          <a:bodyPr wrap="none" lIns="0" tIns="0" rIns="0" bIns="0">
            <a:noAutofit/>
          </a:bodyPr>
          <a:p>
            <a:pPr indent="0" algn="l"/>
            <a:r>
              <a:rPr lang="en-US" sz="1000">
                <a:solidFill>
                  <a:srgbClr val="7D7E82"/>
                </a:solidFill>
                <a:latin typeface="Arial" panose="020B0604020202020204"/>
              </a:rPr>
              <a:t>ВЕРТИКАЛЬНЫЙ ОБРАБАТЫВАЮЩИЙ ЦЕНТР</a:t>
            </a:r>
            <a:endParaRPr lang="en-US" sz="1000">
              <a:solidFill>
                <a:srgbClr val="7D7E82"/>
              </a:solidFill>
              <a:latin typeface="Arial" panose="020B0604020202020204"/>
            </a:endParaRPr>
          </a:p>
        </p:txBody>
      </p:sp>
      <p:sp>
        <p:nvSpPr>
          <p:cNvPr id="9" name="矩形 8"/>
          <p:cNvSpPr/>
          <p:nvPr/>
        </p:nvSpPr>
        <p:spPr>
          <a:xfrm>
            <a:off x="8611870" y="2618105"/>
            <a:ext cx="3510280" cy="548005"/>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rPr>
              <a:t>Характеристики</a:t>
            </a:r>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0" name="矩形 9"/>
          <p:cNvSpPr/>
          <p:nvPr/>
        </p:nvSpPr>
        <p:spPr>
          <a:xfrm>
            <a:off x="8612182" y="3473091"/>
            <a:ext cx="5516247" cy="1256283"/>
          </a:xfrm>
          <a:prstGeom prst="rect">
            <a:avLst/>
          </a:prstGeom>
          <a:solidFill>
            <a:srgbClr val="FFFFFF"/>
          </a:solidFill>
        </p:spPr>
        <p:txBody>
          <a:bodyPr lIns="0" tIns="0" rIns="0" bIns="0">
            <a:noAutofit/>
          </a:bodyPr>
          <a:p>
            <a:pPr marL="243205" indent="-279400"/>
            <a:r>
              <a:rPr lang="en-US" sz="1000">
                <a:solidFill>
                  <a:srgbClr val="77787B"/>
                </a:solidFill>
                <a:latin typeface="Arial" panose="020B0604020202020204"/>
              </a:rPr>
              <a:t>■  Благодаря анализу конечных элементов и усиленной конструкции кузова конструкция обеспечивает лучшую жесткость и термическую устойчивость.</a:t>
            </a:r>
            <a:endParaRPr lang="en-US" sz="1000">
              <a:solidFill>
                <a:srgbClr val="77787B"/>
              </a:solidFill>
              <a:latin typeface="Arial" panose="020B0604020202020204"/>
            </a:endParaRPr>
          </a:p>
          <a:p>
            <a:pPr marL="243205" indent="-279400"/>
            <a:r>
              <a:rPr lang="en-US" sz="1000">
                <a:solidFill>
                  <a:srgbClr val="77787B"/>
                </a:solidFill>
                <a:latin typeface="Arial" panose="020B0604020202020204"/>
              </a:rPr>
              <a:t>■  Он обладает превосходными динамическими характеристиками точности и превосходной точностью обработки при быстром смещении.</a:t>
            </a:r>
            <a:endParaRPr lang="en-US">
              <a:solidFill>
                <a:srgbClr val="77787B"/>
              </a:solidFill>
              <a:latin typeface="Arial" panose="020B0604020202020204"/>
            </a:endParaRPr>
          </a:p>
          <a:p>
            <a:pPr marL="243205" indent="-279400">
              <a:lnSpc>
                <a:spcPct val="107000"/>
              </a:lnSpc>
            </a:pPr>
            <a:r>
              <a:rPr lang="en-US" sz="1000">
                <a:solidFill>
                  <a:srgbClr val="77787B"/>
                </a:solidFill>
                <a:latin typeface="Arial" panose="020B0604020202020204"/>
              </a:rPr>
              <a:t>■  Применение цилиндрического противовеса на оси Z обеспечивает хорошую стабильность, высокую безопасность и низкий уровень шума привода, что эффективно улучшает срок службы винта, стабильность и точность обработки.</a:t>
            </a:r>
            <a:endParaRPr lang="en-US" sz="1000">
              <a:solidFill>
                <a:srgbClr val="77787B"/>
              </a:solidFill>
              <a:latin typeface="Arial" panose="020B0604020202020204"/>
            </a:endParaRPr>
          </a:p>
        </p:txBody>
      </p:sp>
      <p:sp>
        <p:nvSpPr>
          <p:cNvPr id="11" name="矩形 10"/>
          <p:cNvSpPr/>
          <p:nvPr/>
        </p:nvSpPr>
        <p:spPr>
          <a:xfrm>
            <a:off x="8669020" y="5133975"/>
            <a:ext cx="4368165" cy="586105"/>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rPr>
              <a:t>Поля приложения</a:t>
            </a:r>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2" name="矩形 11"/>
          <p:cNvSpPr/>
          <p:nvPr/>
        </p:nvSpPr>
        <p:spPr>
          <a:xfrm>
            <a:off x="8628462" y="5991083"/>
            <a:ext cx="5239485" cy="732606"/>
          </a:xfrm>
          <a:prstGeom prst="rect">
            <a:avLst/>
          </a:prstGeom>
          <a:solidFill>
            <a:srgbClr val="FFFFFF"/>
          </a:solidFill>
        </p:spPr>
        <p:txBody>
          <a:bodyPr lIns="0" tIns="0" rIns="0" bIns="0">
            <a:noAutofit/>
          </a:bodyPr>
          <a:p>
            <a:pPr indent="0" algn="just">
              <a:lnSpc>
                <a:spcPts val="1160"/>
              </a:lnSpc>
            </a:pPr>
            <a:r>
              <a:rPr lang="en-US" sz="800" b="1">
                <a:solidFill>
                  <a:srgbClr val="77787B"/>
                </a:solidFill>
                <a:latin typeface="微软雅黑" panose="020B0503020204020204" charset="-122"/>
              </a:rPr>
              <a:t>Он подходит для мелкой и средней пакетной обработки различных типов сложных деталей, таких как коробки малого и среднего размера, пластины, диски, клапаны, оболочки, формы и т. д. Станок использует высокоточные линейные направляющие и ходовые винты. , Станок имеет лучший динамический отклик, может осуществлять высокоскоростную резку, низкую скорость и отсутствие ползания, и широко используется в производстве прецизионных деталей 3C, оборудования, автозапчастей и медицинского оборудования.</a:t>
            </a:r>
            <a:endParaRPr lang="en-US" sz="800" b="1">
              <a:solidFill>
                <a:srgbClr val="77787B"/>
              </a:solidFill>
              <a:latin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3F3F1"/>
        </a:solid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762000" y="2627376"/>
            <a:ext cx="6248400" cy="2913888"/>
          </a:xfrm>
          <a:prstGeom prst="rect">
            <a:avLst/>
          </a:prstGeom>
        </p:spPr>
      </p:pic>
      <p:pic>
        <p:nvPicPr>
          <p:cNvPr id="3" name="图片 2"/>
          <p:cNvPicPr>
            <a:picLocks noChangeAspect="1"/>
          </p:cNvPicPr>
          <p:nvPr/>
        </p:nvPicPr>
        <p:blipFill>
          <a:blip r:embed="rId2"/>
          <a:stretch>
            <a:fillRect/>
          </a:stretch>
        </p:blipFill>
        <p:spPr>
          <a:xfrm>
            <a:off x="8339328" y="2612136"/>
            <a:ext cx="6236208" cy="2904744"/>
          </a:xfrm>
          <a:prstGeom prst="rect">
            <a:avLst/>
          </a:prstGeom>
        </p:spPr>
      </p:pic>
      <p:sp>
        <p:nvSpPr>
          <p:cNvPr id="4" name="矩形 3"/>
          <p:cNvSpPr/>
          <p:nvPr/>
        </p:nvSpPr>
        <p:spPr>
          <a:xfrm>
            <a:off x="341376" y="228600"/>
            <a:ext cx="2002536" cy="252984"/>
          </a:xfrm>
          <a:prstGeom prst="rect">
            <a:avLst/>
          </a:prstGeom>
          <a:solidFill>
            <a:srgbClr val="FFFFFF"/>
          </a:solidFill>
        </p:spPr>
        <p:txBody>
          <a:bodyPr wrap="none" lIns="0" tIns="0" rIns="0" bIns="0">
            <a:noAutofit/>
          </a:bodyPr>
          <a:p>
            <a:pPr indent="0" algn="l"/>
            <a:r>
              <a:rPr lang="zh-TW" sz="1700" i="1">
                <a:solidFill>
                  <a:srgbClr val="EF4857"/>
                </a:solidFill>
                <a:latin typeface="Arial" panose="020B0604020202020204"/>
                <a:ea typeface="Arial" panose="020B0604020202020204"/>
              </a:rPr>
              <a:t>/ </a:t>
            </a:r>
            <a:r>
              <a:rPr lang="en-US" sz="1700" i="1">
                <a:solidFill>
                  <a:srgbClr val="EF4857"/>
                </a:solidFill>
                <a:latin typeface="Arial" panose="020B0604020202020204"/>
                <a:sym typeface="+mn-ea"/>
              </a:rPr>
              <a:t>Токарный станок с ЧПУ HQT08</a:t>
            </a:r>
            <a:endParaRPr lang="en-US" sz="1700" i="1">
              <a:solidFill>
                <a:srgbClr val="EF4857"/>
              </a:solidFill>
              <a:latin typeface="Arial" panose="020B0604020202020204"/>
            </a:endParaRPr>
          </a:p>
        </p:txBody>
      </p:sp>
      <p:sp>
        <p:nvSpPr>
          <p:cNvPr id="5" name="矩形 4"/>
          <p:cNvSpPr/>
          <p:nvPr/>
        </p:nvSpPr>
        <p:spPr>
          <a:xfrm>
            <a:off x="2066544" y="1834896"/>
            <a:ext cx="3791712" cy="551688"/>
          </a:xfrm>
          <a:prstGeom prst="rect">
            <a:avLst/>
          </a:prstGeom>
          <a:solidFill>
            <a:srgbClr val="FFFFFF"/>
          </a:solidFill>
        </p:spPr>
        <p:txBody>
          <a:bodyPr lIns="0" tIns="0" rIns="0" bIns="0">
            <a:noAutofit/>
          </a:bodyPr>
          <a:p>
            <a:pPr indent="0"/>
            <a:r>
              <a:rPr lang="en-US" sz="2400" b="1">
                <a:solidFill>
                  <a:srgbClr val="48484A"/>
                </a:solidFill>
                <a:latin typeface="Arial" panose="020B0604020202020204"/>
              </a:rPr>
              <a:t>HQT-08D </a:t>
            </a:r>
            <a:r>
              <a:rPr lang="en-US" sz="2400" b="1" cap="small">
                <a:solidFill>
                  <a:srgbClr val="48484A"/>
                </a:solidFill>
                <a:latin typeface="Arial" panose="020B0604020202020204"/>
              </a:rPr>
              <a:t>tool system</a:t>
            </a:r>
            <a:endParaRPr lang="en-US" sz="2400" b="1" cap="small">
              <a:solidFill>
                <a:srgbClr val="48484A"/>
              </a:solidFill>
              <a:latin typeface="Arial" panose="020B0604020202020204"/>
            </a:endParaRPr>
          </a:p>
          <a:p>
            <a:pPr indent="0"/>
            <a:r>
              <a:rPr lang="en-US" sz="1100">
                <a:solidFill>
                  <a:srgbClr val="EF4857"/>
                </a:solidFill>
                <a:latin typeface="Arial" panose="020B0604020202020204"/>
              </a:rPr>
              <a:t>&gt;&gt;&gt;&gt;&gt;&gt;&gt;&gt;&gt;&gt;</a:t>
            </a:r>
            <a:endParaRPr lang="en-US" sz="1100">
              <a:solidFill>
                <a:srgbClr val="EF4857"/>
              </a:solidFill>
              <a:latin typeface="Arial" panose="020B0604020202020204"/>
            </a:endParaRPr>
          </a:p>
        </p:txBody>
      </p:sp>
      <p:sp>
        <p:nvSpPr>
          <p:cNvPr id="6" name="矩形 5"/>
          <p:cNvSpPr/>
          <p:nvPr/>
        </p:nvSpPr>
        <p:spPr>
          <a:xfrm>
            <a:off x="755904" y="5836920"/>
            <a:ext cx="1676400" cy="210312"/>
          </a:xfrm>
          <a:prstGeom prst="rect">
            <a:avLst/>
          </a:prstGeom>
          <a:solidFill>
            <a:srgbClr val="FFFFFF"/>
          </a:solidFill>
        </p:spPr>
        <p:txBody>
          <a:bodyPr lIns="0" tIns="0" rIns="0" bIns="0">
            <a:noAutofit/>
          </a:bodyPr>
          <a:p>
            <a:pPr indent="0"/>
            <a:r>
              <a:rPr lang="en-US" sz="700" b="1">
                <a:solidFill>
                  <a:srgbClr val="EF4857"/>
                </a:solidFill>
                <a:latin typeface="Tahoma" panose="020B0604030504040204"/>
              </a:rPr>
              <a:t>STANDARD CONFIGURATION OF TOOL HOLDER AND TOOL SLEEVE</a:t>
            </a:r>
            <a:endParaRPr lang="en-US" sz="700" b="1">
              <a:solidFill>
                <a:srgbClr val="EF4857"/>
              </a:solidFill>
              <a:latin typeface="Tahoma" panose="020B0604030504040204"/>
            </a:endParaRPr>
          </a:p>
        </p:txBody>
      </p:sp>
      <p:graphicFrame>
        <p:nvGraphicFramePr>
          <p:cNvPr id="7" name="表格 6"/>
          <p:cNvGraphicFramePr>
            <a:graphicFrameLocks noGrp="1"/>
          </p:cNvGraphicFramePr>
          <p:nvPr/>
        </p:nvGraphicFramePr>
        <p:xfrm>
          <a:off x="768096" y="6129528"/>
          <a:ext cx="2959608" cy="2127504"/>
        </p:xfrm>
        <a:graphic>
          <a:graphicData uri="http://schemas.openxmlformats.org/drawingml/2006/table">
            <a:tbl>
              <a:tblPr/>
              <a:tblGrid>
                <a:gridCol w="551688"/>
                <a:gridCol w="914400"/>
                <a:gridCol w="1493520"/>
              </a:tblGrid>
              <a:tr h="201168">
                <a:tc gridSpan="2">
                  <a:txBody>
                    <a:bodyPr>
                      <a:spAutoFit/>
                    </a:bodyPr>
                    <a:p>
                      <a:pPr indent="0"/>
                      <a:r>
                        <a:rPr lang="en-US" sz="850">
                          <a:solidFill>
                            <a:srgbClr val="211A16"/>
                          </a:solidFill>
                          <a:latin typeface="Microsoft YaHei UI" panose="020B0503020204020204" charset="-122"/>
                        </a:rPr>
                        <a:t>Models</a:t>
                      </a:r>
                      <a:endParaRPr lang="en-US" sz="850">
                        <a:solidFill>
                          <a:srgbClr val="211A16"/>
                        </a:solidFill>
                        <a:latin typeface="Microsoft YaHei UI" panose="020B0503020204020204" charset="-122"/>
                      </a:endParaRPr>
                    </a:p>
                  </a:txBody>
                  <a:tcPr marL="0" marR="0" marT="0" marB="0">
                    <a:solidFill>
                      <a:srgbClr val="D1D5D6"/>
                    </a:solidFill>
                  </a:tcPr>
                </a:tc>
                <a:tc hMerge="1">
                  <a:tcPr marL="0" marR="0" marT="0" marB="0"/>
                </a:tc>
                <a:tc>
                  <a:txBody>
                    <a:bodyPr>
                      <a:spAutoFit/>
                    </a:bodyPr>
                    <a:p>
                      <a:pPr indent="0" algn="ctr"/>
                      <a:r>
                        <a:rPr lang="en-US" sz="1000">
                          <a:solidFill>
                            <a:srgbClr val="211A16"/>
                          </a:solidFill>
                          <a:latin typeface="Arial" panose="020B0604020202020204"/>
                        </a:rPr>
                        <a:t>HQT-08D</a:t>
                      </a:r>
                      <a:endParaRPr lang="en-US" sz="1000">
                        <a:solidFill>
                          <a:srgbClr val="211A16"/>
                        </a:solidFill>
                        <a:latin typeface="Arial" panose="020B0604020202020204"/>
                      </a:endParaRPr>
                    </a:p>
                  </a:txBody>
                  <a:tcPr marL="0" marR="0" marT="0" marB="0">
                    <a:solidFill>
                      <a:srgbClr val="D1D5D6"/>
                    </a:solidFill>
                  </a:tcPr>
                </a:tc>
              </a:tr>
              <a:tr h="195072">
                <a:tc gridSpan="2">
                  <a:txBody>
                    <a:bodyPr>
                      <a:spAutoFit/>
                    </a:bodyPr>
                    <a:p>
                      <a:pPr indent="0"/>
                      <a:r>
                        <a:rPr lang="en-US" sz="550">
                          <a:solidFill>
                            <a:srgbClr val="211A16"/>
                          </a:solidFill>
                          <a:latin typeface="Arial" panose="020B0604020202020204"/>
                        </a:rPr>
                        <a:t>Number of cutting tools</a:t>
                      </a:r>
                      <a:endParaRPr lang="en-US" sz="550">
                        <a:solidFill>
                          <a:srgbClr val="211A16"/>
                        </a:solidFill>
                        <a:latin typeface="Arial" panose="020B0604020202020204"/>
                      </a:endParaRPr>
                    </a:p>
                  </a:txBody>
                  <a:tcPr marL="0" marR="0" marT="0" marB="0" anchor="ctr"/>
                </a:tc>
                <a:tc hMerge="1">
                  <a:tcPr marL="0" marR="0" marT="0" marB="0"/>
                </a:tc>
                <a:tc>
                  <a:txBody>
                    <a:bodyPr>
                      <a:spAutoFit/>
                    </a:bodyPr>
                    <a:p>
                      <a:pPr indent="0" algn="ctr"/>
                      <a:r>
                        <a:rPr lang="en-US" sz="850">
                          <a:solidFill>
                            <a:srgbClr val="505051"/>
                          </a:solidFill>
                          <a:latin typeface="Microsoft YaHei UI" panose="020B0503020204020204" charset="-122"/>
                        </a:rPr>
                        <a:t>8</a:t>
                      </a:r>
                      <a:endParaRPr lang="en-US" sz="850">
                        <a:solidFill>
                          <a:srgbClr val="505051"/>
                        </a:solidFill>
                        <a:latin typeface="Microsoft YaHei UI" panose="020B0503020204020204" charset="-122"/>
                      </a:endParaRPr>
                    </a:p>
                  </a:txBody>
                  <a:tcPr marL="0" marR="0" marT="0" marB="0" anchor="ctr"/>
                </a:tc>
              </a:tr>
              <a:tr h="192024">
                <a:tc rowSpan="2">
                  <a:txBody>
                    <a:bodyPr>
                      <a:spAutoFit/>
                    </a:bodyPr>
                    <a:p>
                      <a:pPr indent="0"/>
                      <a:r>
                        <a:rPr lang="en-US" sz="850">
                          <a:solidFill>
                            <a:srgbClr val="505051"/>
                          </a:solidFill>
                          <a:latin typeface="Arial" panose="020B0604020202020204"/>
                        </a:rPr>
                        <a:t>Tool size</a:t>
                      </a:r>
                      <a:endParaRPr lang="en-US" sz="850">
                        <a:solidFill>
                          <a:srgbClr val="505051"/>
                        </a:solidFill>
                        <a:latin typeface="Arial" panose="020B0604020202020204"/>
                      </a:endParaRPr>
                    </a:p>
                  </a:txBody>
                  <a:tcPr marL="0" marR="0" marT="0" marB="0" anchor="ctr"/>
                </a:tc>
                <a:tc>
                  <a:txBody>
                    <a:bodyPr>
                      <a:spAutoFit/>
                    </a:bodyPr>
                    <a:p>
                      <a:pPr indent="0"/>
                      <a:r>
                        <a:rPr lang="en-US" sz="400">
                          <a:solidFill>
                            <a:srgbClr val="211A16"/>
                          </a:solidFill>
                          <a:latin typeface="Arial" panose="020B0604020202020204"/>
                        </a:rPr>
                        <a:t>Outer diameter and end cutting tool</a:t>
                      </a:r>
                      <a:endParaRPr lang="en-US" sz="400">
                        <a:solidFill>
                          <a:srgbClr val="211A16"/>
                        </a:solidFill>
                        <a:latin typeface="Arial" panose="020B0604020202020204"/>
                      </a:endParaRPr>
                    </a:p>
                  </a:txBody>
                  <a:tcPr marL="0" marR="0" marT="0" marB="0" anchor="ctr"/>
                </a:tc>
                <a:tc>
                  <a:txBody>
                    <a:bodyPr>
                      <a:spAutoFit/>
                    </a:bodyPr>
                    <a:p>
                      <a:pPr indent="0" algn="ctr"/>
                      <a:r>
                        <a:rPr lang="en-US" sz="850">
                          <a:solidFill>
                            <a:srgbClr val="505051"/>
                          </a:solidFill>
                          <a:latin typeface="Microsoft YaHei UI" panose="020B0503020204020204" charset="-122"/>
                        </a:rPr>
                        <a:t>25x25x150</a:t>
                      </a:r>
                      <a:endParaRPr lang="en-US" sz="850">
                        <a:solidFill>
                          <a:srgbClr val="505051"/>
                        </a:solidFill>
                        <a:latin typeface="Microsoft YaHei UI" panose="020B0503020204020204" charset="-122"/>
                      </a:endParaRPr>
                    </a:p>
                  </a:txBody>
                  <a:tcPr marL="0" marR="0" marT="0" marB="0" anchor="ctr"/>
                </a:tc>
              </a:tr>
              <a:tr h="192024">
                <a:tc vMerge="1">
                  <a:tcPr marL="0" marR="0" marT="0" marB="0"/>
                </a:tc>
                <a:tc>
                  <a:txBody>
                    <a:bodyPr>
                      <a:spAutoFit/>
                    </a:bodyPr>
                    <a:p>
                      <a:pPr indent="0"/>
                      <a:r>
                        <a:rPr lang="en-US" sz="400">
                          <a:solidFill>
                            <a:srgbClr val="211A16"/>
                          </a:solidFill>
                          <a:latin typeface="Arial" panose="020B0604020202020204"/>
                        </a:rPr>
                        <a:t>Inside diameter tool</a:t>
                      </a:r>
                      <a:endParaRPr lang="en-US" sz="400">
                        <a:solidFill>
                          <a:srgbClr val="211A16"/>
                        </a:solidFill>
                        <a:latin typeface="Arial" panose="020B0604020202020204"/>
                      </a:endParaRPr>
                    </a:p>
                  </a:txBody>
                  <a:tcPr marL="0" marR="0" marT="0" marB="0" anchor="ctr"/>
                </a:tc>
                <a:tc>
                  <a:txBody>
                    <a:bodyPr>
                      <a:spAutoFit/>
                    </a:bodyPr>
                    <a:p>
                      <a:pPr indent="0" algn="ctr"/>
                      <a:r>
                        <a:rPr lang="en-US" sz="700">
                          <a:solidFill>
                            <a:srgbClr val="505051"/>
                          </a:solidFill>
                          <a:latin typeface="Microsoft YaHei UI" panose="020B0503020204020204" charset="-122"/>
                        </a:rPr>
                        <a:t>0</a:t>
                      </a:r>
                      <a:r>
                        <a:rPr lang="en-US" sz="850">
                          <a:solidFill>
                            <a:srgbClr val="505051"/>
                          </a:solidFill>
                          <a:latin typeface="Microsoft YaHei UI" panose="020B0503020204020204" charset="-122"/>
                        </a:rPr>
                        <a:t>40</a:t>
                      </a:r>
                      <a:endParaRPr lang="en-US" sz="850">
                        <a:solidFill>
                          <a:srgbClr val="505051"/>
                        </a:solidFill>
                        <a:latin typeface="Microsoft YaHei UI" panose="020B0503020204020204" charset="-122"/>
                      </a:endParaRPr>
                    </a:p>
                  </a:txBody>
                  <a:tcPr marL="0" marR="0" marT="0" marB="0" anchor="ctr"/>
                </a:tc>
              </a:tr>
              <a:tr h="192024">
                <a:tc rowSpan="3">
                  <a:txBody>
                    <a:bodyPr>
                      <a:spAutoFit/>
                    </a:bodyPr>
                    <a:p>
                      <a:pPr indent="0">
                        <a:lnSpc>
                          <a:spcPct val="108000"/>
                        </a:lnSpc>
                      </a:pPr>
                      <a:r>
                        <a:rPr lang="en-US" sz="600">
                          <a:solidFill>
                            <a:srgbClr val="211A16"/>
                          </a:solidFill>
                          <a:latin typeface="Arial" panose="020B0604020202020204"/>
                        </a:rPr>
                        <a:t>Capacity of processing</a:t>
                      </a:r>
                      <a:endParaRPr lang="en-US" sz="600">
                        <a:solidFill>
                          <a:srgbClr val="211A16"/>
                        </a:solidFill>
                        <a:latin typeface="Arial" panose="020B0604020202020204"/>
                      </a:endParaRPr>
                    </a:p>
                  </a:txBody>
                  <a:tcPr marL="0" marR="0" marT="0" marB="0" anchor="ctr"/>
                </a:tc>
                <a:tc>
                  <a:txBody>
                    <a:bodyPr>
                      <a:spAutoFit/>
                    </a:bodyPr>
                    <a:p>
                      <a:pPr indent="0"/>
                      <a:r>
                        <a:rPr lang="en-US" sz="850">
                          <a:solidFill>
                            <a:srgbClr val="505051"/>
                          </a:solidFill>
                          <a:latin typeface="Arial" panose="020B0604020202020204"/>
                        </a:rPr>
                        <a:t>Drilling</a:t>
                      </a:r>
                      <a:endParaRPr lang="en-US" sz="850">
                        <a:solidFill>
                          <a:srgbClr val="505051"/>
                        </a:solidFill>
                        <a:latin typeface="Arial" panose="020B0604020202020204"/>
                      </a:endParaRPr>
                    </a:p>
                  </a:txBody>
                  <a:tcPr marL="0" marR="0" marT="0" marB="0" anchor="b"/>
                </a:tc>
                <a:tc>
                  <a:txBody>
                    <a:bodyPr>
                      <a:spAutoFit/>
                    </a:bodyPr>
                    <a:p>
                      <a:pPr indent="0" algn="ctr"/>
                      <a:r>
                        <a:rPr lang="zh-TW" sz="850">
                          <a:solidFill>
                            <a:srgbClr val="211A16"/>
                          </a:solidFill>
                          <a:latin typeface="Microsoft YaHei UI" panose="020B0503020204020204" charset="-122"/>
                          <a:ea typeface="Microsoft YaHei UI" panose="020B0503020204020204" charset="-122"/>
                        </a:rPr>
                        <a:t>-</a:t>
                      </a:r>
                      <a:endParaRPr lang="zh-TW" sz="850">
                        <a:solidFill>
                          <a:srgbClr val="211A16"/>
                        </a:solidFill>
                        <a:latin typeface="Microsoft YaHei UI" panose="020B0503020204020204" charset="-122"/>
                        <a:ea typeface="Microsoft YaHei UI" panose="020B0503020204020204" charset="-122"/>
                      </a:endParaRPr>
                    </a:p>
                  </a:txBody>
                  <a:tcPr marL="0" marR="0" marT="0" marB="0" anchor="b"/>
                </a:tc>
              </a:tr>
              <a:tr h="192024">
                <a:tc vMerge="1">
                  <a:tcPr marL="0" marR="0" marT="0" marB="0"/>
                </a:tc>
                <a:tc>
                  <a:txBody>
                    <a:bodyPr>
                      <a:spAutoFit/>
                    </a:bodyPr>
                    <a:p>
                      <a:pPr indent="0"/>
                      <a:r>
                        <a:rPr lang="en-US" sz="850">
                          <a:solidFill>
                            <a:srgbClr val="505051"/>
                          </a:solidFill>
                          <a:latin typeface="Arial" panose="020B0604020202020204"/>
                        </a:rPr>
                        <a:t>Milling</a:t>
                      </a:r>
                      <a:endParaRPr lang="en-US" sz="850">
                        <a:solidFill>
                          <a:srgbClr val="505051"/>
                        </a:solidFill>
                        <a:latin typeface="Arial" panose="020B0604020202020204"/>
                      </a:endParaRPr>
                    </a:p>
                  </a:txBody>
                  <a:tcPr marL="0" marR="0" marT="0" marB="0" anchor="b"/>
                </a:tc>
                <a:tc>
                  <a:txBody>
                    <a:bodyPr>
                      <a:spAutoFit/>
                    </a:bodyPr>
                    <a:p>
                      <a:pPr indent="0" algn="ctr"/>
                      <a:r>
                        <a:rPr lang="zh-TW" sz="850">
                          <a:solidFill>
                            <a:srgbClr val="211A16"/>
                          </a:solidFill>
                          <a:latin typeface="Microsoft YaHei UI" panose="020B0503020204020204" charset="-122"/>
                          <a:ea typeface="Microsoft YaHei UI" panose="020B0503020204020204" charset="-122"/>
                        </a:rPr>
                        <a:t>-</a:t>
                      </a:r>
                      <a:endParaRPr lang="zh-TW" sz="850">
                        <a:solidFill>
                          <a:srgbClr val="211A16"/>
                        </a:solidFill>
                        <a:latin typeface="Microsoft YaHei UI" panose="020B0503020204020204" charset="-122"/>
                        <a:ea typeface="Microsoft YaHei UI" panose="020B0503020204020204" charset="-122"/>
                      </a:endParaRPr>
                    </a:p>
                  </a:txBody>
                  <a:tcPr marL="0" marR="0" marT="0" marB="0" anchor="b"/>
                </a:tc>
              </a:tr>
              <a:tr h="192024">
                <a:tc vMerge="1">
                  <a:tcPr marL="0" marR="0" marT="0" marB="0"/>
                </a:tc>
                <a:tc>
                  <a:txBody>
                    <a:bodyPr>
                      <a:spAutoFit/>
                    </a:bodyPr>
                    <a:p>
                      <a:pPr indent="0"/>
                      <a:r>
                        <a:rPr lang="en-US" sz="850">
                          <a:solidFill>
                            <a:srgbClr val="505051"/>
                          </a:solidFill>
                          <a:latin typeface="Arial" panose="020B0604020202020204"/>
                        </a:rPr>
                        <a:t>Tapping</a:t>
                      </a:r>
                      <a:endParaRPr lang="en-US" sz="850">
                        <a:solidFill>
                          <a:srgbClr val="505051"/>
                        </a:solidFill>
                        <a:latin typeface="Arial" panose="020B0604020202020204"/>
                      </a:endParaRPr>
                    </a:p>
                  </a:txBody>
                  <a:tcPr marL="0" marR="0" marT="0" marB="0" anchor="ctr"/>
                </a:tc>
                <a:tc>
                  <a:txBody>
                    <a:bodyPr>
                      <a:spAutoFit/>
                    </a:bodyPr>
                    <a:p>
                      <a:pPr indent="0" algn="ctr"/>
                      <a:r>
                        <a:rPr lang="zh-TW" sz="850">
                          <a:solidFill>
                            <a:srgbClr val="211A16"/>
                          </a:solidFill>
                          <a:latin typeface="Microsoft YaHei UI" panose="020B0503020204020204" charset="-122"/>
                          <a:ea typeface="Microsoft YaHei UI" panose="020B0503020204020204" charset="-122"/>
                        </a:rPr>
                        <a:t>-</a:t>
                      </a:r>
                      <a:endParaRPr lang="zh-TW" sz="850">
                        <a:solidFill>
                          <a:srgbClr val="211A16"/>
                        </a:solidFill>
                        <a:latin typeface="Microsoft YaHei UI" panose="020B0503020204020204" charset="-122"/>
                        <a:ea typeface="Microsoft YaHei UI" panose="020B0503020204020204" charset="-122"/>
                      </a:endParaRPr>
                    </a:p>
                  </a:txBody>
                  <a:tcPr marL="0" marR="0" marT="0" marB="0" anchor="ctr"/>
                </a:tc>
              </a:tr>
              <a:tr h="192024">
                <a:tc rowSpan="2" gridSpan="2">
                  <a:txBody>
                    <a:bodyPr>
                      <a:spAutoFit/>
                    </a:bodyPr>
                    <a:p>
                      <a:pPr indent="0"/>
                      <a:r>
                        <a:rPr lang="en-US" sz="850">
                          <a:solidFill>
                            <a:srgbClr val="505051"/>
                          </a:solidFill>
                          <a:latin typeface="Arial" panose="020B0604020202020204"/>
                        </a:rPr>
                        <a:t>Turret rotation form</a:t>
                      </a:r>
                      <a:endParaRPr lang="en-US" sz="850">
                        <a:solidFill>
                          <a:srgbClr val="505051"/>
                        </a:solidFill>
                        <a:latin typeface="Arial" panose="020B0604020202020204"/>
                      </a:endParaRPr>
                    </a:p>
                  </a:txBody>
                  <a:tcPr marL="0" marR="0" marT="0" marB="0" anchor="ctr"/>
                </a:tc>
                <a:tc rowSpan="2" hMerge="1">
                  <a:tcPr marL="0" marR="0" marT="0" marB="0"/>
                </a:tc>
                <a:tc>
                  <a:txBody>
                    <a:bodyPr>
                      <a:spAutoFit/>
                    </a:bodyPr>
                    <a:p>
                      <a:pPr indent="0" algn="ctr"/>
                      <a:r>
                        <a:rPr lang="en-US" sz="450">
                          <a:solidFill>
                            <a:srgbClr val="211A16"/>
                          </a:solidFill>
                          <a:latin typeface="Arial" panose="020B0604020202020204"/>
                        </a:rPr>
                        <a:t>Approximate random rotation (automatic mode)</a:t>
                      </a:r>
                      <a:endParaRPr lang="en-US" sz="450">
                        <a:solidFill>
                          <a:srgbClr val="211A16"/>
                        </a:solidFill>
                        <a:latin typeface="Arial" panose="020B0604020202020204"/>
                      </a:endParaRPr>
                    </a:p>
                  </a:txBody>
                  <a:tcPr marL="0" marR="0" marT="0" marB="0" anchor="ctr"/>
                </a:tc>
              </a:tr>
              <a:tr h="192024">
                <a:tc vMerge="1" gridSpan="2">
                  <a:tcPr marL="0" marR="0" marT="0" marB="0"/>
                </a:tc>
                <a:tc vMerge="1" hMerge="1">
                  <a:tcPr marL="0" marR="0" marT="0" marB="0"/>
                </a:tc>
                <a:tc>
                  <a:txBody>
                    <a:bodyPr>
                      <a:spAutoFit/>
                    </a:bodyPr>
                    <a:p>
                      <a:pPr indent="0" algn="ctr"/>
                      <a:r>
                        <a:rPr lang="en-US" sz="450">
                          <a:solidFill>
                            <a:srgbClr val="211A16"/>
                          </a:solidFill>
                          <a:latin typeface="Arial" panose="020B0604020202020204"/>
                        </a:rPr>
                        <a:t>Optional bidirectional rotation (manual mode)</a:t>
                      </a:r>
                      <a:endParaRPr lang="en-US" sz="450">
                        <a:solidFill>
                          <a:srgbClr val="211A16"/>
                        </a:solidFill>
                        <a:latin typeface="Arial" panose="020B0604020202020204"/>
                      </a:endParaRPr>
                    </a:p>
                  </a:txBody>
                  <a:tcPr marL="0" marR="0" marT="0" marB="0" anchor="ctr"/>
                </a:tc>
              </a:tr>
              <a:tr h="192024">
                <a:tc gridSpan="2">
                  <a:txBody>
                    <a:bodyPr>
                      <a:spAutoFit/>
                    </a:bodyPr>
                    <a:p>
                      <a:pPr indent="0"/>
                      <a:r>
                        <a:rPr lang="en-US" sz="850">
                          <a:solidFill>
                            <a:srgbClr val="505051"/>
                          </a:solidFill>
                          <a:latin typeface="Arial" panose="020B0604020202020204"/>
                        </a:rPr>
                        <a:t>Turret indexing time (s)</a:t>
                      </a:r>
                      <a:endParaRPr lang="en-US" sz="850">
                        <a:solidFill>
                          <a:srgbClr val="505051"/>
                        </a:solidFill>
                        <a:latin typeface="Arial" panose="020B0604020202020204"/>
                      </a:endParaRPr>
                    </a:p>
                  </a:txBody>
                  <a:tcPr marL="0" marR="0" marT="0" marB="0" anchor="b"/>
                </a:tc>
                <a:tc hMerge="1">
                  <a:tcPr marL="0" marR="0" marT="0" marB="0"/>
                </a:tc>
                <a:tc>
                  <a:txBody>
                    <a:bodyPr>
                      <a:spAutoFit/>
                    </a:bodyPr>
                    <a:p>
                      <a:pPr indent="0" algn="ctr"/>
                      <a:r>
                        <a:rPr lang="en-US" sz="850">
                          <a:solidFill>
                            <a:srgbClr val="505051"/>
                          </a:solidFill>
                          <a:latin typeface="Microsoft YaHei UI" panose="020B0503020204020204" charset="-122"/>
                        </a:rPr>
                        <a:t>0.2</a:t>
                      </a:r>
                      <a:endParaRPr lang="en-US" sz="850">
                        <a:solidFill>
                          <a:srgbClr val="505051"/>
                        </a:solidFill>
                        <a:latin typeface="Microsoft YaHei UI" panose="020B0503020204020204" charset="-122"/>
                      </a:endParaRPr>
                    </a:p>
                  </a:txBody>
                  <a:tcPr marL="0" marR="0" marT="0" marB="0" anchor="b"/>
                </a:tc>
              </a:tr>
              <a:tr h="195072">
                <a:tc gridSpan="2">
                  <a:txBody>
                    <a:bodyPr>
                      <a:spAutoFit/>
                    </a:bodyPr>
                    <a:p>
                      <a:pPr indent="0"/>
                      <a:r>
                        <a:rPr lang="en-US" sz="750">
                          <a:solidFill>
                            <a:srgbClr val="505051"/>
                          </a:solidFill>
                          <a:latin typeface="Arial" panose="020B0604020202020204"/>
                        </a:rPr>
                        <a:t>Turret locking force (KN)</a:t>
                      </a:r>
                      <a:endParaRPr lang="en-US" sz="750">
                        <a:solidFill>
                          <a:srgbClr val="505051"/>
                        </a:solidFill>
                        <a:latin typeface="Arial" panose="020B0604020202020204"/>
                      </a:endParaRPr>
                    </a:p>
                  </a:txBody>
                  <a:tcPr marL="0" marR="0" marT="0" marB="0" anchor="b"/>
                </a:tc>
                <a:tc hMerge="1">
                  <a:tcPr marL="0" marR="0" marT="0" marB="0"/>
                </a:tc>
                <a:tc>
                  <a:txBody>
                    <a:bodyPr>
                      <a:spAutoFit/>
                    </a:bodyPr>
                    <a:p>
                      <a:pPr indent="0" algn="ctr"/>
                      <a:r>
                        <a:rPr lang="en-US" sz="850">
                          <a:solidFill>
                            <a:srgbClr val="505051"/>
                          </a:solidFill>
                          <a:latin typeface="Microsoft YaHei UI" panose="020B0503020204020204" charset="-122"/>
                        </a:rPr>
                        <a:t>35.6</a:t>
                      </a:r>
                      <a:endParaRPr lang="en-US" sz="850">
                        <a:solidFill>
                          <a:srgbClr val="505051"/>
                        </a:solidFill>
                        <a:latin typeface="Microsoft YaHei UI" panose="020B0503020204020204" charset="-122"/>
                      </a:endParaRPr>
                    </a:p>
                  </a:txBody>
                  <a:tcPr marL="0" marR="0" marT="0" marB="0" anchor="b"/>
                </a:tc>
              </a:tr>
            </a:tbl>
          </a:graphicData>
        </a:graphic>
      </p:graphicFrame>
      <p:sp>
        <p:nvSpPr>
          <p:cNvPr id="8" name="矩形 7"/>
          <p:cNvSpPr/>
          <p:nvPr/>
        </p:nvSpPr>
        <p:spPr>
          <a:xfrm>
            <a:off x="4050792" y="5782056"/>
            <a:ext cx="3011424" cy="140208"/>
          </a:xfrm>
          <a:prstGeom prst="rect">
            <a:avLst/>
          </a:prstGeom>
          <a:solidFill>
            <a:srgbClr val="FFFFFF"/>
          </a:solidFill>
        </p:spPr>
        <p:txBody>
          <a:bodyPr wrap="none" lIns="0" tIns="0" rIns="0" bIns="0">
            <a:noAutofit/>
          </a:bodyPr>
          <a:p>
            <a:pPr indent="0"/>
            <a:r>
              <a:rPr lang="en-US" sz="600" b="1">
                <a:solidFill>
                  <a:srgbClr val="211A16"/>
                </a:solidFill>
                <a:latin typeface="Arial" panose="020B0604020202020204"/>
              </a:rPr>
              <a:t>• Standard options O Optional Options </a:t>
            </a:r>
            <a:r>
              <a:rPr lang="en-US" sz="700" b="1">
                <a:solidFill>
                  <a:srgbClr val="211A16"/>
                </a:solidFill>
                <a:latin typeface="宋体" panose="02010600030101010101" pitchFamily="2" charset="-122"/>
              </a:rPr>
              <a:t>☆</a:t>
            </a:r>
            <a:r>
              <a:rPr lang="en-US" sz="600" b="1">
                <a:solidFill>
                  <a:srgbClr val="211A16"/>
                </a:solidFill>
                <a:latin typeface="Arial" panose="020B0604020202020204"/>
              </a:rPr>
              <a:t> Special design </a:t>
            </a:r>
            <a:r>
              <a:rPr lang="zh-TW" sz="600" b="1">
                <a:solidFill>
                  <a:srgbClr val="211A16"/>
                </a:solidFill>
                <a:latin typeface="Arial" panose="020B0604020202020204"/>
                <a:ea typeface="Arial" panose="020B0604020202020204"/>
              </a:rPr>
              <a:t>— </a:t>
            </a:r>
            <a:r>
              <a:rPr lang="en-US" sz="600" b="1">
                <a:solidFill>
                  <a:srgbClr val="211A16"/>
                </a:solidFill>
                <a:latin typeface="Arial" panose="020B0604020202020204"/>
              </a:rPr>
              <a:t>Be out of order</a:t>
            </a:r>
            <a:endParaRPr lang="en-US" sz="600" b="1">
              <a:solidFill>
                <a:srgbClr val="211A16"/>
              </a:solidFill>
              <a:latin typeface="Arial" panose="020B0604020202020204"/>
            </a:endParaRPr>
          </a:p>
        </p:txBody>
      </p:sp>
      <p:graphicFrame>
        <p:nvGraphicFramePr>
          <p:cNvPr id="9" name="表格 8"/>
          <p:cNvGraphicFramePr>
            <a:graphicFrameLocks noGrp="1"/>
          </p:cNvGraphicFramePr>
          <p:nvPr/>
        </p:nvGraphicFramePr>
        <p:xfrm>
          <a:off x="4053840" y="6001512"/>
          <a:ext cx="2980944" cy="3209544"/>
        </p:xfrm>
        <a:graphic>
          <a:graphicData uri="http://schemas.openxmlformats.org/drawingml/2006/table">
            <a:tbl>
              <a:tblPr/>
              <a:tblGrid>
                <a:gridCol w="597408"/>
                <a:gridCol w="944880"/>
                <a:gridCol w="758952"/>
                <a:gridCol w="679704"/>
              </a:tblGrid>
              <a:tr h="204216">
                <a:tc gridSpan="4">
                  <a:txBody>
                    <a:bodyPr>
                      <a:spAutoFit/>
                    </a:bodyPr>
                    <a:p>
                      <a:pPr indent="0" algn="ctr"/>
                      <a:r>
                        <a:rPr lang="en-US" sz="1000">
                          <a:solidFill>
                            <a:srgbClr val="211A16"/>
                          </a:solidFill>
                          <a:latin typeface="Arial" panose="020B0604020202020204"/>
                        </a:rPr>
                        <a:t>HQT-08D</a:t>
                      </a:r>
                      <a:endParaRPr lang="en-US" sz="1000">
                        <a:solidFill>
                          <a:srgbClr val="211A16"/>
                        </a:solidFill>
                        <a:latin typeface="Arial" panose="020B0604020202020204"/>
                      </a:endParaRPr>
                    </a:p>
                  </a:txBody>
                  <a:tcPr marL="0" marR="0" marT="0" marB="0">
                    <a:solidFill>
                      <a:srgbClr val="D1D5D6"/>
                    </a:solidFill>
                  </a:tcPr>
                </a:tc>
                <a:tc hMerge="1">
                  <a:tcPr marL="0" marR="0" marT="0" marB="0"/>
                </a:tc>
                <a:tc hMerge="1">
                  <a:tcPr marL="0" marR="0" marT="0" marB="0"/>
                </a:tc>
                <a:tc hMerge="1">
                  <a:tcPr marL="0" marR="0" marT="0" marB="0"/>
                </a:tc>
              </a:tr>
              <a:tr h="198120">
                <a:tc rowSpan="2">
                  <a:txBody>
                    <a:bodyPr>
                      <a:spAutoFit/>
                    </a:bodyPr>
                    <a:p>
                      <a:pPr indent="0">
                        <a:lnSpc>
                          <a:spcPct val="115000"/>
                        </a:lnSpc>
                      </a:pPr>
                      <a:r>
                        <a:rPr lang="en-US" sz="550">
                          <a:solidFill>
                            <a:srgbClr val="211A16"/>
                          </a:solidFill>
                          <a:latin typeface="Arial" panose="020B0604020202020204"/>
                        </a:rPr>
                        <a:t>Turning tool holder</a:t>
                      </a:r>
                      <a:endParaRPr lang="en-US" sz="550">
                        <a:solidFill>
                          <a:srgbClr val="211A16"/>
                        </a:solidFill>
                        <a:latin typeface="Arial" panose="020B0604020202020204"/>
                      </a:endParaRPr>
                    </a:p>
                  </a:txBody>
                  <a:tcPr marL="0" marR="0" marT="0" marB="0" anchor="ctr"/>
                </a:tc>
                <a:tc>
                  <a:txBody>
                    <a:bodyPr>
                      <a:spAutoFit/>
                    </a:bodyPr>
                    <a:p>
                      <a:pPr indent="0"/>
                      <a:r>
                        <a:rPr lang="en-US" sz="550">
                          <a:solidFill>
                            <a:srgbClr val="211A16"/>
                          </a:solidFill>
                          <a:latin typeface="Arial" panose="020B0604020202020204"/>
                        </a:rPr>
                        <a:t>Outside diameter tool holder</a:t>
                      </a:r>
                      <a:endParaRPr lang="en-US" sz="550">
                        <a:solidFill>
                          <a:srgbClr val="211A16"/>
                        </a:solidFill>
                        <a:latin typeface="Arial" panose="020B0604020202020204"/>
                      </a:endParaRPr>
                    </a:p>
                  </a:txBody>
                  <a:tcPr marL="0" marR="0" marT="0" marB="0" anchor="b"/>
                </a:tc>
                <a:tc>
                  <a:txBody>
                    <a:bodyPr>
                      <a:spAutoFit/>
                    </a:bodyPr>
                    <a:p>
                      <a:pPr indent="165100"/>
                      <a:r>
                        <a:rPr lang="en-US" sz="850">
                          <a:solidFill>
                            <a:srgbClr val="505051"/>
                          </a:solidFill>
                          <a:latin typeface="Arial" panose="020B0604020202020204"/>
                        </a:rPr>
                        <a:t>Left/right</a:t>
                      </a:r>
                      <a:endParaRPr lang="en-US" sz="850">
                        <a:solidFill>
                          <a:srgbClr val="505051"/>
                        </a:solidFill>
                        <a:latin typeface="Arial" panose="020B0604020202020204"/>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201168">
                <a:tc vMerge="1">
                  <a:tcPr marL="0" marR="0" marT="0" marB="0"/>
                </a:tc>
                <a:tc>
                  <a:txBody>
                    <a:bodyPr>
                      <a:spAutoFit/>
                    </a:bodyPr>
                    <a:p>
                      <a:pPr indent="114300"/>
                      <a:r>
                        <a:rPr lang="en-US" sz="550">
                          <a:solidFill>
                            <a:srgbClr val="211A16"/>
                          </a:solidFill>
                          <a:latin typeface="Arial" panose="020B0604020202020204"/>
                        </a:rPr>
                        <a:t>End turning tool holder</a:t>
                      </a:r>
                      <a:endParaRPr lang="en-US" sz="550">
                        <a:solidFill>
                          <a:srgbClr val="211A16"/>
                        </a:solidFill>
                        <a:latin typeface="Arial" panose="020B0604020202020204"/>
                      </a:endParaRPr>
                    </a:p>
                  </a:txBody>
                  <a:tcPr marL="0" marR="0" marT="0" marB="0" anchor="ctr"/>
                </a:tc>
                <a:tc>
                  <a:txBody>
                    <a:bodyPr>
                      <a:spAutoFit/>
                    </a:bodyPr>
                    <a:p>
                      <a:pPr indent="165100"/>
                      <a:r>
                        <a:rPr lang="en-US" sz="850">
                          <a:solidFill>
                            <a:srgbClr val="505051"/>
                          </a:solidFill>
                          <a:latin typeface="Arial" panose="020B0604020202020204"/>
                        </a:rPr>
                        <a:t>Standard</a:t>
                      </a:r>
                      <a:endParaRPr lang="en-US" sz="850">
                        <a:solidFill>
                          <a:srgbClr val="505051"/>
                        </a:solidFill>
                        <a:latin typeface="Arial" panose="020B0604020202020204"/>
                      </a:endParaRPr>
                    </a:p>
                  </a:txBody>
                  <a:tcPr marL="0" marR="0" marT="0" marB="0" anchor="ctr"/>
                </a:tc>
                <a:tc>
                  <a:txBody>
                    <a:bodyPr>
                      <a:spAutoFit/>
                    </a:bodyPr>
                    <a:p>
                      <a:pPr indent="190500"/>
                      <a:r>
                        <a:rPr lang="en-US" sz="950">
                          <a:solidFill>
                            <a:srgbClr val="505051"/>
                          </a:solidFill>
                          <a:latin typeface="Arial" panose="020B0604020202020204"/>
                        </a:rPr>
                        <a:t>•</a:t>
                      </a:r>
                      <a:r>
                        <a:rPr lang="en-US" sz="1100">
                          <a:solidFill>
                            <a:srgbClr val="505051"/>
                          </a:solidFill>
                          <a:latin typeface="黑体" panose="02010609060101010101" charset="-122"/>
                        </a:rPr>
                        <a:t> xi</a:t>
                      </a:r>
                      <a:endParaRPr lang="en-US" sz="1100">
                        <a:solidFill>
                          <a:srgbClr val="505051"/>
                        </a:solidFill>
                        <a:latin typeface="黑体" panose="02010609060101010101" charset="-122"/>
                      </a:endParaRPr>
                    </a:p>
                  </a:txBody>
                  <a:tcPr marL="0" marR="0" marT="0" marB="0" anchor="ctr"/>
                </a:tc>
              </a:tr>
              <a:tr h="201168">
                <a:tc rowSpan="4">
                  <a:txBody>
                    <a:bodyPr>
                      <a:spAutoFit/>
                    </a:bodyPr>
                    <a:p>
                      <a:pPr indent="0">
                        <a:lnSpc>
                          <a:spcPct val="109000"/>
                        </a:lnSpc>
                      </a:pPr>
                      <a:r>
                        <a:rPr lang="en-US" sz="650">
                          <a:solidFill>
                            <a:srgbClr val="211A16"/>
                          </a:solidFill>
                          <a:latin typeface="Arial" panose="020B0604020202020204"/>
                        </a:rPr>
                        <a:t>Boring bar tool holder</a:t>
                      </a:r>
                      <a:endParaRPr lang="en-US" sz="650">
                        <a:solidFill>
                          <a:srgbClr val="211A16"/>
                        </a:solidFill>
                        <a:latin typeface="Arial" panose="020B0604020202020204"/>
                      </a:endParaRPr>
                    </a:p>
                  </a:txBody>
                  <a:tcPr marL="0" marR="0" marT="0" marB="0" anchor="ctr"/>
                </a:tc>
                <a:tc>
                  <a:txBody>
                    <a:bodyPr>
                      <a:spAutoFit/>
                    </a:bodyPr>
                    <a:p>
                      <a:pPr indent="177800"/>
                      <a:r>
                        <a:rPr lang="en-US" sz="550">
                          <a:solidFill>
                            <a:srgbClr val="211A16"/>
                          </a:solidFill>
                          <a:latin typeface="Arial" panose="020B0604020202020204"/>
                        </a:rPr>
                        <a:t>Boring tool holder</a:t>
                      </a:r>
                      <a:endParaRPr lang="en-US" sz="550">
                        <a:solidFill>
                          <a:srgbClr val="211A16"/>
                        </a:solidFill>
                        <a:latin typeface="Arial" panose="020B0604020202020204"/>
                      </a:endParaRPr>
                    </a:p>
                  </a:txBody>
                  <a:tcPr marL="0" marR="0" marT="0" marB="0" anchor="ctr"/>
                </a:tc>
                <a:tc>
                  <a:txBody>
                    <a:bodyPr>
                      <a:spAutoFit/>
                    </a:bodyPr>
                    <a:p>
                      <a:pPr indent="0" algn="ctr"/>
                      <a:r>
                        <a:rPr lang="en-US" sz="850">
                          <a:solidFill>
                            <a:srgbClr val="505051"/>
                          </a:solidFill>
                          <a:latin typeface="Microsoft YaHei UI" panose="020B0503020204020204" charset="-122"/>
                        </a:rPr>
                        <a:t>040</a:t>
                      </a:r>
                      <a:endParaRPr lang="en-US" sz="850">
                        <a:solidFill>
                          <a:srgbClr val="505051"/>
                        </a:solidFill>
                        <a:latin typeface="Microsoft YaHei UI" panose="020B0503020204020204" charset="-122"/>
                      </a:endParaRPr>
                    </a:p>
                  </a:txBody>
                  <a:tcPr marL="0" marR="0" marT="0" marB="0" anchor="ctr"/>
                </a:tc>
                <a:tc>
                  <a:txBody>
                    <a:bodyPr>
                      <a:spAutoFit/>
                    </a:bodyPr>
                    <a:p>
                      <a:pPr indent="0" algn="ctr"/>
                      <a:r>
                        <a:rPr lang="en-US" sz="950">
                          <a:solidFill>
                            <a:srgbClr val="505051"/>
                          </a:solidFill>
                          <a:latin typeface="Arial" panose="020B0604020202020204"/>
                        </a:rPr>
                        <a:t>•</a:t>
                      </a:r>
                      <a:r>
                        <a:rPr lang="en-US" sz="1100">
                          <a:solidFill>
                            <a:srgbClr val="505051"/>
                          </a:solidFill>
                          <a:latin typeface="黑体" panose="02010609060101010101" charset="-122"/>
                        </a:rPr>
                        <a:t> X3</a:t>
                      </a:r>
                      <a:endParaRPr lang="en-US" sz="1100">
                        <a:solidFill>
                          <a:srgbClr val="505051"/>
                        </a:solidFill>
                        <a:latin typeface="黑体" panose="02010609060101010101" charset="-122"/>
                      </a:endParaRPr>
                    </a:p>
                  </a:txBody>
                  <a:tcPr marL="0" marR="0" marT="0" marB="0" anchor="ctr"/>
                </a:tc>
              </a:tr>
              <a:tr h="201168">
                <a:tc vMerge="1">
                  <a:tcPr marL="0" marR="0" marT="0" marB="0"/>
                </a:tc>
                <a:tc>
                  <a:txBody>
                    <a:bodyPr>
                      <a:spAutoFit/>
                    </a:bodyPr>
                    <a:p>
                      <a:pPr marL="78105" indent="12700"/>
                      <a:r>
                        <a:rPr lang="en-US" sz="550">
                          <a:solidFill>
                            <a:srgbClr val="211A16"/>
                          </a:solidFill>
                          <a:latin typeface="Arial" panose="020B0604020202020204"/>
                        </a:rPr>
                        <a:t>High pressure internal cooling tool holder</a:t>
                      </a:r>
                      <a:endParaRPr lang="en-US" sz="550">
                        <a:solidFill>
                          <a:srgbClr val="211A16"/>
                        </a:solidFill>
                        <a:latin typeface="Arial" panose="020B0604020202020204"/>
                      </a:endParaRPr>
                    </a:p>
                  </a:txBody>
                  <a:tcPr marL="0" marR="0" marT="0" marB="0" anchor="b"/>
                </a:tc>
                <a:tc>
                  <a:txBody>
                    <a:bodyPr>
                      <a:spAutoFit/>
                    </a:bodyPr>
                    <a:p>
                      <a:pPr indent="0" algn="ctr"/>
                      <a:r>
                        <a:rPr lang="en-US" sz="850">
                          <a:solidFill>
                            <a:srgbClr val="505051"/>
                          </a:solidFill>
                          <a:latin typeface="Microsoft YaHei UI" panose="020B0503020204020204" charset="-122"/>
                        </a:rPr>
                        <a:t>040</a:t>
                      </a:r>
                      <a:endParaRPr lang="en-US" sz="850">
                        <a:solidFill>
                          <a:srgbClr val="505051"/>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198120">
                <a:tc vMerge="1">
                  <a:tcPr marL="0" marR="0" marT="0" marB="0"/>
                </a:tc>
                <a:tc rowSpan="2">
                  <a:txBody>
                    <a:bodyPr>
                      <a:spAutoFit/>
                    </a:bodyPr>
                    <a:p>
                      <a:pPr indent="0" algn="ctr">
                        <a:lnSpc>
                          <a:spcPct val="109000"/>
                        </a:lnSpc>
                      </a:pPr>
                      <a:r>
                        <a:rPr lang="en-US" sz="650">
                          <a:solidFill>
                            <a:srgbClr val="211A16"/>
                          </a:solidFill>
                          <a:latin typeface="Arial" panose="020B0604020202020204"/>
                        </a:rPr>
                        <a:t>U-shaped drilling tool holder</a:t>
                      </a:r>
                      <a:endParaRPr lang="en-US" sz="650">
                        <a:solidFill>
                          <a:srgbClr val="211A16"/>
                        </a:solidFill>
                        <a:latin typeface="Arial" panose="020B0604020202020204"/>
                      </a:endParaRPr>
                    </a:p>
                  </a:txBody>
                  <a:tcPr marL="0" marR="0" marT="0" marB="0" anchor="ctr"/>
                </a:tc>
                <a:tc>
                  <a:txBody>
                    <a:bodyPr>
                      <a:spAutoFit/>
                    </a:bodyPr>
                    <a:p>
                      <a:pPr indent="0" algn="ctr"/>
                      <a:r>
                        <a:rPr lang="en-US" sz="850">
                          <a:solidFill>
                            <a:srgbClr val="505051"/>
                          </a:solidFill>
                          <a:latin typeface="Microsoft YaHei UI" panose="020B0503020204020204" charset="-122"/>
                        </a:rPr>
                        <a:t>032</a:t>
                      </a:r>
                      <a:endParaRPr lang="en-US" sz="850">
                        <a:solidFill>
                          <a:srgbClr val="505051"/>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201168">
                <a:tc vMerge="1">
                  <a:tcPr marL="0" marR="0" marT="0" marB="0"/>
                </a:tc>
                <a:tc vMerge="1">
                  <a:tcPr marL="0" marR="0" marT="0" marB="0"/>
                </a:tc>
                <a:tc>
                  <a:txBody>
                    <a:bodyPr>
                      <a:spAutoFit/>
                    </a:bodyPr>
                    <a:p>
                      <a:pPr indent="0" algn="ctr"/>
                      <a:r>
                        <a:rPr lang="en-US" sz="850">
                          <a:solidFill>
                            <a:srgbClr val="505051"/>
                          </a:solidFill>
                          <a:latin typeface="Microsoft YaHei UI" panose="020B0503020204020204" charset="-122"/>
                        </a:rPr>
                        <a:t>040</a:t>
                      </a:r>
                      <a:endParaRPr lang="en-US" sz="850">
                        <a:solidFill>
                          <a:srgbClr val="505051"/>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201168">
                <a:tc rowSpan="2">
                  <a:txBody>
                    <a:bodyPr>
                      <a:spAutoFit/>
                    </a:bodyPr>
                    <a:p>
                      <a:pPr indent="0">
                        <a:lnSpc>
                          <a:spcPct val="113000"/>
                        </a:lnSpc>
                      </a:pPr>
                      <a:r>
                        <a:rPr lang="en-US" sz="650">
                          <a:solidFill>
                            <a:srgbClr val="211A16"/>
                          </a:solidFill>
                          <a:latin typeface="Arial" panose="020B0604020202020204"/>
                        </a:rPr>
                        <a:t>Power tool holder</a:t>
                      </a:r>
                      <a:endParaRPr lang="en-US" sz="650">
                        <a:solidFill>
                          <a:srgbClr val="211A16"/>
                        </a:solidFill>
                        <a:latin typeface="Arial" panose="020B0604020202020204"/>
                      </a:endParaRPr>
                    </a:p>
                  </a:txBody>
                  <a:tcPr marL="0" marR="0" marT="0" marB="0" anchor="ctr"/>
                </a:tc>
                <a:tc>
                  <a:txBody>
                    <a:bodyPr>
                      <a:spAutoFit/>
                    </a:bodyPr>
                    <a:p>
                      <a:pPr indent="0" algn="ctr">
                        <a:lnSpc>
                          <a:spcPct val="121000"/>
                        </a:lnSpc>
                      </a:pPr>
                      <a:r>
                        <a:rPr lang="en-US" sz="450">
                          <a:solidFill>
                            <a:srgbClr val="211A16"/>
                          </a:solidFill>
                          <a:latin typeface="Arial" panose="020B0604020202020204"/>
                        </a:rPr>
                        <a:t>Cutter holder for straight milling</a:t>
                      </a:r>
                      <a:endParaRPr lang="en-US" sz="450">
                        <a:solidFill>
                          <a:srgbClr val="211A16"/>
                        </a:solidFill>
                        <a:latin typeface="Arial" panose="020B0604020202020204"/>
                      </a:endParaRPr>
                    </a:p>
                  </a:txBody>
                  <a:tcPr marL="0" marR="0" marT="0" marB="0"/>
                </a:tc>
                <a:tc>
                  <a:txBody>
                    <a:bodyPr>
                      <a:spAutoFit/>
                    </a:bodyPr>
                    <a:p>
                      <a:pPr indent="165100"/>
                      <a:r>
                        <a:rPr lang="en-US" sz="850">
                          <a:solidFill>
                            <a:srgbClr val="505051"/>
                          </a:solidFill>
                          <a:latin typeface="Arial" panose="020B0604020202020204"/>
                        </a:rPr>
                        <a:t>Standard</a:t>
                      </a:r>
                      <a:endParaRPr lang="en-US" sz="850">
                        <a:solidFill>
                          <a:srgbClr val="505051"/>
                        </a:solidFill>
                        <a:latin typeface="Arial" panose="020B0604020202020204"/>
                      </a:endParaRPr>
                    </a:p>
                  </a:txBody>
                  <a:tcPr marL="0" marR="0" marT="0" marB="0" anchor="ctr"/>
                </a:tc>
                <a:tc>
                  <a:txBody>
                    <a:bodyPr>
                      <a:spAutoFit/>
                    </a:bodyPr>
                    <a:p>
                      <a:pPr indent="0" algn="ctr"/>
                      <a:r>
                        <a:rPr lang="zh-TW" sz="1100">
                          <a:solidFill>
                            <a:srgbClr val="505051"/>
                          </a:solidFill>
                          <a:latin typeface="黑体" panose="02010609060101010101" charset="-122"/>
                          <a:ea typeface="黑体" panose="02010609060101010101" charset="-122"/>
                        </a:rPr>
                        <a:t>-</a:t>
                      </a:r>
                      <a:endParaRPr lang="zh-TW" sz="1100">
                        <a:solidFill>
                          <a:srgbClr val="505051"/>
                        </a:solidFill>
                        <a:latin typeface="黑体" panose="02010609060101010101" charset="-122"/>
                        <a:ea typeface="黑体" panose="02010609060101010101" charset="-122"/>
                      </a:endParaRPr>
                    </a:p>
                  </a:txBody>
                  <a:tcPr marL="0" marR="0" marT="0" marB="0" anchor="ctr"/>
                </a:tc>
              </a:tr>
              <a:tr h="198120">
                <a:tc vMerge="1">
                  <a:tcPr marL="0" marR="0" marT="0" marB="0"/>
                </a:tc>
                <a:tc>
                  <a:txBody>
                    <a:bodyPr>
                      <a:spAutoFit/>
                    </a:bodyPr>
                    <a:p>
                      <a:pPr marL="179705" indent="12700">
                        <a:lnSpc>
                          <a:spcPct val="121000"/>
                        </a:lnSpc>
                      </a:pPr>
                      <a:r>
                        <a:rPr lang="en-US" sz="450">
                          <a:solidFill>
                            <a:srgbClr val="211A16"/>
                          </a:solidFill>
                          <a:latin typeface="Arial" panose="020B0604020202020204"/>
                        </a:rPr>
                        <a:t>Angle milling cutter holder</a:t>
                      </a:r>
                      <a:endParaRPr lang="en-US" sz="450">
                        <a:solidFill>
                          <a:srgbClr val="211A16"/>
                        </a:solidFill>
                        <a:latin typeface="Arial" panose="020B0604020202020204"/>
                      </a:endParaRPr>
                    </a:p>
                  </a:txBody>
                  <a:tcPr marL="0" marR="0" marT="0" marB="0"/>
                </a:tc>
                <a:tc>
                  <a:txBody>
                    <a:bodyPr>
                      <a:spAutoFit/>
                    </a:bodyPr>
                    <a:p>
                      <a:pPr indent="165100"/>
                      <a:r>
                        <a:rPr lang="en-US" sz="850">
                          <a:solidFill>
                            <a:srgbClr val="505051"/>
                          </a:solidFill>
                          <a:latin typeface="Arial" panose="020B0604020202020204"/>
                        </a:rPr>
                        <a:t>Standard</a:t>
                      </a:r>
                      <a:endParaRPr lang="en-US" sz="850">
                        <a:solidFill>
                          <a:srgbClr val="505051"/>
                        </a:solidFill>
                        <a:latin typeface="Arial" panose="020B0604020202020204"/>
                      </a:endParaRPr>
                    </a:p>
                  </a:txBody>
                  <a:tcPr marL="0" marR="0" marT="0" marB="0" anchor="ctr"/>
                </a:tc>
                <a:tc>
                  <a:txBody>
                    <a:bodyPr>
                      <a:spAutoFit/>
                    </a:bodyPr>
                    <a:p>
                      <a:pPr indent="0" algn="ctr"/>
                      <a:r>
                        <a:rPr lang="zh-TW" sz="1100">
                          <a:solidFill>
                            <a:srgbClr val="505051"/>
                          </a:solidFill>
                          <a:latin typeface="黑体" panose="02010609060101010101" charset="-122"/>
                          <a:ea typeface="黑体" panose="02010609060101010101" charset="-122"/>
                        </a:rPr>
                        <a:t>-</a:t>
                      </a:r>
                      <a:endParaRPr lang="zh-TW" sz="1100">
                        <a:solidFill>
                          <a:srgbClr val="505051"/>
                        </a:solidFill>
                        <a:latin typeface="黑体" panose="02010609060101010101" charset="-122"/>
                        <a:ea typeface="黑体" panose="02010609060101010101" charset="-122"/>
                      </a:endParaRPr>
                    </a:p>
                  </a:txBody>
                  <a:tcPr marL="0" marR="0" marT="0" marB="0" anchor="ctr"/>
                </a:tc>
              </a:tr>
              <a:tr h="201168">
                <a:tc rowSpan="7">
                  <a:txBody>
                    <a:bodyPr>
                      <a:spAutoFit/>
                    </a:bodyPr>
                    <a:p>
                      <a:pPr indent="177800"/>
                      <a:r>
                        <a:rPr lang="en-US" sz="850">
                          <a:solidFill>
                            <a:srgbClr val="505051"/>
                          </a:solidFill>
                          <a:latin typeface="Arial" panose="020B0604020202020204"/>
                        </a:rPr>
                        <a:t>Other</a:t>
                      </a:r>
                      <a:endParaRPr lang="en-US" sz="850">
                        <a:solidFill>
                          <a:srgbClr val="505051"/>
                        </a:solidFill>
                        <a:latin typeface="Arial" panose="020B0604020202020204"/>
                      </a:endParaRPr>
                    </a:p>
                  </a:txBody>
                  <a:tcPr marL="0" marR="0" marT="0" marB="0" anchor="ctr"/>
                </a:tc>
                <a:tc rowSpan="3">
                  <a:txBody>
                    <a:bodyPr>
                      <a:spAutoFit/>
                    </a:bodyPr>
                    <a:p>
                      <a:pPr indent="114300"/>
                      <a:r>
                        <a:rPr lang="en-US" sz="650">
                          <a:solidFill>
                            <a:srgbClr val="211A16"/>
                          </a:solidFill>
                          <a:latin typeface="Arial" panose="020B0604020202020204"/>
                        </a:rPr>
                        <a:t>Boring tool sleeve</a:t>
                      </a:r>
                      <a:endParaRPr lang="en-US" sz="650">
                        <a:solidFill>
                          <a:srgbClr val="211A16"/>
                        </a:solidFill>
                        <a:latin typeface="Arial" panose="020B0604020202020204"/>
                      </a:endParaRPr>
                    </a:p>
                  </a:txBody>
                  <a:tcPr marL="0" marR="0" marT="0" marB="0" anchor="ctr"/>
                </a:tc>
                <a:tc>
                  <a:txBody>
                    <a:bodyPr>
                      <a:spAutoFit/>
                    </a:bodyPr>
                    <a:p>
                      <a:pPr indent="0" algn="ctr"/>
                      <a:r>
                        <a:rPr lang="en-US" sz="850">
                          <a:solidFill>
                            <a:srgbClr val="505051"/>
                          </a:solidFill>
                          <a:latin typeface="Microsoft YaHei UI" panose="020B0503020204020204" charset="-122"/>
                        </a:rPr>
                        <a:t>040</a:t>
                      </a:r>
                      <a:r>
                        <a:rPr lang="en-US" sz="850">
                          <a:solidFill>
                            <a:srgbClr val="211A16"/>
                          </a:solidFill>
                          <a:latin typeface="Microsoft YaHei UI" panose="020B0503020204020204" charset="-122"/>
                        </a:rPr>
                        <a:t>x</a:t>
                      </a:r>
                      <a:r>
                        <a:rPr lang="en-US" sz="850">
                          <a:solidFill>
                            <a:srgbClr val="505051"/>
                          </a:solidFill>
                          <a:latin typeface="Microsoft YaHei UI" panose="020B0503020204020204" charset="-122"/>
                        </a:rPr>
                        <a:t>016</a:t>
                      </a:r>
                      <a:endParaRPr lang="en-US" sz="850">
                        <a:solidFill>
                          <a:srgbClr val="505051"/>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201168">
                <a:tc vMerge="1">
                  <a:tcPr marL="0" marR="0" marT="0" marB="0"/>
                </a:tc>
                <a:tc vMerge="1">
                  <a:tcPr marL="0" marR="0" marT="0" marB="0"/>
                </a:tc>
                <a:tc>
                  <a:txBody>
                    <a:bodyPr>
                      <a:spAutoFit/>
                    </a:bodyPr>
                    <a:p>
                      <a:pPr indent="0" algn="ctr"/>
                      <a:r>
                        <a:rPr lang="en-US" sz="850">
                          <a:solidFill>
                            <a:srgbClr val="505051"/>
                          </a:solidFill>
                          <a:latin typeface="Microsoft YaHei UI" panose="020B0503020204020204" charset="-122"/>
                        </a:rPr>
                        <a:t>040</a:t>
                      </a:r>
                      <a:r>
                        <a:rPr lang="en-US" sz="850">
                          <a:solidFill>
                            <a:srgbClr val="211A16"/>
                          </a:solidFill>
                          <a:latin typeface="Microsoft YaHei UI" panose="020B0503020204020204" charset="-122"/>
                        </a:rPr>
                        <a:t>x</a:t>
                      </a:r>
                      <a:r>
                        <a:rPr lang="en-US" sz="850">
                          <a:solidFill>
                            <a:srgbClr val="505051"/>
                          </a:solidFill>
                          <a:latin typeface="Microsoft YaHei UI" panose="020B0503020204020204" charset="-122"/>
                        </a:rPr>
                        <a:t>020</a:t>
                      </a:r>
                      <a:endParaRPr lang="en-US" sz="850">
                        <a:solidFill>
                          <a:srgbClr val="505051"/>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201168">
                <a:tc vMerge="1">
                  <a:tcPr marL="0" marR="0" marT="0" marB="0"/>
                </a:tc>
                <a:tc vMerge="1">
                  <a:tcPr marL="0" marR="0" marT="0" marB="0"/>
                </a:tc>
                <a:tc>
                  <a:txBody>
                    <a:bodyPr>
                      <a:spAutoFit/>
                    </a:bodyPr>
                    <a:p>
                      <a:pPr indent="0" algn="ctr"/>
                      <a:r>
                        <a:rPr lang="en-US" sz="850">
                          <a:solidFill>
                            <a:srgbClr val="505051"/>
                          </a:solidFill>
                          <a:latin typeface="Microsoft YaHei UI" panose="020B0503020204020204" charset="-122"/>
                        </a:rPr>
                        <a:t>040</a:t>
                      </a:r>
                      <a:r>
                        <a:rPr lang="en-US" sz="850">
                          <a:solidFill>
                            <a:srgbClr val="211A16"/>
                          </a:solidFill>
                          <a:latin typeface="Microsoft YaHei UI" panose="020B0503020204020204" charset="-122"/>
                        </a:rPr>
                        <a:t>x</a:t>
                      </a:r>
                      <a:r>
                        <a:rPr lang="en-US" sz="850">
                          <a:solidFill>
                            <a:srgbClr val="505051"/>
                          </a:solidFill>
                          <a:latin typeface="Microsoft YaHei UI" panose="020B0503020204020204" charset="-122"/>
                        </a:rPr>
                        <a:t>025</a:t>
                      </a:r>
                      <a:endParaRPr lang="en-US" sz="850">
                        <a:solidFill>
                          <a:srgbClr val="505051"/>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198120">
                <a:tc vMerge="1">
                  <a:tcPr marL="0" marR="0" marT="0" marB="0"/>
                </a:tc>
                <a:tc rowSpan="2">
                  <a:txBody>
                    <a:bodyPr>
                      <a:spAutoFit/>
                    </a:bodyPr>
                    <a:p>
                      <a:pPr indent="114300"/>
                      <a:r>
                        <a:rPr lang="en-US" sz="650">
                          <a:solidFill>
                            <a:srgbClr val="211A16"/>
                          </a:solidFill>
                          <a:latin typeface="Arial" panose="020B0604020202020204"/>
                        </a:rPr>
                        <a:t>Drilling tool sleeve</a:t>
                      </a:r>
                      <a:endParaRPr lang="en-US" sz="650">
                        <a:solidFill>
                          <a:srgbClr val="211A16"/>
                        </a:solidFill>
                        <a:latin typeface="Arial" panose="020B0604020202020204"/>
                      </a:endParaRPr>
                    </a:p>
                  </a:txBody>
                  <a:tcPr marL="0" marR="0" marT="0" marB="0" anchor="ctr"/>
                </a:tc>
                <a:tc>
                  <a:txBody>
                    <a:bodyPr>
                      <a:spAutoFit/>
                    </a:bodyPr>
                    <a:p>
                      <a:pPr indent="0" algn="ctr"/>
                      <a:r>
                        <a:rPr lang="en-US" sz="850">
                          <a:solidFill>
                            <a:srgbClr val="505051"/>
                          </a:solidFill>
                          <a:latin typeface="Microsoft YaHei UI" panose="020B0503020204020204" charset="-122"/>
                        </a:rPr>
                        <a:t>MT1</a:t>
                      </a:r>
                      <a:endParaRPr lang="en-US" sz="850">
                        <a:solidFill>
                          <a:srgbClr val="505051"/>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201168">
                <a:tc vMerge="1">
                  <a:tcPr marL="0" marR="0" marT="0" marB="0"/>
                </a:tc>
                <a:tc vMerge="1">
                  <a:tcPr marL="0" marR="0" marT="0" marB="0"/>
                </a:tc>
                <a:tc>
                  <a:txBody>
                    <a:bodyPr>
                      <a:spAutoFit/>
                    </a:bodyPr>
                    <a:p>
                      <a:pPr indent="0" algn="ctr"/>
                      <a:r>
                        <a:rPr lang="en-US" sz="850">
                          <a:solidFill>
                            <a:srgbClr val="505051"/>
                          </a:solidFill>
                          <a:latin typeface="Microsoft YaHei UI" panose="020B0503020204020204" charset="-122"/>
                        </a:rPr>
                        <a:t>MT2</a:t>
                      </a:r>
                      <a:endParaRPr lang="en-US" sz="850">
                        <a:solidFill>
                          <a:srgbClr val="505051"/>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201168">
                <a:tc vMerge="1">
                  <a:tcPr marL="0" marR="0" marT="0" marB="0"/>
                </a:tc>
                <a:tc>
                  <a:txBody>
                    <a:bodyPr>
                      <a:spAutoFit/>
                    </a:bodyPr>
                    <a:p>
                      <a:pPr indent="0"/>
                      <a:r>
                        <a:rPr lang="en-US" sz="650">
                          <a:solidFill>
                            <a:srgbClr val="211A16"/>
                          </a:solidFill>
                          <a:latin typeface="Arial" panose="020B0604020202020204"/>
                        </a:rPr>
                        <a:t>Tool holder block</a:t>
                      </a:r>
                      <a:endParaRPr lang="en-US" sz="650">
                        <a:solidFill>
                          <a:srgbClr val="211A16"/>
                        </a:solidFill>
                        <a:latin typeface="Arial" panose="020B0604020202020204"/>
                      </a:endParaRPr>
                    </a:p>
                  </a:txBody>
                  <a:tcPr marL="0" marR="0" marT="0" marB="0" anchor="b"/>
                </a:tc>
                <a:tc>
                  <a:txBody>
                    <a:bodyPr>
                      <a:spAutoFit/>
                    </a:bodyPr>
                    <a:p>
                      <a:pPr indent="165100"/>
                      <a:r>
                        <a:rPr lang="en-US" sz="850">
                          <a:solidFill>
                            <a:srgbClr val="505051"/>
                          </a:solidFill>
                          <a:latin typeface="Arial" panose="020B0604020202020204"/>
                        </a:rPr>
                        <a:t>Standard</a:t>
                      </a:r>
                      <a:endParaRPr lang="en-US" sz="850">
                        <a:solidFill>
                          <a:srgbClr val="505051"/>
                        </a:solidFill>
                        <a:latin typeface="Arial" panose="020B0604020202020204"/>
                      </a:endParaRPr>
                    </a:p>
                  </a:txBody>
                  <a:tcPr marL="0" marR="0" marT="0" marB="0" anchor="b"/>
                </a:tc>
                <a:tc>
                  <a:txBody>
                    <a:bodyPr>
                      <a:spAutoFit/>
                    </a:bodyPr>
                    <a:p>
                      <a:pPr indent="0" algn="ctr"/>
                      <a:r>
                        <a:rPr lang="en-US" sz="950">
                          <a:solidFill>
                            <a:srgbClr val="505051"/>
                          </a:solidFill>
                          <a:latin typeface="Arial" panose="020B0604020202020204"/>
                        </a:rPr>
                        <a:t>•</a:t>
                      </a:r>
                      <a:r>
                        <a:rPr lang="en-US" sz="1100">
                          <a:solidFill>
                            <a:srgbClr val="505051"/>
                          </a:solidFill>
                          <a:latin typeface="黑体" panose="02010609060101010101" charset="-122"/>
                        </a:rPr>
                        <a:t> X8</a:t>
                      </a:r>
                      <a:endParaRPr lang="en-US" sz="1100">
                        <a:solidFill>
                          <a:srgbClr val="505051"/>
                        </a:solidFill>
                        <a:latin typeface="黑体" panose="02010609060101010101" charset="-122"/>
                      </a:endParaRPr>
                    </a:p>
                  </a:txBody>
                  <a:tcPr marL="0" marR="0" marT="0" marB="0" anchor="b"/>
                </a:tc>
              </a:tr>
              <a:tr h="201168">
                <a:tc vMerge="1">
                  <a:tcPr marL="0" marR="0" marT="0" marB="0"/>
                </a:tc>
                <a:tc>
                  <a:txBody>
                    <a:bodyPr>
                      <a:spAutoFit/>
                    </a:bodyPr>
                    <a:p>
                      <a:pPr indent="0" algn="ctr"/>
                      <a:r>
                        <a:rPr lang="en-US" sz="650">
                          <a:solidFill>
                            <a:srgbClr val="211A16"/>
                          </a:solidFill>
                          <a:latin typeface="Arial" panose="020B0604020202020204"/>
                        </a:rPr>
                        <a:t>Cutting nozzle</a:t>
                      </a:r>
                      <a:endParaRPr lang="en-US" sz="650">
                        <a:solidFill>
                          <a:srgbClr val="211A16"/>
                        </a:solidFill>
                        <a:latin typeface="Arial" panose="020B0604020202020204"/>
                      </a:endParaRPr>
                    </a:p>
                  </a:txBody>
                  <a:tcPr marL="0" marR="0" marT="0" marB="0" anchor="b"/>
                </a:tc>
                <a:tc>
                  <a:txBody>
                    <a:bodyPr>
                      <a:spAutoFit/>
                    </a:bodyPr>
                    <a:p>
                      <a:pPr indent="165100"/>
                      <a:r>
                        <a:rPr lang="en-US" sz="850">
                          <a:solidFill>
                            <a:srgbClr val="505051"/>
                          </a:solidFill>
                          <a:latin typeface="Arial" panose="020B0604020202020204"/>
                        </a:rPr>
                        <a:t>Standard</a:t>
                      </a:r>
                      <a:endParaRPr lang="en-US" sz="850">
                        <a:solidFill>
                          <a:srgbClr val="505051"/>
                        </a:solidFill>
                        <a:latin typeface="Arial" panose="020B0604020202020204"/>
                      </a:endParaRPr>
                    </a:p>
                  </a:txBody>
                  <a:tcPr marL="0" marR="0" marT="0" marB="0" anchor="b"/>
                </a:tc>
                <a:tc>
                  <a:txBody>
                    <a:bodyPr>
                      <a:spAutoFit/>
                    </a:bodyPr>
                    <a:p>
                      <a:pPr indent="0" algn="ctr"/>
                      <a:r>
                        <a:rPr lang="en-US" sz="950">
                          <a:solidFill>
                            <a:srgbClr val="505051"/>
                          </a:solidFill>
                          <a:latin typeface="Arial" panose="020B0604020202020204"/>
                        </a:rPr>
                        <a:t>•</a:t>
                      </a:r>
                      <a:r>
                        <a:rPr lang="en-US" sz="1100">
                          <a:solidFill>
                            <a:srgbClr val="505051"/>
                          </a:solidFill>
                          <a:latin typeface="黑体" panose="02010609060101010101" charset="-122"/>
                        </a:rPr>
                        <a:t> X8</a:t>
                      </a:r>
                      <a:endParaRPr lang="en-US" sz="1100">
                        <a:solidFill>
                          <a:srgbClr val="505051"/>
                        </a:solidFill>
                        <a:latin typeface="黑体" panose="02010609060101010101" charset="-122"/>
                      </a:endParaRPr>
                    </a:p>
                  </a:txBody>
                  <a:tcPr marL="0" marR="0" marT="0" marB="0" anchor="b"/>
                </a:tc>
              </a:tr>
            </a:tbl>
          </a:graphicData>
        </a:graphic>
      </p:graphicFrame>
      <p:sp>
        <p:nvSpPr>
          <p:cNvPr id="11" name="矩形 10"/>
          <p:cNvSpPr/>
          <p:nvPr/>
        </p:nvSpPr>
        <p:spPr>
          <a:xfrm>
            <a:off x="9646920" y="1834896"/>
            <a:ext cx="3803904" cy="548640"/>
          </a:xfrm>
          <a:prstGeom prst="rect">
            <a:avLst/>
          </a:prstGeom>
          <a:solidFill>
            <a:srgbClr val="FFFFFF"/>
          </a:solidFill>
        </p:spPr>
        <p:txBody>
          <a:bodyPr lIns="0" tIns="0" rIns="0" bIns="0">
            <a:noAutofit/>
          </a:bodyPr>
          <a:p>
            <a:pPr indent="0" algn="r">
              <a:spcAft>
                <a:spcPts val="700"/>
              </a:spcAft>
            </a:pPr>
            <a:r>
              <a:rPr lang="en-US" sz="2400" b="1">
                <a:solidFill>
                  <a:srgbClr val="48484A"/>
                </a:solidFill>
                <a:latin typeface="Arial" panose="020B0604020202020204"/>
              </a:rPr>
              <a:t>HQT-12D TOOL SYSTEM</a:t>
            </a:r>
            <a:endParaRPr lang="en-US" sz="2400" b="1">
              <a:solidFill>
                <a:srgbClr val="48484A"/>
              </a:solidFill>
              <a:latin typeface="Arial" panose="020B0604020202020204"/>
            </a:endParaRPr>
          </a:p>
          <a:p>
            <a:pPr indent="0" algn="r"/>
            <a:r>
              <a:rPr lang="en-US" sz="1100">
                <a:solidFill>
                  <a:srgbClr val="EF4857"/>
                </a:solidFill>
                <a:latin typeface="Arial" panose="020B0604020202020204"/>
              </a:rPr>
              <a:t>««&lt;««&lt;</a:t>
            </a:r>
            <a:endParaRPr lang="en-US" sz="1100">
              <a:solidFill>
                <a:srgbClr val="EF4857"/>
              </a:solidFill>
              <a:latin typeface="Arial" panose="020B0604020202020204"/>
            </a:endParaRPr>
          </a:p>
        </p:txBody>
      </p:sp>
      <p:sp>
        <p:nvSpPr>
          <p:cNvPr id="12" name="矩形 11"/>
          <p:cNvSpPr/>
          <p:nvPr/>
        </p:nvSpPr>
        <p:spPr>
          <a:xfrm>
            <a:off x="8311896" y="5833872"/>
            <a:ext cx="1676400" cy="210312"/>
          </a:xfrm>
          <a:prstGeom prst="rect">
            <a:avLst/>
          </a:prstGeom>
          <a:solidFill>
            <a:srgbClr val="FFFFFF"/>
          </a:solidFill>
        </p:spPr>
        <p:txBody>
          <a:bodyPr lIns="0" tIns="0" rIns="0" bIns="0">
            <a:noAutofit/>
          </a:bodyPr>
          <a:p>
            <a:pPr indent="0"/>
            <a:r>
              <a:rPr lang="en-US" sz="700" b="1">
                <a:solidFill>
                  <a:srgbClr val="EF4857"/>
                </a:solidFill>
                <a:latin typeface="Tahoma" panose="020B0604030504040204"/>
              </a:rPr>
              <a:t>STANDARD CONFIGURATION OF TOOL HOLDER AND TOOL SLEEVE</a:t>
            </a:r>
            <a:endParaRPr lang="en-US" sz="700" b="1">
              <a:solidFill>
                <a:srgbClr val="EF4857"/>
              </a:solidFill>
              <a:latin typeface="Tahoma" panose="020B0604030504040204"/>
            </a:endParaRPr>
          </a:p>
        </p:txBody>
      </p:sp>
      <p:graphicFrame>
        <p:nvGraphicFramePr>
          <p:cNvPr id="13" name="表格 12"/>
          <p:cNvGraphicFramePr>
            <a:graphicFrameLocks noGrp="1"/>
          </p:cNvGraphicFramePr>
          <p:nvPr/>
        </p:nvGraphicFramePr>
        <p:xfrm>
          <a:off x="8324088" y="6129528"/>
          <a:ext cx="2953512" cy="2124456"/>
        </p:xfrm>
        <a:graphic>
          <a:graphicData uri="http://schemas.openxmlformats.org/drawingml/2006/table">
            <a:tbl>
              <a:tblPr/>
              <a:tblGrid>
                <a:gridCol w="551688"/>
                <a:gridCol w="914400"/>
                <a:gridCol w="1487424"/>
              </a:tblGrid>
              <a:tr h="201168">
                <a:tc gridSpan="2">
                  <a:txBody>
                    <a:bodyPr>
                      <a:spAutoFit/>
                    </a:bodyPr>
                    <a:p>
                      <a:pPr indent="0"/>
                      <a:r>
                        <a:rPr lang="en-US" sz="850">
                          <a:solidFill>
                            <a:srgbClr val="211A16"/>
                          </a:solidFill>
                          <a:latin typeface="Microsoft YaHei UI" panose="020B0503020204020204" charset="-122"/>
                        </a:rPr>
                        <a:t>Models</a:t>
                      </a:r>
                      <a:endParaRPr lang="en-US" sz="850">
                        <a:solidFill>
                          <a:srgbClr val="211A16"/>
                        </a:solidFill>
                        <a:latin typeface="Microsoft YaHei UI" panose="020B0503020204020204" charset="-122"/>
                      </a:endParaRPr>
                    </a:p>
                  </a:txBody>
                  <a:tcPr marL="0" marR="0" marT="0" marB="0">
                    <a:solidFill>
                      <a:srgbClr val="D1D5D6"/>
                    </a:solidFill>
                  </a:tcPr>
                </a:tc>
                <a:tc hMerge="1">
                  <a:tcPr marL="0" marR="0" marT="0" marB="0"/>
                </a:tc>
                <a:tc>
                  <a:txBody>
                    <a:bodyPr>
                      <a:spAutoFit/>
                    </a:bodyPr>
                    <a:p>
                      <a:pPr indent="0" algn="ctr"/>
                      <a:r>
                        <a:rPr lang="en-US" sz="1000">
                          <a:solidFill>
                            <a:srgbClr val="211A16"/>
                          </a:solidFill>
                          <a:latin typeface="Arial" panose="020B0604020202020204"/>
                        </a:rPr>
                        <a:t>HQT-12D</a:t>
                      </a:r>
                      <a:endParaRPr lang="en-US" sz="1000">
                        <a:solidFill>
                          <a:srgbClr val="211A16"/>
                        </a:solidFill>
                        <a:latin typeface="Arial" panose="020B0604020202020204"/>
                      </a:endParaRPr>
                    </a:p>
                  </a:txBody>
                  <a:tcPr marL="0" marR="0" marT="0" marB="0">
                    <a:solidFill>
                      <a:srgbClr val="D1D5D6"/>
                    </a:solidFill>
                  </a:tcPr>
                </a:tc>
              </a:tr>
              <a:tr h="192024">
                <a:tc gridSpan="2">
                  <a:txBody>
                    <a:bodyPr>
                      <a:spAutoFit/>
                    </a:bodyPr>
                    <a:p>
                      <a:pPr indent="0"/>
                      <a:r>
                        <a:rPr lang="en-US" sz="550">
                          <a:solidFill>
                            <a:srgbClr val="211A16"/>
                          </a:solidFill>
                          <a:latin typeface="Arial" panose="020B0604020202020204"/>
                        </a:rPr>
                        <a:t>Number of cutting tools</a:t>
                      </a:r>
                      <a:endParaRPr lang="en-US" sz="550">
                        <a:solidFill>
                          <a:srgbClr val="211A16"/>
                        </a:solidFill>
                        <a:latin typeface="Arial" panose="020B0604020202020204"/>
                      </a:endParaRPr>
                    </a:p>
                  </a:txBody>
                  <a:tcPr marL="0" marR="0" marT="0" marB="0" anchor="b"/>
                </a:tc>
                <a:tc hMerge="1">
                  <a:tcPr marL="0" marR="0" marT="0" marB="0"/>
                </a:tc>
                <a:tc>
                  <a:txBody>
                    <a:bodyPr>
                      <a:spAutoFit/>
                    </a:bodyPr>
                    <a:p>
                      <a:pPr indent="0" algn="ctr"/>
                      <a:r>
                        <a:rPr lang="en-US" sz="800">
                          <a:solidFill>
                            <a:srgbClr val="505051"/>
                          </a:solidFill>
                          <a:latin typeface="Microsoft YaHei UI" panose="020B0503020204020204" charset="-122"/>
                        </a:rPr>
                        <a:t>12</a:t>
                      </a:r>
                      <a:endParaRPr lang="en-US" sz="800">
                        <a:solidFill>
                          <a:srgbClr val="505051"/>
                        </a:solidFill>
                        <a:latin typeface="Microsoft YaHei UI" panose="020B0503020204020204" charset="-122"/>
                      </a:endParaRPr>
                    </a:p>
                  </a:txBody>
                  <a:tcPr marL="0" marR="0" marT="0" marB="0" anchor="b"/>
                </a:tc>
              </a:tr>
              <a:tr h="192024">
                <a:tc rowSpan="2">
                  <a:txBody>
                    <a:bodyPr>
                      <a:spAutoFit/>
                    </a:bodyPr>
                    <a:p>
                      <a:pPr indent="0"/>
                      <a:r>
                        <a:rPr lang="en-US" sz="850">
                          <a:solidFill>
                            <a:srgbClr val="505051"/>
                          </a:solidFill>
                          <a:latin typeface="Arial" panose="020B0604020202020204"/>
                        </a:rPr>
                        <a:t>Tool size</a:t>
                      </a:r>
                      <a:endParaRPr lang="en-US" sz="850">
                        <a:solidFill>
                          <a:srgbClr val="505051"/>
                        </a:solidFill>
                        <a:latin typeface="Arial" panose="020B0604020202020204"/>
                      </a:endParaRPr>
                    </a:p>
                  </a:txBody>
                  <a:tcPr marL="0" marR="0" marT="0" marB="0" anchor="ctr"/>
                </a:tc>
                <a:tc>
                  <a:txBody>
                    <a:bodyPr>
                      <a:spAutoFit/>
                    </a:bodyPr>
                    <a:p>
                      <a:pPr indent="0"/>
                      <a:r>
                        <a:rPr lang="en-US" sz="400">
                          <a:solidFill>
                            <a:srgbClr val="211A16"/>
                          </a:solidFill>
                          <a:latin typeface="Arial" panose="020B0604020202020204"/>
                        </a:rPr>
                        <a:t>Outer diameter and end cutting tool</a:t>
                      </a:r>
                      <a:endParaRPr lang="en-US" sz="400">
                        <a:solidFill>
                          <a:srgbClr val="211A16"/>
                        </a:solidFill>
                        <a:latin typeface="Arial" panose="020B0604020202020204"/>
                      </a:endParaRPr>
                    </a:p>
                  </a:txBody>
                  <a:tcPr marL="0" marR="0" marT="0" marB="0" anchor="b"/>
                </a:tc>
                <a:tc>
                  <a:txBody>
                    <a:bodyPr>
                      <a:spAutoFit/>
                    </a:bodyPr>
                    <a:p>
                      <a:pPr indent="0" algn="ctr"/>
                      <a:r>
                        <a:rPr lang="en-US" sz="800">
                          <a:solidFill>
                            <a:srgbClr val="505051"/>
                          </a:solidFill>
                          <a:latin typeface="Microsoft YaHei UI" panose="020B0503020204020204" charset="-122"/>
                        </a:rPr>
                        <a:t>20x20x125</a:t>
                      </a:r>
                      <a:endParaRPr lang="en-US" sz="800">
                        <a:solidFill>
                          <a:srgbClr val="505051"/>
                        </a:solidFill>
                        <a:latin typeface="Microsoft YaHei UI" panose="020B0503020204020204" charset="-122"/>
                      </a:endParaRPr>
                    </a:p>
                  </a:txBody>
                  <a:tcPr marL="0" marR="0" marT="0" marB="0" anchor="b"/>
                </a:tc>
              </a:tr>
              <a:tr h="192024">
                <a:tc vMerge="1">
                  <a:tcPr marL="0" marR="0" marT="0" marB="0"/>
                </a:tc>
                <a:tc>
                  <a:txBody>
                    <a:bodyPr>
                      <a:spAutoFit/>
                    </a:bodyPr>
                    <a:p>
                      <a:pPr indent="0"/>
                      <a:r>
                        <a:rPr lang="en-US" sz="400">
                          <a:solidFill>
                            <a:srgbClr val="211A16"/>
                          </a:solidFill>
                          <a:latin typeface="Arial" panose="020B0604020202020204"/>
                        </a:rPr>
                        <a:t>Inside diameter tool</a:t>
                      </a:r>
                      <a:endParaRPr lang="en-US" sz="400">
                        <a:solidFill>
                          <a:srgbClr val="211A16"/>
                        </a:solidFill>
                        <a:latin typeface="Arial" panose="020B0604020202020204"/>
                      </a:endParaRPr>
                    </a:p>
                  </a:txBody>
                  <a:tcPr marL="0" marR="0" marT="0" marB="0" anchor="ctr"/>
                </a:tc>
                <a:tc>
                  <a:txBody>
                    <a:bodyPr>
                      <a:spAutoFit/>
                    </a:bodyPr>
                    <a:p>
                      <a:pPr indent="0" algn="ctr"/>
                      <a:r>
                        <a:rPr lang="en-US" sz="700">
                          <a:solidFill>
                            <a:srgbClr val="505051"/>
                          </a:solidFill>
                          <a:latin typeface="Microsoft YaHei UI" panose="020B0503020204020204" charset="-122"/>
                        </a:rPr>
                        <a:t>0</a:t>
                      </a:r>
                      <a:r>
                        <a:rPr lang="en-US" sz="800">
                          <a:solidFill>
                            <a:srgbClr val="505051"/>
                          </a:solidFill>
                          <a:latin typeface="Microsoft YaHei UI" panose="020B0503020204020204" charset="-122"/>
                        </a:rPr>
                        <a:t>32</a:t>
                      </a:r>
                      <a:endParaRPr lang="en-US" sz="800">
                        <a:solidFill>
                          <a:srgbClr val="505051"/>
                        </a:solidFill>
                        <a:latin typeface="Microsoft YaHei UI" panose="020B0503020204020204" charset="-122"/>
                      </a:endParaRPr>
                    </a:p>
                  </a:txBody>
                  <a:tcPr marL="0" marR="0" marT="0" marB="0" anchor="ctr"/>
                </a:tc>
              </a:tr>
              <a:tr h="192024">
                <a:tc rowSpan="3">
                  <a:txBody>
                    <a:bodyPr>
                      <a:spAutoFit/>
                    </a:bodyPr>
                    <a:p>
                      <a:pPr indent="0"/>
                      <a:r>
                        <a:rPr lang="en-US" sz="600">
                          <a:solidFill>
                            <a:srgbClr val="211A16"/>
                          </a:solidFill>
                          <a:latin typeface="Arial" panose="020B0604020202020204"/>
                        </a:rPr>
                        <a:t>Capacity of processing</a:t>
                      </a:r>
                      <a:endParaRPr lang="en-US" sz="600">
                        <a:solidFill>
                          <a:srgbClr val="211A16"/>
                        </a:solidFill>
                        <a:latin typeface="Arial" panose="020B0604020202020204"/>
                      </a:endParaRPr>
                    </a:p>
                  </a:txBody>
                  <a:tcPr marL="0" marR="0" marT="0" marB="0" anchor="ctr"/>
                </a:tc>
                <a:tc>
                  <a:txBody>
                    <a:bodyPr>
                      <a:spAutoFit/>
                    </a:bodyPr>
                    <a:p>
                      <a:pPr indent="0"/>
                      <a:r>
                        <a:rPr lang="en-US" sz="850">
                          <a:solidFill>
                            <a:srgbClr val="505051"/>
                          </a:solidFill>
                          <a:latin typeface="Arial" panose="020B0604020202020204"/>
                        </a:rPr>
                        <a:t>Drilling</a:t>
                      </a:r>
                      <a:endParaRPr lang="en-US" sz="850">
                        <a:solidFill>
                          <a:srgbClr val="505051"/>
                        </a:solidFill>
                        <a:latin typeface="Arial" panose="020B0604020202020204"/>
                      </a:endParaRPr>
                    </a:p>
                  </a:txBody>
                  <a:tcPr marL="0" marR="0" marT="0" marB="0" anchor="b"/>
                </a:tc>
                <a:tc>
                  <a:txBody>
                    <a:bodyPr>
                      <a:spAutoFit/>
                    </a:bodyPr>
                    <a:p>
                      <a:pPr indent="0" algn="ctr"/>
                      <a:r>
                        <a:rPr lang="zh-TW" sz="800">
                          <a:solidFill>
                            <a:srgbClr val="211A16"/>
                          </a:solidFill>
                          <a:latin typeface="Microsoft YaHei UI" panose="020B0503020204020204" charset="-122"/>
                          <a:ea typeface="Microsoft YaHei UI" panose="020B0503020204020204" charset="-122"/>
                        </a:rPr>
                        <a:t>-</a:t>
                      </a:r>
                      <a:endParaRPr lang="zh-TW" sz="800">
                        <a:solidFill>
                          <a:srgbClr val="211A16"/>
                        </a:solidFill>
                        <a:latin typeface="Microsoft YaHei UI" panose="020B0503020204020204" charset="-122"/>
                        <a:ea typeface="Microsoft YaHei UI" panose="020B0503020204020204" charset="-122"/>
                      </a:endParaRPr>
                    </a:p>
                  </a:txBody>
                  <a:tcPr marL="0" marR="0" marT="0" marB="0" anchor="b"/>
                </a:tc>
              </a:tr>
              <a:tr h="192024">
                <a:tc vMerge="1">
                  <a:tcPr marL="0" marR="0" marT="0" marB="0"/>
                </a:tc>
                <a:tc>
                  <a:txBody>
                    <a:bodyPr>
                      <a:spAutoFit/>
                    </a:bodyPr>
                    <a:p>
                      <a:pPr indent="0"/>
                      <a:r>
                        <a:rPr lang="en-US" sz="850">
                          <a:solidFill>
                            <a:srgbClr val="505051"/>
                          </a:solidFill>
                          <a:latin typeface="Arial" panose="020B0604020202020204"/>
                        </a:rPr>
                        <a:t>Milling</a:t>
                      </a:r>
                      <a:endParaRPr lang="en-US" sz="850">
                        <a:solidFill>
                          <a:srgbClr val="505051"/>
                        </a:solidFill>
                        <a:latin typeface="Arial" panose="020B0604020202020204"/>
                      </a:endParaRPr>
                    </a:p>
                  </a:txBody>
                  <a:tcPr marL="0" marR="0" marT="0" marB="0" anchor="b"/>
                </a:tc>
                <a:tc>
                  <a:txBody>
                    <a:bodyPr>
                      <a:spAutoFit/>
                    </a:bodyPr>
                    <a:p>
                      <a:pPr indent="0" algn="ctr"/>
                      <a:r>
                        <a:rPr lang="zh-TW" sz="800">
                          <a:solidFill>
                            <a:srgbClr val="211A16"/>
                          </a:solidFill>
                          <a:latin typeface="Microsoft YaHei UI" panose="020B0503020204020204" charset="-122"/>
                          <a:ea typeface="Microsoft YaHei UI" panose="020B0503020204020204" charset="-122"/>
                        </a:rPr>
                        <a:t>-</a:t>
                      </a:r>
                      <a:endParaRPr lang="zh-TW" sz="800">
                        <a:solidFill>
                          <a:srgbClr val="211A16"/>
                        </a:solidFill>
                        <a:latin typeface="Microsoft YaHei UI" panose="020B0503020204020204" charset="-122"/>
                        <a:ea typeface="Microsoft YaHei UI" panose="020B0503020204020204" charset="-122"/>
                      </a:endParaRPr>
                    </a:p>
                  </a:txBody>
                  <a:tcPr marL="0" marR="0" marT="0" marB="0" anchor="b"/>
                </a:tc>
              </a:tr>
              <a:tr h="192024">
                <a:tc vMerge="1">
                  <a:tcPr marL="0" marR="0" marT="0" marB="0"/>
                </a:tc>
                <a:tc>
                  <a:txBody>
                    <a:bodyPr>
                      <a:spAutoFit/>
                    </a:bodyPr>
                    <a:p>
                      <a:pPr indent="0"/>
                      <a:r>
                        <a:rPr lang="en-US" sz="850">
                          <a:solidFill>
                            <a:srgbClr val="505051"/>
                          </a:solidFill>
                          <a:latin typeface="Arial" panose="020B0604020202020204"/>
                        </a:rPr>
                        <a:t>Tapping</a:t>
                      </a:r>
                      <a:endParaRPr lang="en-US" sz="850">
                        <a:solidFill>
                          <a:srgbClr val="505051"/>
                        </a:solidFill>
                        <a:latin typeface="Arial" panose="020B0604020202020204"/>
                      </a:endParaRPr>
                    </a:p>
                  </a:txBody>
                  <a:tcPr marL="0" marR="0" marT="0" marB="0" anchor="b"/>
                </a:tc>
                <a:tc>
                  <a:txBody>
                    <a:bodyPr>
                      <a:spAutoFit/>
                    </a:bodyPr>
                    <a:p>
                      <a:pPr indent="0" algn="ctr"/>
                      <a:r>
                        <a:rPr lang="zh-TW" sz="800">
                          <a:solidFill>
                            <a:srgbClr val="211A16"/>
                          </a:solidFill>
                          <a:latin typeface="Microsoft YaHei UI" panose="020B0503020204020204" charset="-122"/>
                          <a:ea typeface="Microsoft YaHei UI" panose="020B0503020204020204" charset="-122"/>
                        </a:rPr>
                        <a:t>-</a:t>
                      </a:r>
                      <a:endParaRPr lang="zh-TW" sz="800">
                        <a:solidFill>
                          <a:srgbClr val="211A16"/>
                        </a:solidFill>
                        <a:latin typeface="Microsoft YaHei UI" panose="020B0503020204020204" charset="-122"/>
                        <a:ea typeface="Microsoft YaHei UI" panose="020B0503020204020204" charset="-122"/>
                      </a:endParaRPr>
                    </a:p>
                  </a:txBody>
                  <a:tcPr marL="0" marR="0" marT="0" marB="0" anchor="b"/>
                </a:tc>
              </a:tr>
              <a:tr h="192024">
                <a:tc rowSpan="2" gridSpan="2">
                  <a:txBody>
                    <a:bodyPr>
                      <a:spAutoFit/>
                    </a:bodyPr>
                    <a:p>
                      <a:pPr indent="0"/>
                      <a:r>
                        <a:rPr lang="en-US" sz="850">
                          <a:solidFill>
                            <a:srgbClr val="505051"/>
                          </a:solidFill>
                          <a:latin typeface="Arial" panose="020B0604020202020204"/>
                        </a:rPr>
                        <a:t>Turret rotation form</a:t>
                      </a:r>
                      <a:endParaRPr lang="en-US" sz="850">
                        <a:solidFill>
                          <a:srgbClr val="505051"/>
                        </a:solidFill>
                        <a:latin typeface="Arial" panose="020B0604020202020204"/>
                      </a:endParaRPr>
                    </a:p>
                  </a:txBody>
                  <a:tcPr marL="0" marR="0" marT="0" marB="0" anchor="ctr"/>
                </a:tc>
                <a:tc rowSpan="2" hMerge="1">
                  <a:tcPr marL="0" marR="0" marT="0" marB="0"/>
                </a:tc>
                <a:tc>
                  <a:txBody>
                    <a:bodyPr>
                      <a:spAutoFit/>
                    </a:bodyPr>
                    <a:p>
                      <a:pPr indent="0"/>
                      <a:r>
                        <a:rPr lang="en-US" sz="450">
                          <a:solidFill>
                            <a:srgbClr val="211A16"/>
                          </a:solidFill>
                          <a:latin typeface="Arial" panose="020B0604020202020204"/>
                        </a:rPr>
                        <a:t>Approximate random rotation (automatic mode)</a:t>
                      </a:r>
                      <a:endParaRPr lang="en-US" sz="450">
                        <a:solidFill>
                          <a:srgbClr val="211A16"/>
                        </a:solidFill>
                        <a:latin typeface="Arial" panose="020B0604020202020204"/>
                      </a:endParaRPr>
                    </a:p>
                  </a:txBody>
                  <a:tcPr marL="0" marR="0" marT="0" marB="0" anchor="ctr"/>
                </a:tc>
              </a:tr>
              <a:tr h="192024">
                <a:tc vMerge="1" gridSpan="2">
                  <a:tcPr marL="0" marR="0" marT="0" marB="0"/>
                </a:tc>
                <a:tc vMerge="1" hMerge="1">
                  <a:tcPr marL="0" marR="0" marT="0" marB="0"/>
                </a:tc>
                <a:tc>
                  <a:txBody>
                    <a:bodyPr>
                      <a:spAutoFit/>
                    </a:bodyPr>
                    <a:p>
                      <a:pPr indent="0"/>
                      <a:r>
                        <a:rPr lang="en-US" sz="450">
                          <a:solidFill>
                            <a:srgbClr val="211A16"/>
                          </a:solidFill>
                          <a:latin typeface="Arial" panose="020B0604020202020204"/>
                        </a:rPr>
                        <a:t>Optional bidirectional rotation (manual mode)</a:t>
                      </a:r>
                      <a:endParaRPr lang="en-US" sz="450">
                        <a:solidFill>
                          <a:srgbClr val="211A16"/>
                        </a:solidFill>
                        <a:latin typeface="Arial" panose="020B0604020202020204"/>
                      </a:endParaRPr>
                    </a:p>
                  </a:txBody>
                  <a:tcPr marL="0" marR="0" marT="0" marB="0" anchor="ctr"/>
                </a:tc>
              </a:tr>
              <a:tr h="192024">
                <a:tc gridSpan="2">
                  <a:txBody>
                    <a:bodyPr>
                      <a:spAutoFit/>
                    </a:bodyPr>
                    <a:p>
                      <a:pPr indent="0"/>
                      <a:r>
                        <a:rPr lang="en-US" sz="850">
                          <a:solidFill>
                            <a:srgbClr val="505051"/>
                          </a:solidFill>
                          <a:latin typeface="Arial" panose="020B0604020202020204"/>
                        </a:rPr>
                        <a:t>Turret indexing time (s)</a:t>
                      </a:r>
                      <a:endParaRPr lang="en-US" sz="850">
                        <a:solidFill>
                          <a:srgbClr val="505051"/>
                        </a:solidFill>
                        <a:latin typeface="Arial" panose="020B0604020202020204"/>
                      </a:endParaRPr>
                    </a:p>
                  </a:txBody>
                  <a:tcPr marL="0" marR="0" marT="0" marB="0" anchor="b"/>
                </a:tc>
                <a:tc hMerge="1">
                  <a:tcPr marL="0" marR="0" marT="0" marB="0"/>
                </a:tc>
                <a:tc>
                  <a:txBody>
                    <a:bodyPr>
                      <a:spAutoFit/>
                    </a:bodyPr>
                    <a:p>
                      <a:pPr indent="0" algn="ctr"/>
                      <a:r>
                        <a:rPr lang="en-US" sz="800">
                          <a:solidFill>
                            <a:srgbClr val="505051"/>
                          </a:solidFill>
                          <a:latin typeface="Microsoft YaHei UI" panose="020B0503020204020204" charset="-122"/>
                        </a:rPr>
                        <a:t>0.2</a:t>
                      </a:r>
                      <a:endParaRPr lang="en-US" sz="800">
                        <a:solidFill>
                          <a:srgbClr val="505051"/>
                        </a:solidFill>
                        <a:latin typeface="Microsoft YaHei UI" panose="020B0503020204020204" charset="-122"/>
                      </a:endParaRPr>
                    </a:p>
                  </a:txBody>
                  <a:tcPr marL="0" marR="0" marT="0" marB="0" anchor="b"/>
                </a:tc>
              </a:tr>
              <a:tr h="195072">
                <a:tc gridSpan="2">
                  <a:txBody>
                    <a:bodyPr>
                      <a:spAutoFit/>
                    </a:bodyPr>
                    <a:p>
                      <a:pPr indent="0"/>
                      <a:r>
                        <a:rPr lang="en-US" sz="750">
                          <a:solidFill>
                            <a:srgbClr val="505051"/>
                          </a:solidFill>
                          <a:latin typeface="Arial" panose="020B0604020202020204"/>
                        </a:rPr>
                        <a:t>Turret locking force (KN)</a:t>
                      </a:r>
                      <a:endParaRPr lang="en-US" sz="750">
                        <a:solidFill>
                          <a:srgbClr val="505051"/>
                        </a:solidFill>
                        <a:latin typeface="Arial" panose="020B0604020202020204"/>
                      </a:endParaRPr>
                    </a:p>
                  </a:txBody>
                  <a:tcPr marL="0" marR="0" marT="0" marB="0" anchor="b"/>
                </a:tc>
                <a:tc hMerge="1">
                  <a:tcPr marL="0" marR="0" marT="0" marB="0"/>
                </a:tc>
                <a:tc>
                  <a:txBody>
                    <a:bodyPr>
                      <a:spAutoFit/>
                    </a:bodyPr>
                    <a:p>
                      <a:pPr indent="0" algn="ctr"/>
                      <a:r>
                        <a:rPr lang="en-US" sz="800">
                          <a:solidFill>
                            <a:srgbClr val="505051"/>
                          </a:solidFill>
                          <a:latin typeface="Microsoft YaHei UI" panose="020B0503020204020204" charset="-122"/>
                        </a:rPr>
                        <a:t>35.6</a:t>
                      </a:r>
                      <a:endParaRPr lang="en-US" sz="800">
                        <a:solidFill>
                          <a:srgbClr val="505051"/>
                        </a:solidFill>
                        <a:latin typeface="Microsoft YaHei UI" panose="020B0503020204020204" charset="-122"/>
                      </a:endParaRPr>
                    </a:p>
                  </a:txBody>
                  <a:tcPr marL="0" marR="0" marT="0" marB="0" anchor="b"/>
                </a:tc>
              </a:tr>
            </a:tbl>
          </a:graphicData>
        </a:graphic>
      </p:graphicFrame>
      <p:sp>
        <p:nvSpPr>
          <p:cNvPr id="14" name="矩形 13"/>
          <p:cNvSpPr/>
          <p:nvPr/>
        </p:nvSpPr>
        <p:spPr>
          <a:xfrm>
            <a:off x="11490960" y="5751576"/>
            <a:ext cx="3008376" cy="140208"/>
          </a:xfrm>
          <a:prstGeom prst="rect">
            <a:avLst/>
          </a:prstGeom>
          <a:solidFill>
            <a:srgbClr val="FFFFFF"/>
          </a:solidFill>
        </p:spPr>
        <p:txBody>
          <a:bodyPr wrap="none" lIns="0" tIns="0" rIns="0" bIns="0">
            <a:noAutofit/>
          </a:bodyPr>
          <a:p>
            <a:pPr indent="0"/>
            <a:r>
              <a:rPr lang="en-US" sz="600" b="1">
                <a:solidFill>
                  <a:srgbClr val="211A16"/>
                </a:solidFill>
                <a:latin typeface="Arial" panose="020B0604020202020204"/>
              </a:rPr>
              <a:t>• Standard options</a:t>
            </a:r>
            <a:r>
              <a:rPr lang="zh-TW" sz="3300">
                <a:solidFill>
                  <a:srgbClr val="211A16"/>
                </a:solidFill>
                <a:latin typeface="MingLiU"/>
                <a:ea typeface="MingLiU"/>
              </a:rPr>
              <a:t>。</a:t>
            </a:r>
            <a:r>
              <a:rPr lang="en-US" sz="600" b="1">
                <a:solidFill>
                  <a:srgbClr val="211A16"/>
                </a:solidFill>
                <a:latin typeface="Arial" panose="020B0604020202020204"/>
              </a:rPr>
              <a:t>Optional Options </a:t>
            </a:r>
            <a:r>
              <a:rPr lang="en-US" sz="700" b="1">
                <a:solidFill>
                  <a:srgbClr val="211A16"/>
                </a:solidFill>
                <a:latin typeface="宋体" panose="02010600030101010101" pitchFamily="2" charset="-122"/>
              </a:rPr>
              <a:t>☆</a:t>
            </a:r>
            <a:r>
              <a:rPr lang="en-US" sz="600" b="1">
                <a:solidFill>
                  <a:srgbClr val="211A16"/>
                </a:solidFill>
                <a:latin typeface="Arial" panose="020B0604020202020204"/>
              </a:rPr>
              <a:t> Special design </a:t>
            </a:r>
            <a:r>
              <a:rPr lang="zh-TW" sz="600" b="1">
                <a:solidFill>
                  <a:srgbClr val="211A16"/>
                </a:solidFill>
                <a:latin typeface="Arial" panose="020B0604020202020204"/>
                <a:ea typeface="Arial" panose="020B0604020202020204"/>
              </a:rPr>
              <a:t>— </a:t>
            </a:r>
            <a:r>
              <a:rPr lang="en-US" sz="600" b="1">
                <a:solidFill>
                  <a:srgbClr val="211A16"/>
                </a:solidFill>
                <a:latin typeface="Arial" panose="020B0604020202020204"/>
              </a:rPr>
              <a:t>Be out of order</a:t>
            </a:r>
            <a:endParaRPr lang="en-US" sz="600" b="1">
              <a:solidFill>
                <a:srgbClr val="211A16"/>
              </a:solidFill>
              <a:latin typeface="Arial" panose="020B0604020202020204"/>
            </a:endParaRPr>
          </a:p>
        </p:txBody>
      </p:sp>
      <p:graphicFrame>
        <p:nvGraphicFramePr>
          <p:cNvPr id="15" name="表格 14"/>
          <p:cNvGraphicFramePr>
            <a:graphicFrameLocks noGrp="1"/>
          </p:cNvGraphicFramePr>
          <p:nvPr/>
        </p:nvGraphicFramePr>
        <p:xfrm>
          <a:off x="11503152" y="6001512"/>
          <a:ext cx="3093720" cy="3206496"/>
        </p:xfrm>
        <a:graphic>
          <a:graphicData uri="http://schemas.openxmlformats.org/drawingml/2006/table">
            <a:tbl>
              <a:tblPr/>
              <a:tblGrid>
                <a:gridCol w="713232"/>
                <a:gridCol w="941832"/>
                <a:gridCol w="758952"/>
                <a:gridCol w="679704"/>
              </a:tblGrid>
              <a:tr h="204216">
                <a:tc gridSpan="4">
                  <a:txBody>
                    <a:bodyPr>
                      <a:spAutoFit/>
                    </a:bodyPr>
                    <a:p>
                      <a:pPr indent="0" algn="ctr"/>
                      <a:r>
                        <a:rPr lang="en-US" sz="1000">
                          <a:solidFill>
                            <a:srgbClr val="211A16"/>
                          </a:solidFill>
                          <a:latin typeface="Arial" panose="020B0604020202020204"/>
                        </a:rPr>
                        <a:t>HQT-12D</a:t>
                      </a:r>
                      <a:endParaRPr lang="en-US" sz="1000">
                        <a:solidFill>
                          <a:srgbClr val="211A16"/>
                        </a:solidFill>
                        <a:latin typeface="Arial" panose="020B0604020202020204"/>
                      </a:endParaRPr>
                    </a:p>
                  </a:txBody>
                  <a:tcPr marL="0" marR="0" marT="0" marB="0">
                    <a:solidFill>
                      <a:srgbClr val="D1D5D6"/>
                    </a:solidFill>
                  </a:tcPr>
                </a:tc>
                <a:tc hMerge="1">
                  <a:tcPr marL="0" marR="0" marT="0" marB="0"/>
                </a:tc>
                <a:tc hMerge="1">
                  <a:tcPr marL="0" marR="0" marT="0" marB="0"/>
                </a:tc>
                <a:tc hMerge="1">
                  <a:tcPr marL="0" marR="0" marT="0" marB="0"/>
                </a:tc>
              </a:tr>
              <a:tr h="198120">
                <a:tc rowSpan="2">
                  <a:txBody>
                    <a:bodyPr>
                      <a:spAutoFit/>
                    </a:bodyPr>
                    <a:p>
                      <a:pPr marL="90805" indent="0">
                        <a:lnSpc>
                          <a:spcPct val="110000"/>
                        </a:lnSpc>
                      </a:pPr>
                      <a:r>
                        <a:rPr lang="en-US" sz="550">
                          <a:solidFill>
                            <a:srgbClr val="211A16"/>
                          </a:solidFill>
                          <a:latin typeface="Arial" panose="020B0604020202020204"/>
                        </a:rPr>
                        <a:t>Turning tool holder</a:t>
                      </a:r>
                      <a:endParaRPr lang="en-US" sz="550">
                        <a:solidFill>
                          <a:srgbClr val="211A16"/>
                        </a:solidFill>
                        <a:latin typeface="Arial" panose="020B0604020202020204"/>
                      </a:endParaRPr>
                    </a:p>
                  </a:txBody>
                  <a:tcPr marL="0" marR="0" marT="0" marB="0" anchor="b"/>
                </a:tc>
                <a:tc>
                  <a:txBody>
                    <a:bodyPr>
                      <a:spAutoFit/>
                    </a:bodyPr>
                    <a:p>
                      <a:pPr indent="0" algn="ctr"/>
                      <a:r>
                        <a:rPr lang="en-US" sz="550">
                          <a:solidFill>
                            <a:srgbClr val="211A16"/>
                          </a:solidFill>
                          <a:latin typeface="Arial" panose="020B0604020202020204"/>
                        </a:rPr>
                        <a:t>Outside diameter tool holder</a:t>
                      </a:r>
                      <a:endParaRPr lang="en-US" sz="550">
                        <a:solidFill>
                          <a:srgbClr val="211A16"/>
                        </a:solidFill>
                        <a:latin typeface="Arial" panose="020B0604020202020204"/>
                      </a:endParaRPr>
                    </a:p>
                  </a:txBody>
                  <a:tcPr marL="0" marR="0" marT="0" marB="0" anchor="b"/>
                </a:tc>
                <a:tc>
                  <a:txBody>
                    <a:bodyPr>
                      <a:spAutoFit/>
                    </a:bodyPr>
                    <a:p>
                      <a:pPr indent="165100"/>
                      <a:r>
                        <a:rPr lang="en-US" sz="850">
                          <a:solidFill>
                            <a:srgbClr val="505051"/>
                          </a:solidFill>
                          <a:latin typeface="Arial" panose="020B0604020202020204"/>
                        </a:rPr>
                        <a:t>Left/right</a:t>
                      </a:r>
                      <a:endParaRPr lang="en-US" sz="850">
                        <a:solidFill>
                          <a:srgbClr val="505051"/>
                        </a:solidFill>
                        <a:latin typeface="Arial" panose="020B0604020202020204"/>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201168">
                <a:tc vMerge="1">
                  <a:tcPr marL="0" marR="0" marT="0" marB="0"/>
                </a:tc>
                <a:tc>
                  <a:txBody>
                    <a:bodyPr>
                      <a:spAutoFit/>
                    </a:bodyPr>
                    <a:p>
                      <a:pPr indent="0" algn="ctr"/>
                      <a:r>
                        <a:rPr lang="en-US" sz="550">
                          <a:solidFill>
                            <a:srgbClr val="211A16"/>
                          </a:solidFill>
                          <a:latin typeface="Arial" panose="020B0604020202020204"/>
                        </a:rPr>
                        <a:t>End turning tool holder</a:t>
                      </a:r>
                      <a:endParaRPr lang="en-US" sz="550">
                        <a:solidFill>
                          <a:srgbClr val="211A16"/>
                        </a:solidFill>
                        <a:latin typeface="Arial" panose="020B0604020202020204"/>
                      </a:endParaRPr>
                    </a:p>
                  </a:txBody>
                  <a:tcPr marL="0" marR="0" marT="0" marB="0" anchor="ctr"/>
                </a:tc>
                <a:tc>
                  <a:txBody>
                    <a:bodyPr>
                      <a:spAutoFit/>
                    </a:bodyPr>
                    <a:p>
                      <a:pPr indent="165100"/>
                      <a:r>
                        <a:rPr lang="en-US" sz="850">
                          <a:solidFill>
                            <a:srgbClr val="505051"/>
                          </a:solidFill>
                          <a:latin typeface="Arial" panose="020B0604020202020204"/>
                        </a:rPr>
                        <a:t>Standard</a:t>
                      </a:r>
                      <a:endParaRPr lang="en-US" sz="850">
                        <a:solidFill>
                          <a:srgbClr val="505051"/>
                        </a:solidFill>
                        <a:latin typeface="Arial" panose="020B0604020202020204"/>
                      </a:endParaRPr>
                    </a:p>
                  </a:txBody>
                  <a:tcPr marL="0" marR="0" marT="0" marB="0" anchor="ctr"/>
                </a:tc>
                <a:tc>
                  <a:txBody>
                    <a:bodyPr>
                      <a:spAutoFit/>
                    </a:bodyPr>
                    <a:p>
                      <a:pPr indent="190500"/>
                      <a:r>
                        <a:rPr lang="en-US" sz="950">
                          <a:solidFill>
                            <a:srgbClr val="505051"/>
                          </a:solidFill>
                          <a:latin typeface="Arial" panose="020B0604020202020204"/>
                        </a:rPr>
                        <a:t>•</a:t>
                      </a:r>
                      <a:r>
                        <a:rPr lang="en-US" sz="1100">
                          <a:solidFill>
                            <a:srgbClr val="505051"/>
                          </a:solidFill>
                          <a:latin typeface="黑体" panose="02010609060101010101" charset="-122"/>
                        </a:rPr>
                        <a:t> x</a:t>
                      </a:r>
                      <a:r>
                        <a:rPr lang="en-US" sz="1100">
                          <a:solidFill>
                            <a:srgbClr val="211A16"/>
                          </a:solidFill>
                          <a:latin typeface="黑体" panose="02010609060101010101" charset="-122"/>
                        </a:rPr>
                        <a:t>i</a:t>
                      </a:r>
                      <a:endParaRPr lang="en-US" sz="1100">
                        <a:solidFill>
                          <a:srgbClr val="211A16"/>
                        </a:solidFill>
                        <a:latin typeface="黑体" panose="02010609060101010101" charset="-122"/>
                      </a:endParaRPr>
                    </a:p>
                  </a:txBody>
                  <a:tcPr marL="0" marR="0" marT="0" marB="0" anchor="ctr"/>
                </a:tc>
              </a:tr>
              <a:tr h="198120">
                <a:tc rowSpan="4">
                  <a:txBody>
                    <a:bodyPr>
                      <a:spAutoFit/>
                    </a:bodyPr>
                    <a:p>
                      <a:pPr indent="0" algn="ctr">
                        <a:lnSpc>
                          <a:spcPct val="109000"/>
                        </a:lnSpc>
                      </a:pPr>
                      <a:r>
                        <a:rPr lang="en-US" sz="650">
                          <a:solidFill>
                            <a:srgbClr val="211A16"/>
                          </a:solidFill>
                          <a:latin typeface="Arial" panose="020B0604020202020204"/>
                        </a:rPr>
                        <a:t>Boring bar tool holder</a:t>
                      </a:r>
                      <a:endParaRPr lang="en-US" sz="650">
                        <a:solidFill>
                          <a:srgbClr val="211A16"/>
                        </a:solidFill>
                        <a:latin typeface="Arial" panose="020B0604020202020204"/>
                      </a:endParaRPr>
                    </a:p>
                  </a:txBody>
                  <a:tcPr marL="0" marR="0" marT="0" marB="0" anchor="ctr"/>
                </a:tc>
                <a:tc>
                  <a:txBody>
                    <a:bodyPr>
                      <a:spAutoFit/>
                    </a:bodyPr>
                    <a:p>
                      <a:pPr indent="0" algn="ctr"/>
                      <a:r>
                        <a:rPr lang="en-US" sz="550">
                          <a:solidFill>
                            <a:srgbClr val="211A16"/>
                          </a:solidFill>
                          <a:latin typeface="Arial" panose="020B0604020202020204"/>
                        </a:rPr>
                        <a:t>Boring tool holder</a:t>
                      </a:r>
                      <a:endParaRPr lang="en-US" sz="550">
                        <a:solidFill>
                          <a:srgbClr val="211A16"/>
                        </a:solidFill>
                        <a:latin typeface="Arial" panose="020B0604020202020204"/>
                      </a:endParaRPr>
                    </a:p>
                  </a:txBody>
                  <a:tcPr marL="0" marR="0" marT="0" marB="0" anchor="b"/>
                </a:tc>
                <a:tc>
                  <a:txBody>
                    <a:bodyPr>
                      <a:spAutoFit/>
                    </a:bodyPr>
                    <a:p>
                      <a:pPr indent="266700"/>
                      <a:r>
                        <a:rPr lang="en-US" sz="800">
                          <a:solidFill>
                            <a:srgbClr val="505051"/>
                          </a:solidFill>
                          <a:latin typeface="Microsoft YaHei UI" panose="020B0503020204020204" charset="-122"/>
                        </a:rPr>
                        <a:t>032</a:t>
                      </a:r>
                      <a:endParaRPr lang="en-US" sz="800">
                        <a:solidFill>
                          <a:srgbClr val="505051"/>
                        </a:solidFill>
                        <a:latin typeface="Microsoft YaHei UI" panose="020B0503020204020204" charset="-122"/>
                      </a:endParaRPr>
                    </a:p>
                  </a:txBody>
                  <a:tcPr marL="0" marR="0" marT="0" marB="0" anchor="b"/>
                </a:tc>
                <a:tc>
                  <a:txBody>
                    <a:bodyPr>
                      <a:spAutoFit/>
                    </a:bodyPr>
                    <a:p>
                      <a:pPr indent="190500"/>
                      <a:r>
                        <a:rPr lang="en-US" sz="950">
                          <a:solidFill>
                            <a:srgbClr val="505051"/>
                          </a:solidFill>
                          <a:latin typeface="Arial" panose="020B0604020202020204"/>
                        </a:rPr>
                        <a:t>•</a:t>
                      </a:r>
                      <a:r>
                        <a:rPr lang="en-US" sz="1100">
                          <a:solidFill>
                            <a:srgbClr val="505051"/>
                          </a:solidFill>
                          <a:latin typeface="黑体" panose="02010609060101010101" charset="-122"/>
                        </a:rPr>
                        <a:t> X</a:t>
                      </a:r>
                      <a:r>
                        <a:rPr lang="en-US" sz="1100">
                          <a:solidFill>
                            <a:srgbClr val="211A16"/>
                          </a:solidFill>
                          <a:latin typeface="黑体" panose="02010609060101010101" charset="-122"/>
                        </a:rPr>
                        <a:t>3</a:t>
                      </a:r>
                      <a:endParaRPr lang="en-US" sz="1100">
                        <a:solidFill>
                          <a:srgbClr val="211A16"/>
                        </a:solidFill>
                        <a:latin typeface="黑体" panose="02010609060101010101" charset="-122"/>
                      </a:endParaRPr>
                    </a:p>
                  </a:txBody>
                  <a:tcPr marL="0" marR="0" marT="0" marB="0" anchor="b"/>
                </a:tc>
              </a:tr>
              <a:tr h="201168">
                <a:tc vMerge="1">
                  <a:tcPr marL="0" marR="0" marT="0" marB="0"/>
                </a:tc>
                <a:tc>
                  <a:txBody>
                    <a:bodyPr>
                      <a:spAutoFit/>
                    </a:bodyPr>
                    <a:p>
                      <a:pPr marL="116205" indent="-25400"/>
                      <a:r>
                        <a:rPr lang="en-US" sz="550">
                          <a:solidFill>
                            <a:srgbClr val="211A16"/>
                          </a:solidFill>
                          <a:latin typeface="Arial" panose="020B0604020202020204"/>
                        </a:rPr>
                        <a:t>High pressure internal cooling tool holder</a:t>
                      </a:r>
                      <a:endParaRPr lang="en-US" sz="550">
                        <a:solidFill>
                          <a:srgbClr val="211A16"/>
                        </a:solidFill>
                        <a:latin typeface="Arial" panose="020B0604020202020204"/>
                      </a:endParaRPr>
                    </a:p>
                  </a:txBody>
                  <a:tcPr marL="0" marR="0" marT="0" marB="0" anchor="b"/>
                </a:tc>
                <a:tc>
                  <a:txBody>
                    <a:bodyPr>
                      <a:spAutoFit/>
                    </a:bodyPr>
                    <a:p>
                      <a:pPr indent="266700"/>
                      <a:r>
                        <a:rPr lang="en-US" sz="800">
                          <a:solidFill>
                            <a:srgbClr val="505051"/>
                          </a:solidFill>
                          <a:latin typeface="Microsoft YaHei UI" panose="020B0503020204020204" charset="-122"/>
                        </a:rPr>
                        <a:t>032</a:t>
                      </a:r>
                      <a:endParaRPr lang="en-US" sz="800">
                        <a:solidFill>
                          <a:srgbClr val="505051"/>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201168">
                <a:tc vMerge="1">
                  <a:tcPr marL="0" marR="0" marT="0" marB="0"/>
                </a:tc>
                <a:tc rowSpan="2">
                  <a:txBody>
                    <a:bodyPr>
                      <a:spAutoFit/>
                    </a:bodyPr>
                    <a:p>
                      <a:pPr indent="0" algn="ctr">
                        <a:lnSpc>
                          <a:spcPct val="109000"/>
                        </a:lnSpc>
                      </a:pPr>
                      <a:r>
                        <a:rPr lang="en-US" sz="650">
                          <a:solidFill>
                            <a:srgbClr val="211A16"/>
                          </a:solidFill>
                          <a:latin typeface="Arial" panose="020B0604020202020204"/>
                        </a:rPr>
                        <a:t>U-shaped drilling tool holder</a:t>
                      </a:r>
                      <a:endParaRPr lang="en-US" sz="650">
                        <a:solidFill>
                          <a:srgbClr val="211A16"/>
                        </a:solidFill>
                        <a:latin typeface="Arial" panose="020B0604020202020204"/>
                      </a:endParaRPr>
                    </a:p>
                  </a:txBody>
                  <a:tcPr marL="0" marR="0" marT="0" marB="0" anchor="ctr"/>
                </a:tc>
                <a:tc>
                  <a:txBody>
                    <a:bodyPr>
                      <a:spAutoFit/>
                    </a:bodyPr>
                    <a:p>
                      <a:pPr indent="266700"/>
                      <a:r>
                        <a:rPr lang="en-US" sz="800">
                          <a:solidFill>
                            <a:srgbClr val="505051"/>
                          </a:solidFill>
                          <a:latin typeface="Microsoft YaHei UI" panose="020B0503020204020204" charset="-122"/>
                        </a:rPr>
                        <a:t>032</a:t>
                      </a:r>
                      <a:endParaRPr lang="en-US" sz="800">
                        <a:solidFill>
                          <a:srgbClr val="505051"/>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198120">
                <a:tc vMerge="1">
                  <a:tcPr marL="0" marR="0" marT="0" marB="0"/>
                </a:tc>
                <a:tc vMerge="1">
                  <a:tcPr marL="0" marR="0" marT="0" marB="0"/>
                </a:tc>
                <a:tc>
                  <a:txBody>
                    <a:bodyPr>
                      <a:spAutoFit/>
                    </a:bodyPr>
                    <a:p>
                      <a:pPr indent="266700"/>
                      <a:r>
                        <a:rPr lang="en-US" sz="800">
                          <a:solidFill>
                            <a:srgbClr val="505051"/>
                          </a:solidFill>
                          <a:latin typeface="Microsoft YaHei UI" panose="020B0503020204020204" charset="-122"/>
                        </a:rPr>
                        <a:t>040</a:t>
                      </a:r>
                      <a:endParaRPr lang="en-US" sz="800">
                        <a:solidFill>
                          <a:srgbClr val="505051"/>
                        </a:solidFill>
                        <a:latin typeface="Microsoft YaHei UI" panose="020B0503020204020204" charset="-122"/>
                      </a:endParaRPr>
                    </a:p>
                  </a:txBody>
                  <a:tcPr marL="0" marR="0" marT="0" marB="0" anchor="ctr"/>
                </a:tc>
                <a:tc>
                  <a:txBody>
                    <a:bodyPr>
                      <a:spAutoFit/>
                    </a:bodyPr>
                    <a:p>
                      <a:pPr indent="279400"/>
                      <a:r>
                        <a:rPr lang="zh-TW" sz="1100">
                          <a:solidFill>
                            <a:srgbClr val="505051"/>
                          </a:solidFill>
                          <a:latin typeface="黑体" panose="02010609060101010101" charset="-122"/>
                          <a:ea typeface="黑体" panose="02010609060101010101" charset="-122"/>
                        </a:rPr>
                        <a:t>-</a:t>
                      </a:r>
                      <a:endParaRPr lang="zh-TW" sz="1100">
                        <a:solidFill>
                          <a:srgbClr val="505051"/>
                        </a:solidFill>
                        <a:latin typeface="黑体" panose="02010609060101010101" charset="-122"/>
                        <a:ea typeface="黑体" panose="02010609060101010101" charset="-122"/>
                      </a:endParaRPr>
                    </a:p>
                  </a:txBody>
                  <a:tcPr marL="0" marR="0" marT="0" marB="0" anchor="ctr"/>
                </a:tc>
              </a:tr>
              <a:tr h="201168">
                <a:tc rowSpan="2">
                  <a:txBody>
                    <a:bodyPr>
                      <a:spAutoFit/>
                    </a:bodyPr>
                    <a:p>
                      <a:pPr marL="90805" indent="0">
                        <a:lnSpc>
                          <a:spcPct val="113000"/>
                        </a:lnSpc>
                      </a:pPr>
                      <a:r>
                        <a:rPr lang="en-US" sz="650">
                          <a:solidFill>
                            <a:srgbClr val="211A16"/>
                          </a:solidFill>
                          <a:latin typeface="Arial" panose="020B0604020202020204"/>
                        </a:rPr>
                        <a:t>Power tool holder</a:t>
                      </a:r>
                      <a:endParaRPr lang="en-US" sz="650">
                        <a:solidFill>
                          <a:srgbClr val="211A16"/>
                        </a:solidFill>
                        <a:latin typeface="Arial" panose="020B0604020202020204"/>
                      </a:endParaRPr>
                    </a:p>
                  </a:txBody>
                  <a:tcPr marL="0" marR="0" marT="0" marB="0" anchor="ctr"/>
                </a:tc>
                <a:tc>
                  <a:txBody>
                    <a:bodyPr>
                      <a:spAutoFit/>
                    </a:bodyPr>
                    <a:p>
                      <a:pPr indent="0" algn="ctr">
                        <a:lnSpc>
                          <a:spcPct val="121000"/>
                        </a:lnSpc>
                      </a:pPr>
                      <a:r>
                        <a:rPr lang="en-US" sz="450">
                          <a:solidFill>
                            <a:srgbClr val="211A16"/>
                          </a:solidFill>
                          <a:latin typeface="Arial" panose="020B0604020202020204"/>
                        </a:rPr>
                        <a:t>Cutter holder for straight milling</a:t>
                      </a:r>
                      <a:endParaRPr lang="en-US" sz="450">
                        <a:solidFill>
                          <a:srgbClr val="211A16"/>
                        </a:solidFill>
                        <a:latin typeface="Arial" panose="020B0604020202020204"/>
                      </a:endParaRPr>
                    </a:p>
                  </a:txBody>
                  <a:tcPr marL="0" marR="0" marT="0" marB="0" anchor="b"/>
                </a:tc>
                <a:tc>
                  <a:txBody>
                    <a:bodyPr>
                      <a:spAutoFit/>
                    </a:bodyPr>
                    <a:p>
                      <a:pPr indent="165100"/>
                      <a:r>
                        <a:rPr lang="en-US" sz="850">
                          <a:solidFill>
                            <a:srgbClr val="505051"/>
                          </a:solidFill>
                          <a:latin typeface="Arial" panose="020B0604020202020204"/>
                        </a:rPr>
                        <a:t>Standard</a:t>
                      </a:r>
                      <a:endParaRPr lang="en-US" sz="850">
                        <a:solidFill>
                          <a:srgbClr val="505051"/>
                        </a:solidFill>
                        <a:latin typeface="Arial" panose="020B0604020202020204"/>
                      </a:endParaRPr>
                    </a:p>
                  </a:txBody>
                  <a:tcPr marL="0" marR="0" marT="0" marB="0" anchor="ctr"/>
                </a:tc>
                <a:tc>
                  <a:txBody>
                    <a:bodyPr>
                      <a:spAutoFit/>
                    </a:bodyPr>
                    <a:p>
                      <a:pPr indent="0" algn="ctr"/>
                      <a:r>
                        <a:rPr lang="zh-TW" sz="800">
                          <a:solidFill>
                            <a:srgbClr val="505051"/>
                          </a:solidFill>
                          <a:latin typeface="黑体" panose="02010609060101010101" charset="-122"/>
                          <a:ea typeface="黑体" panose="02010609060101010101" charset="-122"/>
                        </a:rPr>
                        <a:t>一</a:t>
                      </a:r>
                      <a:endParaRPr lang="zh-TW" sz="800">
                        <a:solidFill>
                          <a:srgbClr val="505051"/>
                        </a:solidFill>
                        <a:latin typeface="黑体" panose="02010609060101010101" charset="-122"/>
                        <a:ea typeface="黑体" panose="02010609060101010101" charset="-122"/>
                      </a:endParaRPr>
                    </a:p>
                  </a:txBody>
                  <a:tcPr marL="0" marR="0" marT="0" marB="0" anchor="ctr"/>
                </a:tc>
              </a:tr>
              <a:tr h="198120">
                <a:tc vMerge="1">
                  <a:tcPr marL="0" marR="0" marT="0" marB="0"/>
                </a:tc>
                <a:tc>
                  <a:txBody>
                    <a:bodyPr>
                      <a:spAutoFit/>
                    </a:bodyPr>
                    <a:p>
                      <a:pPr indent="0" algn="ctr">
                        <a:lnSpc>
                          <a:spcPct val="121000"/>
                        </a:lnSpc>
                      </a:pPr>
                      <a:r>
                        <a:rPr lang="en-US" sz="450">
                          <a:solidFill>
                            <a:srgbClr val="211A16"/>
                          </a:solidFill>
                          <a:latin typeface="Arial" panose="020B0604020202020204"/>
                        </a:rPr>
                        <a:t>Angle milling cutter holder</a:t>
                      </a:r>
                      <a:endParaRPr lang="en-US" sz="450">
                        <a:solidFill>
                          <a:srgbClr val="211A16"/>
                        </a:solidFill>
                        <a:latin typeface="Arial" panose="020B0604020202020204"/>
                      </a:endParaRPr>
                    </a:p>
                  </a:txBody>
                  <a:tcPr marL="0" marR="0" marT="0" marB="0" anchor="ctr"/>
                </a:tc>
                <a:tc>
                  <a:txBody>
                    <a:bodyPr>
                      <a:spAutoFit/>
                    </a:bodyPr>
                    <a:p>
                      <a:pPr indent="165100"/>
                      <a:r>
                        <a:rPr lang="en-US" sz="850">
                          <a:solidFill>
                            <a:srgbClr val="505051"/>
                          </a:solidFill>
                          <a:latin typeface="Arial" panose="020B0604020202020204"/>
                        </a:rPr>
                        <a:t>Standard</a:t>
                      </a:r>
                      <a:endParaRPr lang="en-US" sz="850">
                        <a:solidFill>
                          <a:srgbClr val="505051"/>
                        </a:solidFill>
                        <a:latin typeface="Arial" panose="020B0604020202020204"/>
                      </a:endParaRPr>
                    </a:p>
                  </a:txBody>
                  <a:tcPr marL="0" marR="0" marT="0" marB="0" anchor="ctr"/>
                </a:tc>
                <a:tc>
                  <a:txBody>
                    <a:bodyPr>
                      <a:spAutoFit/>
                    </a:bodyPr>
                    <a:p>
                      <a:pPr indent="0" algn="ctr"/>
                      <a:r>
                        <a:rPr lang="zh-TW" sz="800">
                          <a:solidFill>
                            <a:srgbClr val="505051"/>
                          </a:solidFill>
                          <a:latin typeface="黑体" panose="02010609060101010101" charset="-122"/>
                          <a:ea typeface="黑体" panose="02010609060101010101" charset="-122"/>
                        </a:rPr>
                        <a:t>一</a:t>
                      </a:r>
                      <a:endParaRPr lang="zh-TW" sz="800">
                        <a:solidFill>
                          <a:srgbClr val="505051"/>
                        </a:solidFill>
                        <a:latin typeface="黑体" panose="02010609060101010101" charset="-122"/>
                        <a:ea typeface="黑体" panose="02010609060101010101" charset="-122"/>
                      </a:endParaRPr>
                    </a:p>
                  </a:txBody>
                  <a:tcPr marL="0" marR="0" marT="0" marB="0" anchor="ctr"/>
                </a:tc>
              </a:tr>
              <a:tr h="201168">
                <a:tc rowSpan="7">
                  <a:txBody>
                    <a:bodyPr>
                      <a:spAutoFit/>
                    </a:bodyPr>
                    <a:p>
                      <a:pPr indent="0" algn="ctr"/>
                      <a:r>
                        <a:rPr lang="en-US" sz="850">
                          <a:solidFill>
                            <a:srgbClr val="505051"/>
                          </a:solidFill>
                          <a:latin typeface="Arial" panose="020B0604020202020204"/>
                        </a:rPr>
                        <a:t>Other</a:t>
                      </a:r>
                      <a:endParaRPr lang="en-US" sz="850">
                        <a:solidFill>
                          <a:srgbClr val="505051"/>
                        </a:solidFill>
                        <a:latin typeface="Arial" panose="020B0604020202020204"/>
                      </a:endParaRPr>
                    </a:p>
                  </a:txBody>
                  <a:tcPr marL="0" marR="0" marT="0" marB="0" anchor="ctr"/>
                </a:tc>
                <a:tc rowSpan="3">
                  <a:txBody>
                    <a:bodyPr>
                      <a:spAutoFit/>
                    </a:bodyPr>
                    <a:p>
                      <a:pPr indent="0" algn="ctr"/>
                      <a:r>
                        <a:rPr lang="en-US" sz="650">
                          <a:solidFill>
                            <a:srgbClr val="211A16"/>
                          </a:solidFill>
                          <a:latin typeface="Arial" panose="020B0604020202020204"/>
                        </a:rPr>
                        <a:t>Boring tool sleeve</a:t>
                      </a:r>
                      <a:endParaRPr lang="en-US" sz="650">
                        <a:solidFill>
                          <a:srgbClr val="211A16"/>
                        </a:solidFill>
                        <a:latin typeface="Arial" panose="020B0604020202020204"/>
                      </a:endParaRPr>
                    </a:p>
                  </a:txBody>
                  <a:tcPr marL="0" marR="0" marT="0" marB="0" anchor="ctr"/>
                </a:tc>
                <a:tc>
                  <a:txBody>
                    <a:bodyPr>
                      <a:spAutoFit/>
                    </a:bodyPr>
                    <a:p>
                      <a:pPr indent="127000"/>
                      <a:r>
                        <a:rPr lang="en-US" sz="800">
                          <a:solidFill>
                            <a:srgbClr val="505051"/>
                          </a:solidFill>
                          <a:latin typeface="Microsoft YaHei UI" panose="020B0503020204020204" charset="-122"/>
                        </a:rPr>
                        <a:t>032x016</a:t>
                      </a:r>
                      <a:endParaRPr lang="en-US" sz="800">
                        <a:solidFill>
                          <a:srgbClr val="505051"/>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201168">
                <a:tc vMerge="1">
                  <a:tcPr marL="0" marR="0" marT="0" marB="0"/>
                </a:tc>
                <a:tc vMerge="1">
                  <a:tcPr marL="0" marR="0" marT="0" marB="0"/>
                </a:tc>
                <a:tc>
                  <a:txBody>
                    <a:bodyPr>
                      <a:spAutoFit/>
                    </a:bodyPr>
                    <a:p>
                      <a:pPr indent="127000"/>
                      <a:r>
                        <a:rPr lang="en-US" sz="800">
                          <a:solidFill>
                            <a:srgbClr val="505051"/>
                          </a:solidFill>
                          <a:latin typeface="Microsoft YaHei UI" panose="020B0503020204020204" charset="-122"/>
                        </a:rPr>
                        <a:t>032x020</a:t>
                      </a:r>
                      <a:endParaRPr lang="en-US" sz="800">
                        <a:solidFill>
                          <a:srgbClr val="505051"/>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198120">
                <a:tc vMerge="1">
                  <a:tcPr marL="0" marR="0" marT="0" marB="0"/>
                </a:tc>
                <a:tc vMerge="1">
                  <a:tcPr marL="0" marR="0" marT="0" marB="0"/>
                </a:tc>
                <a:tc>
                  <a:txBody>
                    <a:bodyPr>
                      <a:spAutoFit/>
                    </a:bodyPr>
                    <a:p>
                      <a:pPr indent="127000"/>
                      <a:r>
                        <a:rPr lang="en-US" sz="800">
                          <a:solidFill>
                            <a:srgbClr val="505051"/>
                          </a:solidFill>
                          <a:latin typeface="Microsoft YaHei UI" panose="020B0503020204020204" charset="-122"/>
                        </a:rPr>
                        <a:t>032x025</a:t>
                      </a:r>
                      <a:endParaRPr lang="en-US" sz="800">
                        <a:solidFill>
                          <a:srgbClr val="505051"/>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201168">
                <a:tc vMerge="1">
                  <a:tcPr marL="0" marR="0" marT="0" marB="0"/>
                </a:tc>
                <a:tc rowSpan="2">
                  <a:txBody>
                    <a:bodyPr>
                      <a:spAutoFit/>
                    </a:bodyPr>
                    <a:p>
                      <a:pPr indent="0" algn="ctr"/>
                      <a:r>
                        <a:rPr lang="en-US" sz="650">
                          <a:solidFill>
                            <a:srgbClr val="211A16"/>
                          </a:solidFill>
                          <a:latin typeface="Arial" panose="020B0604020202020204"/>
                        </a:rPr>
                        <a:t>Drilling tool sleeve</a:t>
                      </a:r>
                      <a:endParaRPr lang="en-US" sz="650">
                        <a:solidFill>
                          <a:srgbClr val="211A16"/>
                        </a:solidFill>
                        <a:latin typeface="Arial" panose="020B0604020202020204"/>
                      </a:endParaRPr>
                    </a:p>
                  </a:txBody>
                  <a:tcPr marL="0" marR="0" marT="0" marB="0" anchor="ctr"/>
                </a:tc>
                <a:tc>
                  <a:txBody>
                    <a:bodyPr>
                      <a:spAutoFit/>
                    </a:bodyPr>
                    <a:p>
                      <a:pPr indent="0" algn="ctr"/>
                      <a:r>
                        <a:rPr lang="en-US" sz="800">
                          <a:solidFill>
                            <a:srgbClr val="505051"/>
                          </a:solidFill>
                          <a:latin typeface="Microsoft YaHei UI" panose="020B0503020204020204" charset="-122"/>
                        </a:rPr>
                        <a:t>MT1</a:t>
                      </a:r>
                      <a:endParaRPr lang="en-US" sz="800">
                        <a:solidFill>
                          <a:srgbClr val="505051"/>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198120">
                <a:tc vMerge="1">
                  <a:tcPr marL="0" marR="0" marT="0" marB="0"/>
                </a:tc>
                <a:tc vMerge="1">
                  <a:tcPr marL="0" marR="0" marT="0" marB="0"/>
                </a:tc>
                <a:tc>
                  <a:txBody>
                    <a:bodyPr>
                      <a:spAutoFit/>
                    </a:bodyPr>
                    <a:p>
                      <a:pPr indent="266700"/>
                      <a:r>
                        <a:rPr lang="en-US" sz="800">
                          <a:solidFill>
                            <a:srgbClr val="505051"/>
                          </a:solidFill>
                          <a:latin typeface="Microsoft YaHei UI" panose="020B0503020204020204" charset="-122"/>
                        </a:rPr>
                        <a:t>MT2</a:t>
                      </a:r>
                      <a:endParaRPr lang="en-US" sz="800">
                        <a:solidFill>
                          <a:srgbClr val="505051"/>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201168">
                <a:tc vMerge="1">
                  <a:tcPr marL="0" marR="0" marT="0" marB="0"/>
                </a:tc>
                <a:tc>
                  <a:txBody>
                    <a:bodyPr>
                      <a:spAutoFit/>
                    </a:bodyPr>
                    <a:p>
                      <a:pPr indent="0"/>
                      <a:r>
                        <a:rPr lang="en-US" sz="650">
                          <a:solidFill>
                            <a:srgbClr val="211A16"/>
                          </a:solidFill>
                          <a:latin typeface="Arial" panose="020B0604020202020204"/>
                        </a:rPr>
                        <a:t>Tool holder block</a:t>
                      </a:r>
                      <a:endParaRPr lang="en-US" sz="650">
                        <a:solidFill>
                          <a:srgbClr val="211A16"/>
                        </a:solidFill>
                        <a:latin typeface="Arial" panose="020B0604020202020204"/>
                      </a:endParaRPr>
                    </a:p>
                  </a:txBody>
                  <a:tcPr marL="0" marR="0" marT="0" marB="0" anchor="ctr"/>
                </a:tc>
                <a:tc>
                  <a:txBody>
                    <a:bodyPr>
                      <a:spAutoFit/>
                    </a:bodyPr>
                    <a:p>
                      <a:pPr indent="165100"/>
                      <a:r>
                        <a:rPr lang="en-US" sz="850">
                          <a:solidFill>
                            <a:srgbClr val="505051"/>
                          </a:solidFill>
                          <a:latin typeface="Arial" panose="020B0604020202020204"/>
                        </a:rPr>
                        <a:t>Standard</a:t>
                      </a:r>
                      <a:endParaRPr lang="en-US" sz="850">
                        <a:solidFill>
                          <a:srgbClr val="505051"/>
                        </a:solidFill>
                        <a:latin typeface="Arial" panose="020B0604020202020204"/>
                      </a:endParaRPr>
                    </a:p>
                  </a:txBody>
                  <a:tcPr marL="0" marR="0" marT="0" marB="0" anchor="ctr"/>
                </a:tc>
                <a:tc>
                  <a:txBody>
                    <a:bodyPr>
                      <a:spAutoFit/>
                    </a:bodyPr>
                    <a:p>
                      <a:pPr indent="190500"/>
                      <a:r>
                        <a:rPr lang="en-US" sz="950">
                          <a:solidFill>
                            <a:srgbClr val="505051"/>
                          </a:solidFill>
                          <a:latin typeface="Arial" panose="020B0604020202020204"/>
                        </a:rPr>
                        <a:t>•</a:t>
                      </a:r>
                      <a:r>
                        <a:rPr lang="en-US" sz="1100">
                          <a:solidFill>
                            <a:srgbClr val="505051"/>
                          </a:solidFill>
                          <a:latin typeface="黑体" panose="02010609060101010101" charset="-122"/>
                        </a:rPr>
                        <a:t> X</a:t>
                      </a:r>
                      <a:r>
                        <a:rPr lang="en-US" sz="1100">
                          <a:solidFill>
                            <a:srgbClr val="211A16"/>
                          </a:solidFill>
                          <a:latin typeface="黑体" panose="02010609060101010101" charset="-122"/>
                        </a:rPr>
                        <a:t>8</a:t>
                      </a:r>
                      <a:endParaRPr lang="en-US" sz="1100">
                        <a:solidFill>
                          <a:srgbClr val="211A16"/>
                        </a:solidFill>
                        <a:latin typeface="黑体" panose="02010609060101010101" charset="-122"/>
                      </a:endParaRPr>
                    </a:p>
                  </a:txBody>
                  <a:tcPr marL="0" marR="0" marT="0" marB="0" anchor="ctr"/>
                </a:tc>
              </a:tr>
              <a:tr h="204216">
                <a:tc vMerge="1">
                  <a:tcPr marL="0" marR="0" marT="0" marB="0"/>
                </a:tc>
                <a:tc>
                  <a:txBody>
                    <a:bodyPr>
                      <a:spAutoFit/>
                    </a:bodyPr>
                    <a:p>
                      <a:pPr indent="0" algn="ctr"/>
                      <a:r>
                        <a:rPr lang="en-US" sz="650">
                          <a:solidFill>
                            <a:srgbClr val="211A16"/>
                          </a:solidFill>
                          <a:latin typeface="Arial" panose="020B0604020202020204"/>
                        </a:rPr>
                        <a:t>Cutting nozzle</a:t>
                      </a:r>
                      <a:endParaRPr lang="en-US" sz="650">
                        <a:solidFill>
                          <a:srgbClr val="211A16"/>
                        </a:solidFill>
                        <a:latin typeface="Arial" panose="020B0604020202020204"/>
                      </a:endParaRPr>
                    </a:p>
                  </a:txBody>
                  <a:tcPr marL="0" marR="0" marT="0" marB="0" anchor="ctr"/>
                </a:tc>
                <a:tc>
                  <a:txBody>
                    <a:bodyPr>
                      <a:spAutoFit/>
                    </a:bodyPr>
                    <a:p>
                      <a:pPr indent="165100"/>
                      <a:r>
                        <a:rPr lang="en-US" sz="850">
                          <a:solidFill>
                            <a:srgbClr val="505051"/>
                          </a:solidFill>
                          <a:latin typeface="Arial" panose="020B0604020202020204"/>
                        </a:rPr>
                        <a:t>Standard</a:t>
                      </a:r>
                      <a:endParaRPr lang="en-US" sz="850">
                        <a:solidFill>
                          <a:srgbClr val="505051"/>
                        </a:solidFill>
                        <a:latin typeface="Arial" panose="020B0604020202020204"/>
                      </a:endParaRPr>
                    </a:p>
                  </a:txBody>
                  <a:tcPr marL="0" marR="0" marT="0" marB="0" anchor="ctr"/>
                </a:tc>
                <a:tc>
                  <a:txBody>
                    <a:bodyPr>
                      <a:spAutoFit/>
                    </a:bodyPr>
                    <a:p>
                      <a:pPr indent="190500"/>
                      <a:r>
                        <a:rPr lang="en-US" sz="950">
                          <a:solidFill>
                            <a:srgbClr val="505051"/>
                          </a:solidFill>
                          <a:latin typeface="Arial" panose="020B0604020202020204"/>
                        </a:rPr>
                        <a:t>•</a:t>
                      </a:r>
                      <a:r>
                        <a:rPr lang="en-US" sz="1100">
                          <a:solidFill>
                            <a:srgbClr val="505051"/>
                          </a:solidFill>
                          <a:latin typeface="黑体" panose="02010609060101010101" charset="-122"/>
                        </a:rPr>
                        <a:t> X</a:t>
                      </a:r>
                      <a:r>
                        <a:rPr lang="en-US" sz="1100">
                          <a:solidFill>
                            <a:srgbClr val="211A16"/>
                          </a:solidFill>
                          <a:latin typeface="黑体" panose="02010609060101010101" charset="-122"/>
                        </a:rPr>
                        <a:t>8</a:t>
                      </a:r>
                      <a:endParaRPr lang="en-US" sz="1100">
                        <a:solidFill>
                          <a:srgbClr val="211A16"/>
                        </a:solidFill>
                        <a:latin typeface="黑体" panose="02010609060101010101" charset="-122"/>
                      </a:endParaRPr>
                    </a:p>
                  </a:txBody>
                  <a:tcPr marL="0" marR="0" marT="0" marB="0" anchor="ctr"/>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3F3F1"/>
        </a:solid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813816" y="2026920"/>
            <a:ext cx="6248400" cy="2910840"/>
          </a:xfrm>
          <a:prstGeom prst="rect">
            <a:avLst/>
          </a:prstGeom>
        </p:spPr>
      </p:pic>
      <p:pic>
        <p:nvPicPr>
          <p:cNvPr id="3" name="图片 2"/>
          <p:cNvPicPr>
            <a:picLocks noChangeAspect="1"/>
          </p:cNvPicPr>
          <p:nvPr/>
        </p:nvPicPr>
        <p:blipFill>
          <a:blip r:embed="rId2"/>
          <a:stretch>
            <a:fillRect/>
          </a:stretch>
        </p:blipFill>
        <p:spPr>
          <a:xfrm>
            <a:off x="9034272" y="2100072"/>
            <a:ext cx="3337560" cy="3486912"/>
          </a:xfrm>
          <a:prstGeom prst="rect">
            <a:avLst/>
          </a:prstGeom>
        </p:spPr>
      </p:pic>
      <p:pic>
        <p:nvPicPr>
          <p:cNvPr id="4" name="图片 3"/>
          <p:cNvPicPr>
            <a:picLocks noChangeAspect="1"/>
          </p:cNvPicPr>
          <p:nvPr/>
        </p:nvPicPr>
        <p:blipFill>
          <a:blip r:embed="rId3"/>
          <a:stretch>
            <a:fillRect/>
          </a:stretch>
        </p:blipFill>
        <p:spPr>
          <a:xfrm>
            <a:off x="12420600" y="2093976"/>
            <a:ext cx="1542288" cy="743712"/>
          </a:xfrm>
          <a:prstGeom prst="rect">
            <a:avLst/>
          </a:prstGeom>
        </p:spPr>
      </p:pic>
      <p:pic>
        <p:nvPicPr>
          <p:cNvPr id="5" name="图片 4"/>
          <p:cNvPicPr>
            <a:picLocks noChangeAspect="1"/>
          </p:cNvPicPr>
          <p:nvPr/>
        </p:nvPicPr>
        <p:blipFill>
          <a:blip r:embed="rId4"/>
          <a:stretch>
            <a:fillRect/>
          </a:stretch>
        </p:blipFill>
        <p:spPr>
          <a:xfrm>
            <a:off x="12420600" y="3913632"/>
            <a:ext cx="740664" cy="569976"/>
          </a:xfrm>
          <a:prstGeom prst="rect">
            <a:avLst/>
          </a:prstGeom>
        </p:spPr>
      </p:pic>
      <p:pic>
        <p:nvPicPr>
          <p:cNvPr id="6" name="图片 5"/>
          <p:cNvPicPr>
            <a:picLocks noChangeAspect="1"/>
          </p:cNvPicPr>
          <p:nvPr/>
        </p:nvPicPr>
        <p:blipFill>
          <a:blip r:embed="rId5"/>
          <a:stretch>
            <a:fillRect/>
          </a:stretch>
        </p:blipFill>
        <p:spPr>
          <a:xfrm>
            <a:off x="13374624" y="3724656"/>
            <a:ext cx="387096" cy="338328"/>
          </a:xfrm>
          <a:prstGeom prst="rect">
            <a:avLst/>
          </a:prstGeom>
        </p:spPr>
      </p:pic>
      <p:pic>
        <p:nvPicPr>
          <p:cNvPr id="7" name="图片 6"/>
          <p:cNvPicPr>
            <a:picLocks noChangeAspect="1"/>
          </p:cNvPicPr>
          <p:nvPr/>
        </p:nvPicPr>
        <p:blipFill>
          <a:blip r:embed="rId6"/>
          <a:stretch>
            <a:fillRect/>
          </a:stretch>
        </p:blipFill>
        <p:spPr>
          <a:xfrm>
            <a:off x="12420600" y="4864608"/>
            <a:ext cx="1545336" cy="697992"/>
          </a:xfrm>
          <a:prstGeom prst="rect">
            <a:avLst/>
          </a:prstGeom>
        </p:spPr>
      </p:pic>
      <p:sp>
        <p:nvSpPr>
          <p:cNvPr id="8" name="矩形 7"/>
          <p:cNvSpPr/>
          <p:nvPr/>
        </p:nvSpPr>
        <p:spPr>
          <a:xfrm>
            <a:off x="341376" y="228600"/>
            <a:ext cx="2002536" cy="252984"/>
          </a:xfrm>
          <a:prstGeom prst="rect">
            <a:avLst/>
          </a:prstGeom>
          <a:solidFill>
            <a:srgbClr val="FFFFFF"/>
          </a:solidFill>
        </p:spPr>
        <p:txBody>
          <a:bodyPr wrap="none" lIns="0" tIns="0" rIns="0" bIns="0">
            <a:noAutofit/>
          </a:bodyPr>
          <a:p>
            <a:pPr indent="0" algn="l"/>
            <a:r>
              <a:rPr lang="zh-TW" sz="1700" i="1">
                <a:solidFill>
                  <a:srgbClr val="EF4857"/>
                </a:solidFill>
                <a:latin typeface="Arial" panose="020B0604020202020204"/>
                <a:ea typeface="Arial" panose="020B0604020202020204"/>
              </a:rPr>
              <a:t>/ </a:t>
            </a:r>
            <a:r>
              <a:rPr lang="en-US" sz="1700" i="1">
                <a:solidFill>
                  <a:srgbClr val="EF4857"/>
                </a:solidFill>
                <a:latin typeface="Arial" panose="020B0604020202020204"/>
                <a:sym typeface="+mn-ea"/>
              </a:rPr>
              <a:t>Токарный станок с ЧПУ HQT08</a:t>
            </a:r>
            <a:endParaRPr lang="en-US" sz="1700" i="1">
              <a:solidFill>
                <a:srgbClr val="EF4857"/>
              </a:solidFill>
              <a:latin typeface="Arial" panose="020B0604020202020204"/>
            </a:endParaRPr>
          </a:p>
        </p:txBody>
      </p:sp>
      <p:sp>
        <p:nvSpPr>
          <p:cNvPr id="9" name="矩形 8"/>
          <p:cNvSpPr/>
          <p:nvPr/>
        </p:nvSpPr>
        <p:spPr>
          <a:xfrm>
            <a:off x="2109216" y="1167384"/>
            <a:ext cx="4005072" cy="542544"/>
          </a:xfrm>
          <a:prstGeom prst="rect">
            <a:avLst/>
          </a:prstGeom>
          <a:solidFill>
            <a:srgbClr val="FFFFFF"/>
          </a:solidFill>
        </p:spPr>
        <p:txBody>
          <a:bodyPr lIns="0" tIns="0" rIns="0" bIns="0">
            <a:noAutofit/>
          </a:bodyPr>
          <a:p>
            <a:pPr indent="0"/>
            <a:r>
              <a:rPr lang="en-US" sz="2400" b="1">
                <a:solidFill>
                  <a:srgbClr val="48484A"/>
                </a:solidFill>
                <a:latin typeface="Arial" panose="020B0604020202020204"/>
              </a:rPr>
              <a:t>HQT-12DA </a:t>
            </a:r>
            <a:r>
              <a:rPr lang="en-US" sz="2400" b="1" cap="small">
                <a:solidFill>
                  <a:srgbClr val="48484A"/>
                </a:solidFill>
                <a:latin typeface="Arial" panose="020B0604020202020204"/>
              </a:rPr>
              <a:t>tool system</a:t>
            </a:r>
            <a:endParaRPr lang="en-US" sz="2400" b="1" cap="small">
              <a:solidFill>
                <a:srgbClr val="48484A"/>
              </a:solidFill>
              <a:latin typeface="Arial" panose="020B0604020202020204"/>
            </a:endParaRPr>
          </a:p>
          <a:p>
            <a:pPr indent="0"/>
            <a:r>
              <a:rPr lang="en-US" sz="1100">
                <a:solidFill>
                  <a:srgbClr val="EF4857"/>
                </a:solidFill>
                <a:latin typeface="Arial" panose="020B0604020202020204"/>
              </a:rPr>
              <a:t>&gt;&gt;&gt;&gt;&gt;&gt;&gt;&gt;&gt;&gt;</a:t>
            </a:r>
            <a:endParaRPr lang="en-US" sz="1100">
              <a:solidFill>
                <a:srgbClr val="EF4857"/>
              </a:solidFill>
              <a:latin typeface="Arial" panose="020B0604020202020204"/>
            </a:endParaRPr>
          </a:p>
        </p:txBody>
      </p:sp>
      <p:sp>
        <p:nvSpPr>
          <p:cNvPr id="10" name="矩形 9"/>
          <p:cNvSpPr/>
          <p:nvPr/>
        </p:nvSpPr>
        <p:spPr>
          <a:xfrm>
            <a:off x="807720" y="5248656"/>
            <a:ext cx="1676400" cy="210312"/>
          </a:xfrm>
          <a:prstGeom prst="rect">
            <a:avLst/>
          </a:prstGeom>
          <a:solidFill>
            <a:srgbClr val="FFFFFF"/>
          </a:solidFill>
        </p:spPr>
        <p:txBody>
          <a:bodyPr lIns="0" tIns="0" rIns="0" bIns="0">
            <a:noAutofit/>
          </a:bodyPr>
          <a:p>
            <a:pPr indent="0"/>
            <a:r>
              <a:rPr lang="en-US" sz="700" b="1">
                <a:solidFill>
                  <a:srgbClr val="EF4857"/>
                </a:solidFill>
                <a:latin typeface="Tahoma" panose="020B0604030504040204"/>
              </a:rPr>
              <a:t>STANDARD CONFIGURATION OF TOOL HOLDER AND TOOL SLEEVE</a:t>
            </a:r>
            <a:endParaRPr lang="en-US" sz="700" b="1">
              <a:solidFill>
                <a:srgbClr val="EF4857"/>
              </a:solidFill>
              <a:latin typeface="Tahoma" panose="020B0604030504040204"/>
            </a:endParaRPr>
          </a:p>
        </p:txBody>
      </p:sp>
      <p:graphicFrame>
        <p:nvGraphicFramePr>
          <p:cNvPr id="11" name="表格 10"/>
          <p:cNvGraphicFramePr>
            <a:graphicFrameLocks noGrp="1"/>
          </p:cNvGraphicFramePr>
          <p:nvPr/>
        </p:nvGraphicFramePr>
        <p:xfrm>
          <a:off x="819912" y="5522976"/>
          <a:ext cx="2959608" cy="2127504"/>
        </p:xfrm>
        <a:graphic>
          <a:graphicData uri="http://schemas.openxmlformats.org/drawingml/2006/table">
            <a:tbl>
              <a:tblPr/>
              <a:tblGrid>
                <a:gridCol w="551688"/>
                <a:gridCol w="914400"/>
                <a:gridCol w="1493520"/>
              </a:tblGrid>
              <a:tr h="201168">
                <a:tc gridSpan="2">
                  <a:txBody>
                    <a:bodyPr>
                      <a:spAutoFit/>
                    </a:bodyPr>
                    <a:p>
                      <a:pPr indent="0"/>
                      <a:r>
                        <a:rPr lang="en-US" sz="850">
                          <a:solidFill>
                            <a:srgbClr val="211A16"/>
                          </a:solidFill>
                          <a:latin typeface="Microsoft YaHei UI" panose="020B0503020204020204" charset="-122"/>
                        </a:rPr>
                        <a:t>Models</a:t>
                      </a:r>
                      <a:endParaRPr lang="en-US" sz="850">
                        <a:solidFill>
                          <a:srgbClr val="211A16"/>
                        </a:solidFill>
                        <a:latin typeface="Microsoft YaHei UI" panose="020B0503020204020204" charset="-122"/>
                      </a:endParaRPr>
                    </a:p>
                  </a:txBody>
                  <a:tcPr marL="0" marR="0" marT="0" marB="0">
                    <a:solidFill>
                      <a:srgbClr val="D1D5D6"/>
                    </a:solidFill>
                  </a:tcPr>
                </a:tc>
                <a:tc hMerge="1">
                  <a:tcPr marL="0" marR="0" marT="0" marB="0"/>
                </a:tc>
                <a:tc>
                  <a:txBody>
                    <a:bodyPr>
                      <a:spAutoFit/>
                    </a:bodyPr>
                    <a:p>
                      <a:pPr indent="0" algn="ctr"/>
                      <a:r>
                        <a:rPr lang="en-US" sz="1000">
                          <a:solidFill>
                            <a:srgbClr val="211A16"/>
                          </a:solidFill>
                          <a:latin typeface="Arial" panose="020B0604020202020204"/>
                        </a:rPr>
                        <a:t>HQT-12DA</a:t>
                      </a:r>
                      <a:endParaRPr lang="en-US" sz="1000">
                        <a:solidFill>
                          <a:srgbClr val="211A16"/>
                        </a:solidFill>
                        <a:latin typeface="Arial" panose="020B0604020202020204"/>
                      </a:endParaRPr>
                    </a:p>
                  </a:txBody>
                  <a:tcPr marL="0" marR="0" marT="0" marB="0">
                    <a:solidFill>
                      <a:srgbClr val="D1D5D6"/>
                    </a:solidFill>
                  </a:tcPr>
                </a:tc>
              </a:tr>
              <a:tr h="195072">
                <a:tc gridSpan="2">
                  <a:txBody>
                    <a:bodyPr>
                      <a:spAutoFit/>
                    </a:bodyPr>
                    <a:p>
                      <a:pPr indent="0"/>
                      <a:r>
                        <a:rPr lang="en-US" sz="550">
                          <a:solidFill>
                            <a:srgbClr val="211A16"/>
                          </a:solidFill>
                          <a:latin typeface="Arial" panose="020B0604020202020204"/>
                        </a:rPr>
                        <a:t>Number of cutting tools</a:t>
                      </a:r>
                      <a:endParaRPr lang="en-US" sz="550">
                        <a:solidFill>
                          <a:srgbClr val="211A16"/>
                        </a:solidFill>
                        <a:latin typeface="Arial" panose="020B0604020202020204"/>
                      </a:endParaRPr>
                    </a:p>
                  </a:txBody>
                  <a:tcPr marL="0" marR="0" marT="0" marB="0" anchor="b"/>
                </a:tc>
                <a:tc hMerge="1">
                  <a:tcPr marL="0" marR="0" marT="0" marB="0"/>
                </a:tc>
                <a:tc>
                  <a:txBody>
                    <a:bodyPr>
                      <a:spAutoFit/>
                    </a:bodyPr>
                    <a:p>
                      <a:pPr indent="0" algn="ctr"/>
                      <a:r>
                        <a:rPr lang="en-US" sz="850">
                          <a:solidFill>
                            <a:srgbClr val="505051"/>
                          </a:solidFill>
                          <a:latin typeface="Microsoft YaHei UI" panose="020B0503020204020204" charset="-122"/>
                        </a:rPr>
                        <a:t>12</a:t>
                      </a:r>
                      <a:endParaRPr lang="en-US" sz="850">
                        <a:solidFill>
                          <a:srgbClr val="505051"/>
                        </a:solidFill>
                        <a:latin typeface="Microsoft YaHei UI" panose="020B0503020204020204" charset="-122"/>
                      </a:endParaRPr>
                    </a:p>
                  </a:txBody>
                  <a:tcPr marL="0" marR="0" marT="0" marB="0" anchor="b"/>
                </a:tc>
              </a:tr>
              <a:tr h="192024">
                <a:tc rowSpan="2">
                  <a:txBody>
                    <a:bodyPr>
                      <a:spAutoFit/>
                    </a:bodyPr>
                    <a:p>
                      <a:pPr indent="0"/>
                      <a:r>
                        <a:rPr lang="en-US" sz="850">
                          <a:solidFill>
                            <a:srgbClr val="505051"/>
                          </a:solidFill>
                          <a:latin typeface="Arial" panose="020B0604020202020204"/>
                        </a:rPr>
                        <a:t>Tool size</a:t>
                      </a:r>
                      <a:endParaRPr lang="en-US" sz="850">
                        <a:solidFill>
                          <a:srgbClr val="505051"/>
                        </a:solidFill>
                        <a:latin typeface="Arial" panose="020B0604020202020204"/>
                      </a:endParaRPr>
                    </a:p>
                  </a:txBody>
                  <a:tcPr marL="0" marR="0" marT="0" marB="0" anchor="ctr"/>
                </a:tc>
                <a:tc>
                  <a:txBody>
                    <a:bodyPr>
                      <a:spAutoFit/>
                    </a:bodyPr>
                    <a:p>
                      <a:pPr indent="0"/>
                      <a:r>
                        <a:rPr lang="en-US" sz="400">
                          <a:solidFill>
                            <a:srgbClr val="211A16"/>
                          </a:solidFill>
                          <a:latin typeface="Arial" panose="020B0604020202020204"/>
                        </a:rPr>
                        <a:t>Outer diameter and end cutting tool</a:t>
                      </a:r>
                      <a:endParaRPr lang="en-US" sz="400">
                        <a:solidFill>
                          <a:srgbClr val="211A16"/>
                        </a:solidFill>
                        <a:latin typeface="Arial" panose="020B0604020202020204"/>
                      </a:endParaRPr>
                    </a:p>
                  </a:txBody>
                  <a:tcPr marL="0" marR="0" marT="0" marB="0" anchor="ctr"/>
                </a:tc>
                <a:tc>
                  <a:txBody>
                    <a:bodyPr>
                      <a:spAutoFit/>
                    </a:bodyPr>
                    <a:p>
                      <a:pPr indent="0" algn="ctr"/>
                      <a:r>
                        <a:rPr lang="en-US" sz="850">
                          <a:solidFill>
                            <a:srgbClr val="505051"/>
                          </a:solidFill>
                          <a:latin typeface="Microsoft YaHei UI" panose="020B0503020204020204" charset="-122"/>
                        </a:rPr>
                        <a:t>25x25x150</a:t>
                      </a:r>
                      <a:endParaRPr lang="en-US" sz="850">
                        <a:solidFill>
                          <a:srgbClr val="505051"/>
                        </a:solidFill>
                        <a:latin typeface="Microsoft YaHei UI" panose="020B0503020204020204" charset="-122"/>
                      </a:endParaRPr>
                    </a:p>
                  </a:txBody>
                  <a:tcPr marL="0" marR="0" marT="0" marB="0" anchor="ctr"/>
                </a:tc>
              </a:tr>
              <a:tr h="192024">
                <a:tc vMerge="1">
                  <a:tcPr marL="0" marR="0" marT="0" marB="0"/>
                </a:tc>
                <a:tc>
                  <a:txBody>
                    <a:bodyPr>
                      <a:spAutoFit/>
                    </a:bodyPr>
                    <a:p>
                      <a:pPr indent="0"/>
                      <a:r>
                        <a:rPr lang="en-US" sz="400">
                          <a:solidFill>
                            <a:srgbClr val="211A16"/>
                          </a:solidFill>
                          <a:latin typeface="Arial" panose="020B0604020202020204"/>
                        </a:rPr>
                        <a:t>Inside diameter tool</a:t>
                      </a:r>
                      <a:endParaRPr lang="en-US" sz="400">
                        <a:solidFill>
                          <a:srgbClr val="211A16"/>
                        </a:solidFill>
                        <a:latin typeface="Arial" panose="020B0604020202020204"/>
                      </a:endParaRPr>
                    </a:p>
                  </a:txBody>
                  <a:tcPr marL="0" marR="0" marT="0" marB="0" anchor="ctr"/>
                </a:tc>
                <a:tc>
                  <a:txBody>
                    <a:bodyPr>
                      <a:spAutoFit/>
                    </a:bodyPr>
                    <a:p>
                      <a:pPr indent="0" algn="ctr"/>
                      <a:r>
                        <a:rPr lang="en-US" sz="700">
                          <a:solidFill>
                            <a:srgbClr val="211A16"/>
                          </a:solidFill>
                          <a:latin typeface="Microsoft YaHei UI" panose="020B0503020204020204" charset="-122"/>
                        </a:rPr>
                        <a:t>0</a:t>
                      </a:r>
                      <a:r>
                        <a:rPr lang="en-US" sz="850">
                          <a:solidFill>
                            <a:srgbClr val="505051"/>
                          </a:solidFill>
                          <a:latin typeface="Microsoft YaHei UI" panose="020B0503020204020204" charset="-122"/>
                        </a:rPr>
                        <a:t>40</a:t>
                      </a:r>
                      <a:endParaRPr lang="en-US" sz="850">
                        <a:solidFill>
                          <a:srgbClr val="505051"/>
                        </a:solidFill>
                        <a:latin typeface="Microsoft YaHei UI" panose="020B0503020204020204" charset="-122"/>
                      </a:endParaRPr>
                    </a:p>
                  </a:txBody>
                  <a:tcPr marL="0" marR="0" marT="0" marB="0" anchor="ctr"/>
                </a:tc>
              </a:tr>
              <a:tr h="192024">
                <a:tc rowSpan="3">
                  <a:txBody>
                    <a:bodyPr>
                      <a:spAutoFit/>
                    </a:bodyPr>
                    <a:p>
                      <a:pPr indent="0">
                        <a:lnSpc>
                          <a:spcPct val="108000"/>
                        </a:lnSpc>
                      </a:pPr>
                      <a:r>
                        <a:rPr lang="en-US" sz="600">
                          <a:solidFill>
                            <a:srgbClr val="211A16"/>
                          </a:solidFill>
                          <a:latin typeface="Arial" panose="020B0604020202020204"/>
                        </a:rPr>
                        <a:t>Capacity of processing</a:t>
                      </a:r>
                      <a:endParaRPr lang="en-US" sz="600">
                        <a:solidFill>
                          <a:srgbClr val="211A16"/>
                        </a:solidFill>
                        <a:latin typeface="Arial" panose="020B0604020202020204"/>
                      </a:endParaRPr>
                    </a:p>
                  </a:txBody>
                  <a:tcPr marL="0" marR="0" marT="0" marB="0" anchor="ctr"/>
                </a:tc>
                <a:tc>
                  <a:txBody>
                    <a:bodyPr>
                      <a:spAutoFit/>
                    </a:bodyPr>
                    <a:p>
                      <a:pPr indent="0"/>
                      <a:r>
                        <a:rPr lang="en-US" sz="850">
                          <a:solidFill>
                            <a:srgbClr val="505051"/>
                          </a:solidFill>
                          <a:latin typeface="Arial" panose="020B0604020202020204"/>
                        </a:rPr>
                        <a:t>Drilling</a:t>
                      </a:r>
                      <a:endParaRPr lang="en-US" sz="850">
                        <a:solidFill>
                          <a:srgbClr val="505051"/>
                        </a:solidFill>
                        <a:latin typeface="Arial" panose="020B0604020202020204"/>
                      </a:endParaRPr>
                    </a:p>
                  </a:txBody>
                  <a:tcPr marL="0" marR="0" marT="0" marB="0" anchor="b"/>
                </a:tc>
                <a:tc>
                  <a:txBody>
                    <a:bodyPr>
                      <a:spAutoFit/>
                    </a:bodyPr>
                    <a:p>
                      <a:pPr indent="0" algn="ctr"/>
                      <a:r>
                        <a:rPr lang="zh-TW" sz="850">
                          <a:solidFill>
                            <a:srgbClr val="211A16"/>
                          </a:solidFill>
                          <a:latin typeface="Microsoft YaHei UI" panose="020B0503020204020204" charset="-122"/>
                          <a:ea typeface="Microsoft YaHei UI" panose="020B0503020204020204" charset="-122"/>
                        </a:rPr>
                        <a:t>-</a:t>
                      </a:r>
                      <a:endParaRPr lang="zh-TW" sz="850">
                        <a:solidFill>
                          <a:srgbClr val="211A16"/>
                        </a:solidFill>
                        <a:latin typeface="Microsoft YaHei UI" panose="020B0503020204020204" charset="-122"/>
                        <a:ea typeface="Microsoft YaHei UI" panose="020B0503020204020204" charset="-122"/>
                      </a:endParaRPr>
                    </a:p>
                  </a:txBody>
                  <a:tcPr marL="0" marR="0" marT="0" marB="0" anchor="b"/>
                </a:tc>
              </a:tr>
              <a:tr h="192024">
                <a:tc vMerge="1">
                  <a:tcPr marL="0" marR="0" marT="0" marB="0"/>
                </a:tc>
                <a:tc>
                  <a:txBody>
                    <a:bodyPr>
                      <a:spAutoFit/>
                    </a:bodyPr>
                    <a:p>
                      <a:pPr indent="0"/>
                      <a:r>
                        <a:rPr lang="en-US" sz="850">
                          <a:solidFill>
                            <a:srgbClr val="505051"/>
                          </a:solidFill>
                          <a:latin typeface="Arial" panose="020B0604020202020204"/>
                        </a:rPr>
                        <a:t>Milling</a:t>
                      </a:r>
                      <a:endParaRPr lang="en-US" sz="850">
                        <a:solidFill>
                          <a:srgbClr val="505051"/>
                        </a:solidFill>
                        <a:latin typeface="Arial" panose="020B0604020202020204"/>
                      </a:endParaRPr>
                    </a:p>
                  </a:txBody>
                  <a:tcPr marL="0" marR="0" marT="0" marB="0" anchor="ctr"/>
                </a:tc>
                <a:tc>
                  <a:txBody>
                    <a:bodyPr>
                      <a:spAutoFit/>
                    </a:bodyPr>
                    <a:p>
                      <a:pPr indent="0" algn="ctr"/>
                      <a:r>
                        <a:rPr lang="zh-TW" sz="850">
                          <a:solidFill>
                            <a:srgbClr val="211A16"/>
                          </a:solidFill>
                          <a:latin typeface="Microsoft YaHei UI" panose="020B0503020204020204" charset="-122"/>
                          <a:ea typeface="Microsoft YaHei UI" panose="020B0503020204020204" charset="-122"/>
                        </a:rPr>
                        <a:t>-</a:t>
                      </a:r>
                      <a:endParaRPr lang="zh-TW" sz="850">
                        <a:solidFill>
                          <a:srgbClr val="211A16"/>
                        </a:solidFill>
                        <a:latin typeface="Microsoft YaHei UI" panose="020B0503020204020204" charset="-122"/>
                        <a:ea typeface="Microsoft YaHei UI" panose="020B0503020204020204" charset="-122"/>
                      </a:endParaRPr>
                    </a:p>
                  </a:txBody>
                  <a:tcPr marL="0" marR="0" marT="0" marB="0" anchor="ctr"/>
                </a:tc>
              </a:tr>
              <a:tr h="192024">
                <a:tc vMerge="1">
                  <a:tcPr marL="0" marR="0" marT="0" marB="0"/>
                </a:tc>
                <a:tc>
                  <a:txBody>
                    <a:bodyPr>
                      <a:spAutoFit/>
                    </a:bodyPr>
                    <a:p>
                      <a:pPr indent="0"/>
                      <a:r>
                        <a:rPr lang="en-US" sz="850">
                          <a:solidFill>
                            <a:srgbClr val="505051"/>
                          </a:solidFill>
                          <a:latin typeface="Arial" panose="020B0604020202020204"/>
                        </a:rPr>
                        <a:t>Tapping</a:t>
                      </a:r>
                      <a:endParaRPr lang="en-US" sz="850">
                        <a:solidFill>
                          <a:srgbClr val="505051"/>
                        </a:solidFill>
                        <a:latin typeface="Arial" panose="020B0604020202020204"/>
                      </a:endParaRPr>
                    </a:p>
                  </a:txBody>
                  <a:tcPr marL="0" marR="0" marT="0" marB="0" anchor="ctr"/>
                </a:tc>
                <a:tc>
                  <a:txBody>
                    <a:bodyPr>
                      <a:spAutoFit/>
                    </a:bodyPr>
                    <a:p>
                      <a:pPr indent="0" algn="ctr"/>
                      <a:r>
                        <a:rPr lang="zh-TW" sz="850">
                          <a:solidFill>
                            <a:srgbClr val="211A16"/>
                          </a:solidFill>
                          <a:latin typeface="Microsoft YaHei UI" panose="020B0503020204020204" charset="-122"/>
                          <a:ea typeface="Microsoft YaHei UI" panose="020B0503020204020204" charset="-122"/>
                        </a:rPr>
                        <a:t>-</a:t>
                      </a:r>
                      <a:endParaRPr lang="zh-TW" sz="850">
                        <a:solidFill>
                          <a:srgbClr val="211A16"/>
                        </a:solidFill>
                        <a:latin typeface="Microsoft YaHei UI" panose="020B0503020204020204" charset="-122"/>
                        <a:ea typeface="Microsoft YaHei UI" panose="020B0503020204020204" charset="-122"/>
                      </a:endParaRPr>
                    </a:p>
                  </a:txBody>
                  <a:tcPr marL="0" marR="0" marT="0" marB="0" anchor="ctr"/>
                </a:tc>
              </a:tr>
              <a:tr h="192024">
                <a:tc rowSpan="2" gridSpan="2">
                  <a:txBody>
                    <a:bodyPr>
                      <a:spAutoFit/>
                    </a:bodyPr>
                    <a:p>
                      <a:pPr indent="0"/>
                      <a:r>
                        <a:rPr lang="en-US" sz="850">
                          <a:solidFill>
                            <a:srgbClr val="505051"/>
                          </a:solidFill>
                          <a:latin typeface="Arial" panose="020B0604020202020204"/>
                        </a:rPr>
                        <a:t>Turret rotation form</a:t>
                      </a:r>
                      <a:endParaRPr lang="en-US" sz="850">
                        <a:solidFill>
                          <a:srgbClr val="505051"/>
                        </a:solidFill>
                        <a:latin typeface="Arial" panose="020B0604020202020204"/>
                      </a:endParaRPr>
                    </a:p>
                  </a:txBody>
                  <a:tcPr marL="0" marR="0" marT="0" marB="0" anchor="ctr"/>
                </a:tc>
                <a:tc rowSpan="2" hMerge="1">
                  <a:tcPr marL="0" marR="0" marT="0" marB="0"/>
                </a:tc>
                <a:tc>
                  <a:txBody>
                    <a:bodyPr>
                      <a:spAutoFit/>
                    </a:bodyPr>
                    <a:p>
                      <a:pPr indent="0"/>
                      <a:r>
                        <a:rPr lang="en-US" sz="450">
                          <a:solidFill>
                            <a:srgbClr val="211A16"/>
                          </a:solidFill>
                          <a:latin typeface="Arial" panose="020B0604020202020204"/>
                        </a:rPr>
                        <a:t>Approximate random rotation (automatic mode)</a:t>
                      </a:r>
                      <a:endParaRPr lang="en-US" sz="450">
                        <a:solidFill>
                          <a:srgbClr val="211A16"/>
                        </a:solidFill>
                        <a:latin typeface="Arial" panose="020B0604020202020204"/>
                      </a:endParaRPr>
                    </a:p>
                  </a:txBody>
                  <a:tcPr marL="0" marR="0" marT="0" marB="0" anchor="ctr"/>
                </a:tc>
              </a:tr>
              <a:tr h="192024">
                <a:tc vMerge="1" gridSpan="2">
                  <a:tcPr marL="0" marR="0" marT="0" marB="0"/>
                </a:tc>
                <a:tc vMerge="1" hMerge="1">
                  <a:tcPr marL="0" marR="0" marT="0" marB="0"/>
                </a:tc>
                <a:tc>
                  <a:txBody>
                    <a:bodyPr>
                      <a:spAutoFit/>
                    </a:bodyPr>
                    <a:p>
                      <a:pPr indent="0"/>
                      <a:r>
                        <a:rPr lang="en-US" sz="450">
                          <a:solidFill>
                            <a:srgbClr val="211A16"/>
                          </a:solidFill>
                          <a:latin typeface="Arial" panose="020B0604020202020204"/>
                        </a:rPr>
                        <a:t>Optional bidirectional rotation (manual mode)</a:t>
                      </a:r>
                      <a:endParaRPr lang="en-US" sz="450">
                        <a:solidFill>
                          <a:srgbClr val="211A16"/>
                        </a:solidFill>
                        <a:latin typeface="Arial" panose="020B0604020202020204"/>
                      </a:endParaRPr>
                    </a:p>
                  </a:txBody>
                  <a:tcPr marL="0" marR="0" marT="0" marB="0" anchor="ctr"/>
                </a:tc>
              </a:tr>
              <a:tr h="192024">
                <a:tc gridSpan="2">
                  <a:txBody>
                    <a:bodyPr>
                      <a:spAutoFit/>
                    </a:bodyPr>
                    <a:p>
                      <a:pPr indent="0"/>
                      <a:r>
                        <a:rPr lang="en-US" sz="850">
                          <a:solidFill>
                            <a:srgbClr val="505051"/>
                          </a:solidFill>
                          <a:latin typeface="Arial" panose="020B0604020202020204"/>
                        </a:rPr>
                        <a:t>Turret indexing time (s)</a:t>
                      </a:r>
                      <a:endParaRPr lang="en-US" sz="850">
                        <a:solidFill>
                          <a:srgbClr val="505051"/>
                        </a:solidFill>
                        <a:latin typeface="Arial" panose="020B0604020202020204"/>
                      </a:endParaRPr>
                    </a:p>
                  </a:txBody>
                  <a:tcPr marL="0" marR="0" marT="0" marB="0" anchor="b"/>
                </a:tc>
                <a:tc hMerge="1">
                  <a:tcPr marL="0" marR="0" marT="0" marB="0"/>
                </a:tc>
                <a:tc>
                  <a:txBody>
                    <a:bodyPr>
                      <a:spAutoFit/>
                    </a:bodyPr>
                    <a:p>
                      <a:pPr indent="0" algn="ctr"/>
                      <a:r>
                        <a:rPr lang="en-US" sz="850">
                          <a:solidFill>
                            <a:srgbClr val="211A16"/>
                          </a:solidFill>
                          <a:latin typeface="Microsoft YaHei UI" panose="020B0503020204020204" charset="-122"/>
                        </a:rPr>
                        <a:t>0.</a:t>
                      </a:r>
                      <a:r>
                        <a:rPr lang="en-US" sz="850">
                          <a:solidFill>
                            <a:srgbClr val="505051"/>
                          </a:solidFill>
                          <a:latin typeface="Microsoft YaHei UI" panose="020B0503020204020204" charset="-122"/>
                        </a:rPr>
                        <a:t>2</a:t>
                      </a:r>
                      <a:endParaRPr lang="en-US" sz="850">
                        <a:solidFill>
                          <a:srgbClr val="505051"/>
                        </a:solidFill>
                        <a:latin typeface="Microsoft YaHei UI" panose="020B0503020204020204" charset="-122"/>
                      </a:endParaRPr>
                    </a:p>
                  </a:txBody>
                  <a:tcPr marL="0" marR="0" marT="0" marB="0" anchor="b"/>
                </a:tc>
              </a:tr>
              <a:tr h="195072">
                <a:tc gridSpan="2">
                  <a:txBody>
                    <a:bodyPr>
                      <a:spAutoFit/>
                    </a:bodyPr>
                    <a:p>
                      <a:pPr indent="0"/>
                      <a:r>
                        <a:rPr lang="en-US" sz="750">
                          <a:solidFill>
                            <a:srgbClr val="505051"/>
                          </a:solidFill>
                          <a:latin typeface="Arial" panose="020B0604020202020204"/>
                        </a:rPr>
                        <a:t>Turret locking force(KN)</a:t>
                      </a:r>
                      <a:endParaRPr lang="en-US" sz="750">
                        <a:solidFill>
                          <a:srgbClr val="505051"/>
                        </a:solidFill>
                        <a:latin typeface="Arial" panose="020B0604020202020204"/>
                      </a:endParaRPr>
                    </a:p>
                  </a:txBody>
                  <a:tcPr marL="0" marR="0" marT="0" marB="0" anchor="b"/>
                </a:tc>
                <a:tc hMerge="1">
                  <a:tcPr marL="0" marR="0" marT="0" marB="0"/>
                </a:tc>
                <a:tc>
                  <a:txBody>
                    <a:bodyPr>
                      <a:spAutoFit/>
                    </a:bodyPr>
                    <a:p>
                      <a:pPr indent="0" algn="ctr"/>
                      <a:r>
                        <a:rPr lang="en-US" sz="850">
                          <a:solidFill>
                            <a:srgbClr val="505051"/>
                          </a:solidFill>
                          <a:latin typeface="Microsoft YaHei UI" panose="020B0503020204020204" charset="-122"/>
                        </a:rPr>
                        <a:t>60</a:t>
                      </a:r>
                      <a:endParaRPr lang="en-US" sz="850">
                        <a:solidFill>
                          <a:srgbClr val="505051"/>
                        </a:solidFill>
                        <a:latin typeface="Microsoft YaHei UI" panose="020B0503020204020204" charset="-122"/>
                      </a:endParaRPr>
                    </a:p>
                  </a:txBody>
                  <a:tcPr marL="0" marR="0" marT="0" marB="0" anchor="b"/>
                </a:tc>
              </a:tr>
            </a:tbl>
          </a:graphicData>
        </a:graphic>
      </p:graphicFrame>
      <p:sp>
        <p:nvSpPr>
          <p:cNvPr id="12" name="矩形 11"/>
          <p:cNvSpPr/>
          <p:nvPr/>
        </p:nvSpPr>
        <p:spPr>
          <a:xfrm>
            <a:off x="4078224" y="5257800"/>
            <a:ext cx="3008376" cy="140208"/>
          </a:xfrm>
          <a:prstGeom prst="rect">
            <a:avLst/>
          </a:prstGeom>
          <a:solidFill>
            <a:srgbClr val="FFFFFF"/>
          </a:solidFill>
        </p:spPr>
        <p:txBody>
          <a:bodyPr wrap="none" lIns="0" tIns="0" rIns="0" bIns="0">
            <a:noAutofit/>
          </a:bodyPr>
          <a:p>
            <a:pPr indent="0"/>
            <a:r>
              <a:rPr lang="en-US" sz="600" b="1">
                <a:solidFill>
                  <a:srgbClr val="211A16"/>
                </a:solidFill>
                <a:latin typeface="Arial" panose="020B0604020202020204"/>
              </a:rPr>
              <a:t>• Standard options O Optional Options </a:t>
            </a:r>
            <a:r>
              <a:rPr lang="en-US" sz="700" b="1">
                <a:solidFill>
                  <a:srgbClr val="211A16"/>
                </a:solidFill>
                <a:latin typeface="宋体" panose="02010600030101010101" pitchFamily="2" charset="-122"/>
              </a:rPr>
              <a:t>☆</a:t>
            </a:r>
            <a:r>
              <a:rPr lang="en-US" sz="600" b="1">
                <a:solidFill>
                  <a:srgbClr val="211A16"/>
                </a:solidFill>
                <a:latin typeface="Arial" panose="020B0604020202020204"/>
              </a:rPr>
              <a:t> Special design </a:t>
            </a:r>
            <a:r>
              <a:rPr lang="zh-TW" sz="600" b="1">
                <a:solidFill>
                  <a:srgbClr val="211A16"/>
                </a:solidFill>
                <a:latin typeface="Arial" panose="020B0604020202020204"/>
                <a:ea typeface="Arial" panose="020B0604020202020204"/>
              </a:rPr>
              <a:t>— </a:t>
            </a:r>
            <a:r>
              <a:rPr lang="en-US" sz="600" b="1">
                <a:solidFill>
                  <a:srgbClr val="211A16"/>
                </a:solidFill>
                <a:latin typeface="Arial" panose="020B0604020202020204"/>
              </a:rPr>
              <a:t>Be out of order</a:t>
            </a:r>
            <a:endParaRPr lang="en-US" sz="600" b="1">
              <a:solidFill>
                <a:srgbClr val="211A16"/>
              </a:solidFill>
              <a:latin typeface="Arial" panose="020B0604020202020204"/>
            </a:endParaRPr>
          </a:p>
        </p:txBody>
      </p:sp>
      <p:graphicFrame>
        <p:nvGraphicFramePr>
          <p:cNvPr id="13" name="表格 12"/>
          <p:cNvGraphicFramePr>
            <a:graphicFrameLocks noGrp="1"/>
          </p:cNvGraphicFramePr>
          <p:nvPr/>
        </p:nvGraphicFramePr>
        <p:xfrm>
          <a:off x="4105656" y="5522976"/>
          <a:ext cx="2980944" cy="3209544"/>
        </p:xfrm>
        <a:graphic>
          <a:graphicData uri="http://schemas.openxmlformats.org/drawingml/2006/table">
            <a:tbl>
              <a:tblPr/>
              <a:tblGrid>
                <a:gridCol w="597408"/>
                <a:gridCol w="944880"/>
                <a:gridCol w="758952"/>
                <a:gridCol w="679704"/>
              </a:tblGrid>
              <a:tr h="201168">
                <a:tc gridSpan="4">
                  <a:txBody>
                    <a:bodyPr>
                      <a:spAutoFit/>
                    </a:bodyPr>
                    <a:p>
                      <a:pPr indent="0" algn="ctr"/>
                      <a:r>
                        <a:rPr lang="en-US" sz="1000">
                          <a:solidFill>
                            <a:srgbClr val="211A16"/>
                          </a:solidFill>
                          <a:latin typeface="Arial" panose="020B0604020202020204"/>
                        </a:rPr>
                        <a:t>HQT-12DA</a:t>
                      </a:r>
                      <a:endParaRPr lang="en-US" sz="1000">
                        <a:solidFill>
                          <a:srgbClr val="211A16"/>
                        </a:solidFill>
                        <a:latin typeface="Arial" panose="020B0604020202020204"/>
                      </a:endParaRPr>
                    </a:p>
                  </a:txBody>
                  <a:tcPr marL="0" marR="0" marT="0" marB="0" anchor="b">
                    <a:solidFill>
                      <a:srgbClr val="D1D5D6"/>
                    </a:solidFill>
                  </a:tcPr>
                </a:tc>
                <a:tc hMerge="1">
                  <a:tcPr marL="0" marR="0" marT="0" marB="0"/>
                </a:tc>
                <a:tc hMerge="1">
                  <a:tcPr marL="0" marR="0" marT="0" marB="0"/>
                </a:tc>
                <a:tc hMerge="1">
                  <a:tcPr marL="0" marR="0" marT="0" marB="0"/>
                </a:tc>
              </a:tr>
              <a:tr h="201168">
                <a:tc rowSpan="2">
                  <a:txBody>
                    <a:bodyPr>
                      <a:spAutoFit/>
                    </a:bodyPr>
                    <a:p>
                      <a:pPr indent="0">
                        <a:lnSpc>
                          <a:spcPct val="110000"/>
                        </a:lnSpc>
                      </a:pPr>
                      <a:r>
                        <a:rPr lang="en-US" sz="550">
                          <a:solidFill>
                            <a:srgbClr val="211A16"/>
                          </a:solidFill>
                          <a:latin typeface="Arial" panose="020B0604020202020204"/>
                        </a:rPr>
                        <a:t>Turning tool holder</a:t>
                      </a:r>
                      <a:endParaRPr lang="en-US" sz="550">
                        <a:solidFill>
                          <a:srgbClr val="211A16"/>
                        </a:solidFill>
                        <a:latin typeface="Arial" panose="020B0604020202020204"/>
                      </a:endParaRPr>
                    </a:p>
                  </a:txBody>
                  <a:tcPr marL="0" marR="0" marT="0" marB="0" anchor="ctr"/>
                </a:tc>
                <a:tc>
                  <a:txBody>
                    <a:bodyPr>
                      <a:spAutoFit/>
                    </a:bodyPr>
                    <a:p>
                      <a:pPr indent="0"/>
                      <a:r>
                        <a:rPr lang="en-US" sz="550">
                          <a:solidFill>
                            <a:srgbClr val="211A16"/>
                          </a:solidFill>
                          <a:latin typeface="Arial" panose="020B0604020202020204"/>
                        </a:rPr>
                        <a:t>Outside diameter tool holder</a:t>
                      </a:r>
                      <a:endParaRPr lang="en-US" sz="550">
                        <a:solidFill>
                          <a:srgbClr val="211A16"/>
                        </a:solidFill>
                        <a:latin typeface="Arial" panose="020B0604020202020204"/>
                      </a:endParaRPr>
                    </a:p>
                  </a:txBody>
                  <a:tcPr marL="0" marR="0" marT="0" marB="0" anchor="b"/>
                </a:tc>
                <a:tc>
                  <a:txBody>
                    <a:bodyPr>
                      <a:spAutoFit/>
                    </a:bodyPr>
                    <a:p>
                      <a:pPr indent="177800"/>
                      <a:r>
                        <a:rPr lang="en-US" sz="850">
                          <a:solidFill>
                            <a:srgbClr val="505051"/>
                          </a:solidFill>
                          <a:latin typeface="Arial" panose="020B0604020202020204"/>
                        </a:rPr>
                        <a:t>Left/right</a:t>
                      </a:r>
                      <a:endParaRPr lang="en-US" sz="850">
                        <a:solidFill>
                          <a:srgbClr val="505051"/>
                        </a:solidFill>
                        <a:latin typeface="Arial" panose="020B0604020202020204"/>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201168">
                <a:tc vMerge="1">
                  <a:tcPr marL="0" marR="0" marT="0" marB="0"/>
                </a:tc>
                <a:tc>
                  <a:txBody>
                    <a:bodyPr>
                      <a:spAutoFit/>
                    </a:bodyPr>
                    <a:p>
                      <a:pPr indent="114300"/>
                      <a:r>
                        <a:rPr lang="en-US" sz="550">
                          <a:solidFill>
                            <a:srgbClr val="211A16"/>
                          </a:solidFill>
                          <a:latin typeface="Arial" panose="020B0604020202020204"/>
                        </a:rPr>
                        <a:t>End turning tool holder</a:t>
                      </a:r>
                      <a:endParaRPr lang="en-US" sz="550">
                        <a:solidFill>
                          <a:srgbClr val="211A16"/>
                        </a:solidFill>
                        <a:latin typeface="Arial" panose="020B0604020202020204"/>
                      </a:endParaRPr>
                    </a:p>
                  </a:txBody>
                  <a:tcPr marL="0" marR="0" marT="0" marB="0" anchor="b"/>
                </a:tc>
                <a:tc>
                  <a:txBody>
                    <a:bodyPr>
                      <a:spAutoFit/>
                    </a:bodyPr>
                    <a:p>
                      <a:pPr indent="177800"/>
                      <a:r>
                        <a:rPr lang="en-US" sz="850">
                          <a:solidFill>
                            <a:srgbClr val="505051"/>
                          </a:solidFill>
                          <a:latin typeface="Arial" panose="020B0604020202020204"/>
                        </a:rPr>
                        <a:t>standard</a:t>
                      </a:r>
                      <a:endParaRPr lang="en-US" sz="850">
                        <a:solidFill>
                          <a:srgbClr val="505051"/>
                        </a:solidFill>
                        <a:latin typeface="Arial" panose="020B0604020202020204"/>
                      </a:endParaRPr>
                    </a:p>
                  </a:txBody>
                  <a:tcPr marL="0" marR="0" marT="0" marB="0" anchor="b"/>
                </a:tc>
                <a:tc>
                  <a:txBody>
                    <a:bodyPr>
                      <a:spAutoFit/>
                    </a:bodyPr>
                    <a:p>
                      <a:pPr indent="190500"/>
                      <a:r>
                        <a:rPr lang="en-US" sz="950">
                          <a:solidFill>
                            <a:srgbClr val="505051"/>
                          </a:solidFill>
                          <a:latin typeface="Arial" panose="020B0604020202020204"/>
                        </a:rPr>
                        <a:t>•</a:t>
                      </a:r>
                      <a:r>
                        <a:rPr lang="en-US" sz="1100">
                          <a:solidFill>
                            <a:srgbClr val="505051"/>
                          </a:solidFill>
                          <a:latin typeface="黑体" panose="02010609060101010101" charset="-122"/>
                        </a:rPr>
                        <a:t> xi</a:t>
                      </a:r>
                      <a:endParaRPr lang="en-US" sz="1100">
                        <a:solidFill>
                          <a:srgbClr val="505051"/>
                        </a:solidFill>
                        <a:latin typeface="黑体" panose="02010609060101010101" charset="-122"/>
                      </a:endParaRPr>
                    </a:p>
                  </a:txBody>
                  <a:tcPr marL="0" marR="0" marT="0" marB="0" anchor="b"/>
                </a:tc>
              </a:tr>
              <a:tr h="201168">
                <a:tc rowSpan="4">
                  <a:txBody>
                    <a:bodyPr>
                      <a:spAutoFit/>
                    </a:bodyPr>
                    <a:p>
                      <a:pPr indent="0" algn="ctr">
                        <a:lnSpc>
                          <a:spcPct val="113000"/>
                        </a:lnSpc>
                      </a:pPr>
                      <a:r>
                        <a:rPr lang="en-US" sz="650">
                          <a:solidFill>
                            <a:srgbClr val="211A16"/>
                          </a:solidFill>
                          <a:latin typeface="Arial" panose="020B0604020202020204"/>
                        </a:rPr>
                        <a:t>Boring bar tool holder</a:t>
                      </a:r>
                      <a:endParaRPr lang="en-US" sz="650">
                        <a:solidFill>
                          <a:srgbClr val="211A16"/>
                        </a:solidFill>
                        <a:latin typeface="Arial" panose="020B0604020202020204"/>
                      </a:endParaRPr>
                    </a:p>
                  </a:txBody>
                  <a:tcPr marL="0" marR="0" marT="0" marB="0" anchor="ctr"/>
                </a:tc>
                <a:tc>
                  <a:txBody>
                    <a:bodyPr>
                      <a:spAutoFit/>
                    </a:bodyPr>
                    <a:p>
                      <a:pPr indent="0" algn="ctr"/>
                      <a:r>
                        <a:rPr lang="en-US" sz="550">
                          <a:solidFill>
                            <a:srgbClr val="211A16"/>
                          </a:solidFill>
                          <a:latin typeface="Arial" panose="020B0604020202020204"/>
                        </a:rPr>
                        <a:t>Boring tool holder</a:t>
                      </a:r>
                      <a:endParaRPr lang="en-US" sz="550">
                        <a:solidFill>
                          <a:srgbClr val="211A16"/>
                        </a:solidFill>
                        <a:latin typeface="Arial" panose="020B0604020202020204"/>
                      </a:endParaRPr>
                    </a:p>
                  </a:txBody>
                  <a:tcPr marL="0" marR="0" marT="0" marB="0" anchor="b"/>
                </a:tc>
                <a:tc>
                  <a:txBody>
                    <a:bodyPr>
                      <a:spAutoFit/>
                    </a:bodyPr>
                    <a:p>
                      <a:pPr indent="254000"/>
                      <a:r>
                        <a:rPr lang="en-US" sz="850">
                          <a:solidFill>
                            <a:srgbClr val="505051"/>
                          </a:solidFill>
                          <a:latin typeface="Microsoft YaHei UI" panose="020B0503020204020204" charset="-122"/>
                        </a:rPr>
                        <a:t>040</a:t>
                      </a:r>
                      <a:endParaRPr lang="en-US" sz="850">
                        <a:solidFill>
                          <a:srgbClr val="505051"/>
                        </a:solidFill>
                        <a:latin typeface="Microsoft YaHei UI" panose="020B0503020204020204" charset="-122"/>
                      </a:endParaRPr>
                    </a:p>
                  </a:txBody>
                  <a:tcPr marL="0" marR="0" marT="0" marB="0" anchor="b"/>
                </a:tc>
                <a:tc>
                  <a:txBody>
                    <a:bodyPr>
                      <a:spAutoFit/>
                    </a:bodyPr>
                    <a:p>
                      <a:pPr indent="190500"/>
                      <a:r>
                        <a:rPr lang="en-US" sz="950">
                          <a:solidFill>
                            <a:srgbClr val="505051"/>
                          </a:solidFill>
                          <a:latin typeface="Arial" panose="020B0604020202020204"/>
                        </a:rPr>
                        <a:t>•</a:t>
                      </a:r>
                      <a:r>
                        <a:rPr lang="en-US" sz="1100">
                          <a:solidFill>
                            <a:srgbClr val="505051"/>
                          </a:solidFill>
                          <a:latin typeface="黑体" panose="02010609060101010101" charset="-122"/>
                        </a:rPr>
                        <a:t> X3</a:t>
                      </a:r>
                      <a:endParaRPr lang="en-US" sz="1100">
                        <a:solidFill>
                          <a:srgbClr val="505051"/>
                        </a:solidFill>
                        <a:latin typeface="黑体" panose="02010609060101010101" charset="-122"/>
                      </a:endParaRPr>
                    </a:p>
                  </a:txBody>
                  <a:tcPr marL="0" marR="0" marT="0" marB="0" anchor="b"/>
                </a:tc>
              </a:tr>
              <a:tr h="198120">
                <a:tc vMerge="1">
                  <a:tcPr marL="0" marR="0" marT="0" marB="0"/>
                </a:tc>
                <a:tc>
                  <a:txBody>
                    <a:bodyPr>
                      <a:spAutoFit/>
                    </a:bodyPr>
                    <a:p>
                      <a:pPr marL="116205" indent="-38100"/>
                      <a:r>
                        <a:rPr lang="en-US" sz="550">
                          <a:solidFill>
                            <a:srgbClr val="211A16"/>
                          </a:solidFill>
                          <a:latin typeface="Arial" panose="020B0604020202020204"/>
                        </a:rPr>
                        <a:t>High pressure internal cooling tool holder</a:t>
                      </a:r>
                      <a:endParaRPr lang="en-US" sz="550">
                        <a:solidFill>
                          <a:srgbClr val="211A16"/>
                        </a:solidFill>
                        <a:latin typeface="Arial" panose="020B0604020202020204"/>
                      </a:endParaRPr>
                    </a:p>
                  </a:txBody>
                  <a:tcPr marL="0" marR="0" marT="0" marB="0" anchor="b"/>
                </a:tc>
                <a:tc>
                  <a:txBody>
                    <a:bodyPr>
                      <a:spAutoFit/>
                    </a:bodyPr>
                    <a:p>
                      <a:pPr indent="254000"/>
                      <a:r>
                        <a:rPr lang="en-US" sz="850">
                          <a:solidFill>
                            <a:srgbClr val="505051"/>
                          </a:solidFill>
                          <a:latin typeface="Microsoft YaHei UI" panose="020B0503020204020204" charset="-122"/>
                        </a:rPr>
                        <a:t>040</a:t>
                      </a:r>
                      <a:endParaRPr lang="en-US" sz="850">
                        <a:solidFill>
                          <a:srgbClr val="505051"/>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201168">
                <a:tc vMerge="1">
                  <a:tcPr marL="0" marR="0" marT="0" marB="0"/>
                </a:tc>
                <a:tc rowSpan="2">
                  <a:txBody>
                    <a:bodyPr>
                      <a:spAutoFit/>
                    </a:bodyPr>
                    <a:p>
                      <a:pPr indent="0" algn="ctr">
                        <a:lnSpc>
                          <a:spcPct val="109000"/>
                        </a:lnSpc>
                      </a:pPr>
                      <a:r>
                        <a:rPr lang="en-US" sz="650">
                          <a:solidFill>
                            <a:srgbClr val="211A16"/>
                          </a:solidFill>
                          <a:latin typeface="Arial" panose="020B0604020202020204"/>
                        </a:rPr>
                        <a:t>U-shaped drilling tool holder</a:t>
                      </a:r>
                      <a:endParaRPr lang="en-US" sz="650">
                        <a:solidFill>
                          <a:srgbClr val="211A16"/>
                        </a:solidFill>
                        <a:latin typeface="Arial" panose="020B0604020202020204"/>
                      </a:endParaRPr>
                    </a:p>
                  </a:txBody>
                  <a:tcPr marL="0" marR="0" marT="0" marB="0" anchor="ctr"/>
                </a:tc>
                <a:tc>
                  <a:txBody>
                    <a:bodyPr>
                      <a:spAutoFit/>
                    </a:bodyPr>
                    <a:p>
                      <a:pPr indent="254000"/>
                      <a:r>
                        <a:rPr lang="en-US" sz="850">
                          <a:solidFill>
                            <a:srgbClr val="505051"/>
                          </a:solidFill>
                          <a:latin typeface="Microsoft YaHei UI" panose="020B0503020204020204" charset="-122"/>
                        </a:rPr>
                        <a:t>032</a:t>
                      </a:r>
                      <a:endParaRPr lang="en-US" sz="850">
                        <a:solidFill>
                          <a:srgbClr val="505051"/>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201168">
                <a:tc vMerge="1">
                  <a:tcPr marL="0" marR="0" marT="0" marB="0"/>
                </a:tc>
                <a:tc vMerge="1">
                  <a:tcPr marL="0" marR="0" marT="0" marB="0"/>
                </a:tc>
                <a:tc>
                  <a:txBody>
                    <a:bodyPr>
                      <a:spAutoFit/>
                    </a:bodyPr>
                    <a:p>
                      <a:pPr indent="254000"/>
                      <a:r>
                        <a:rPr lang="en-US" sz="850">
                          <a:solidFill>
                            <a:srgbClr val="505051"/>
                          </a:solidFill>
                          <a:latin typeface="Microsoft YaHei UI" panose="020B0503020204020204" charset="-122"/>
                        </a:rPr>
                        <a:t>040</a:t>
                      </a:r>
                      <a:endParaRPr lang="en-US" sz="850">
                        <a:solidFill>
                          <a:srgbClr val="505051"/>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198120">
                <a:tc rowSpan="2">
                  <a:txBody>
                    <a:bodyPr>
                      <a:spAutoFit/>
                    </a:bodyPr>
                    <a:p>
                      <a:pPr indent="0">
                        <a:lnSpc>
                          <a:spcPct val="109000"/>
                        </a:lnSpc>
                      </a:pPr>
                      <a:r>
                        <a:rPr lang="en-US" sz="650">
                          <a:solidFill>
                            <a:srgbClr val="211A16"/>
                          </a:solidFill>
                          <a:latin typeface="Arial" panose="020B0604020202020204"/>
                        </a:rPr>
                        <a:t>Power tool holder</a:t>
                      </a:r>
                      <a:endParaRPr lang="en-US" sz="650">
                        <a:solidFill>
                          <a:srgbClr val="211A16"/>
                        </a:solidFill>
                        <a:latin typeface="Arial" panose="020B0604020202020204"/>
                      </a:endParaRPr>
                    </a:p>
                  </a:txBody>
                  <a:tcPr marL="0" marR="0" marT="0" marB="0" anchor="ctr"/>
                </a:tc>
                <a:tc>
                  <a:txBody>
                    <a:bodyPr>
                      <a:spAutoFit/>
                    </a:bodyPr>
                    <a:p>
                      <a:pPr indent="0" algn="ctr">
                        <a:lnSpc>
                          <a:spcPct val="115000"/>
                        </a:lnSpc>
                      </a:pPr>
                      <a:r>
                        <a:rPr lang="en-US" sz="450">
                          <a:solidFill>
                            <a:srgbClr val="211A16"/>
                          </a:solidFill>
                          <a:latin typeface="Arial" panose="020B0604020202020204"/>
                        </a:rPr>
                        <a:t>Cutter holder for straight milling</a:t>
                      </a:r>
                      <a:endParaRPr lang="en-US" sz="450">
                        <a:solidFill>
                          <a:srgbClr val="211A16"/>
                        </a:solidFill>
                        <a:latin typeface="Arial" panose="020B0604020202020204"/>
                      </a:endParaRPr>
                    </a:p>
                  </a:txBody>
                  <a:tcPr marL="0" marR="0" marT="0" marB="0"/>
                </a:tc>
                <a:tc>
                  <a:txBody>
                    <a:bodyPr>
                      <a:spAutoFit/>
                    </a:bodyPr>
                    <a:p>
                      <a:pPr indent="177800"/>
                      <a:r>
                        <a:rPr lang="en-US" sz="850">
                          <a:solidFill>
                            <a:srgbClr val="505051"/>
                          </a:solidFill>
                          <a:latin typeface="Arial" panose="020B0604020202020204"/>
                        </a:rPr>
                        <a:t>standard</a:t>
                      </a:r>
                      <a:endParaRPr lang="en-US" sz="850">
                        <a:solidFill>
                          <a:srgbClr val="505051"/>
                        </a:solidFill>
                        <a:latin typeface="Arial" panose="020B0604020202020204"/>
                      </a:endParaRPr>
                    </a:p>
                  </a:txBody>
                  <a:tcPr marL="0" marR="0" marT="0" marB="0" anchor="ctr"/>
                </a:tc>
                <a:tc>
                  <a:txBody>
                    <a:bodyPr>
                      <a:spAutoFit/>
                    </a:bodyPr>
                    <a:p>
                      <a:pPr indent="0" algn="ctr"/>
                      <a:r>
                        <a:rPr lang="zh-TW" sz="1100">
                          <a:solidFill>
                            <a:srgbClr val="505051"/>
                          </a:solidFill>
                          <a:latin typeface="黑体" panose="02010609060101010101" charset="-122"/>
                          <a:ea typeface="黑体" panose="02010609060101010101" charset="-122"/>
                        </a:rPr>
                        <a:t>-</a:t>
                      </a:r>
                      <a:endParaRPr lang="zh-TW" sz="1100">
                        <a:solidFill>
                          <a:srgbClr val="505051"/>
                        </a:solidFill>
                        <a:latin typeface="黑体" panose="02010609060101010101" charset="-122"/>
                        <a:ea typeface="黑体" panose="02010609060101010101" charset="-122"/>
                      </a:endParaRPr>
                    </a:p>
                  </a:txBody>
                  <a:tcPr marL="0" marR="0" marT="0" marB="0" anchor="ctr"/>
                </a:tc>
              </a:tr>
              <a:tr h="201168">
                <a:tc vMerge="1">
                  <a:tcPr marL="0" marR="0" marT="0" marB="0"/>
                </a:tc>
                <a:tc>
                  <a:txBody>
                    <a:bodyPr>
                      <a:spAutoFit/>
                    </a:bodyPr>
                    <a:p>
                      <a:pPr indent="0" algn="ctr">
                        <a:lnSpc>
                          <a:spcPct val="121000"/>
                        </a:lnSpc>
                      </a:pPr>
                      <a:r>
                        <a:rPr lang="en-US" sz="450">
                          <a:solidFill>
                            <a:srgbClr val="211A16"/>
                          </a:solidFill>
                          <a:latin typeface="Arial" panose="020B0604020202020204"/>
                        </a:rPr>
                        <a:t>Angle milling cutter holder</a:t>
                      </a:r>
                      <a:endParaRPr lang="en-US" sz="450">
                        <a:solidFill>
                          <a:srgbClr val="211A16"/>
                        </a:solidFill>
                        <a:latin typeface="Arial" panose="020B0604020202020204"/>
                      </a:endParaRPr>
                    </a:p>
                  </a:txBody>
                  <a:tcPr marL="0" marR="0" marT="0" marB="0"/>
                </a:tc>
                <a:tc>
                  <a:txBody>
                    <a:bodyPr>
                      <a:spAutoFit/>
                    </a:bodyPr>
                    <a:p>
                      <a:pPr indent="177800"/>
                      <a:r>
                        <a:rPr lang="en-US" sz="850">
                          <a:solidFill>
                            <a:srgbClr val="505051"/>
                          </a:solidFill>
                          <a:latin typeface="Arial" panose="020B0604020202020204"/>
                        </a:rPr>
                        <a:t>standard</a:t>
                      </a:r>
                      <a:endParaRPr lang="en-US" sz="850">
                        <a:solidFill>
                          <a:srgbClr val="505051"/>
                        </a:solidFill>
                        <a:latin typeface="Arial" panose="020B0604020202020204"/>
                      </a:endParaRPr>
                    </a:p>
                  </a:txBody>
                  <a:tcPr marL="0" marR="0" marT="0" marB="0" anchor="ctr"/>
                </a:tc>
                <a:tc>
                  <a:txBody>
                    <a:bodyPr>
                      <a:spAutoFit/>
                    </a:bodyPr>
                    <a:p>
                      <a:pPr indent="0" algn="ctr"/>
                      <a:r>
                        <a:rPr lang="zh-TW" sz="1100">
                          <a:solidFill>
                            <a:srgbClr val="505051"/>
                          </a:solidFill>
                          <a:latin typeface="黑体" panose="02010609060101010101" charset="-122"/>
                          <a:ea typeface="黑体" panose="02010609060101010101" charset="-122"/>
                        </a:rPr>
                        <a:t>-</a:t>
                      </a:r>
                      <a:endParaRPr lang="zh-TW" sz="1100">
                        <a:solidFill>
                          <a:srgbClr val="505051"/>
                        </a:solidFill>
                        <a:latin typeface="黑体" panose="02010609060101010101" charset="-122"/>
                        <a:ea typeface="黑体" panose="02010609060101010101" charset="-122"/>
                      </a:endParaRPr>
                    </a:p>
                  </a:txBody>
                  <a:tcPr marL="0" marR="0" marT="0" marB="0" anchor="ctr"/>
                </a:tc>
              </a:tr>
              <a:tr h="201168">
                <a:tc rowSpan="7">
                  <a:txBody>
                    <a:bodyPr>
                      <a:spAutoFit/>
                    </a:bodyPr>
                    <a:p>
                      <a:pPr indent="177800"/>
                      <a:r>
                        <a:rPr lang="en-US" sz="850">
                          <a:solidFill>
                            <a:srgbClr val="505051"/>
                          </a:solidFill>
                          <a:latin typeface="Arial" panose="020B0604020202020204"/>
                        </a:rPr>
                        <a:t>Other</a:t>
                      </a:r>
                      <a:endParaRPr lang="en-US" sz="850">
                        <a:solidFill>
                          <a:srgbClr val="505051"/>
                        </a:solidFill>
                        <a:latin typeface="Arial" panose="020B0604020202020204"/>
                      </a:endParaRPr>
                    </a:p>
                  </a:txBody>
                  <a:tcPr marL="0" marR="0" marT="0" marB="0" anchor="ctr"/>
                </a:tc>
                <a:tc rowSpan="3">
                  <a:txBody>
                    <a:bodyPr>
                      <a:spAutoFit/>
                    </a:bodyPr>
                    <a:p>
                      <a:pPr indent="114300"/>
                      <a:r>
                        <a:rPr lang="en-US" sz="650">
                          <a:solidFill>
                            <a:srgbClr val="211A16"/>
                          </a:solidFill>
                          <a:latin typeface="Arial" panose="020B0604020202020204"/>
                        </a:rPr>
                        <a:t>Boring tool sleeve</a:t>
                      </a:r>
                      <a:endParaRPr lang="en-US" sz="650">
                        <a:solidFill>
                          <a:srgbClr val="211A16"/>
                        </a:solidFill>
                        <a:latin typeface="Arial" panose="020B0604020202020204"/>
                      </a:endParaRPr>
                    </a:p>
                  </a:txBody>
                  <a:tcPr marL="0" marR="0" marT="0" marB="0" anchor="ctr"/>
                </a:tc>
                <a:tc>
                  <a:txBody>
                    <a:bodyPr>
                      <a:spAutoFit/>
                    </a:bodyPr>
                    <a:p>
                      <a:pPr indent="0" algn="ctr"/>
                      <a:r>
                        <a:rPr lang="en-US" sz="850">
                          <a:solidFill>
                            <a:srgbClr val="505051"/>
                          </a:solidFill>
                          <a:latin typeface="Microsoft YaHei UI" panose="020B0503020204020204" charset="-122"/>
                        </a:rPr>
                        <a:t>040x016</a:t>
                      </a:r>
                      <a:endParaRPr lang="en-US" sz="850">
                        <a:solidFill>
                          <a:srgbClr val="505051"/>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201168">
                <a:tc vMerge="1">
                  <a:tcPr marL="0" marR="0" marT="0" marB="0"/>
                </a:tc>
                <a:tc vMerge="1">
                  <a:tcPr marL="0" marR="0" marT="0" marB="0"/>
                </a:tc>
                <a:tc>
                  <a:txBody>
                    <a:bodyPr>
                      <a:spAutoFit/>
                    </a:bodyPr>
                    <a:p>
                      <a:pPr indent="0" algn="ctr"/>
                      <a:r>
                        <a:rPr lang="en-US" sz="850">
                          <a:solidFill>
                            <a:srgbClr val="505051"/>
                          </a:solidFill>
                          <a:latin typeface="Microsoft YaHei UI" panose="020B0503020204020204" charset="-122"/>
                        </a:rPr>
                        <a:t>040x020</a:t>
                      </a:r>
                      <a:endParaRPr lang="en-US" sz="850">
                        <a:solidFill>
                          <a:srgbClr val="505051"/>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198120">
                <a:tc vMerge="1">
                  <a:tcPr marL="0" marR="0" marT="0" marB="0"/>
                </a:tc>
                <a:tc vMerge="1">
                  <a:tcPr marL="0" marR="0" marT="0" marB="0"/>
                </a:tc>
                <a:tc>
                  <a:txBody>
                    <a:bodyPr>
                      <a:spAutoFit/>
                    </a:bodyPr>
                    <a:p>
                      <a:pPr indent="0" algn="ctr"/>
                      <a:r>
                        <a:rPr lang="en-US" sz="850">
                          <a:solidFill>
                            <a:srgbClr val="505051"/>
                          </a:solidFill>
                          <a:latin typeface="Microsoft YaHei UI" panose="020B0503020204020204" charset="-122"/>
                        </a:rPr>
                        <a:t>040x025</a:t>
                      </a:r>
                      <a:endParaRPr lang="en-US" sz="850">
                        <a:solidFill>
                          <a:srgbClr val="505051"/>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201168">
                <a:tc vMerge="1">
                  <a:tcPr marL="0" marR="0" marT="0" marB="0"/>
                </a:tc>
                <a:tc rowSpan="2">
                  <a:txBody>
                    <a:bodyPr>
                      <a:spAutoFit/>
                    </a:bodyPr>
                    <a:p>
                      <a:pPr indent="114300"/>
                      <a:r>
                        <a:rPr lang="en-US" sz="650">
                          <a:solidFill>
                            <a:srgbClr val="211A16"/>
                          </a:solidFill>
                          <a:latin typeface="Arial" panose="020B0604020202020204"/>
                        </a:rPr>
                        <a:t>Drilling tool sleeve</a:t>
                      </a:r>
                      <a:endParaRPr lang="en-US" sz="650">
                        <a:solidFill>
                          <a:srgbClr val="211A16"/>
                        </a:solidFill>
                        <a:latin typeface="Arial" panose="020B0604020202020204"/>
                      </a:endParaRPr>
                    </a:p>
                  </a:txBody>
                  <a:tcPr marL="0" marR="0" marT="0" marB="0" anchor="ctr"/>
                </a:tc>
                <a:tc>
                  <a:txBody>
                    <a:bodyPr>
                      <a:spAutoFit/>
                    </a:bodyPr>
                    <a:p>
                      <a:pPr indent="254000"/>
                      <a:r>
                        <a:rPr lang="en-US" sz="850">
                          <a:solidFill>
                            <a:srgbClr val="505051"/>
                          </a:solidFill>
                          <a:latin typeface="Arial" panose="020B0604020202020204"/>
                        </a:rPr>
                        <a:t>MT1</a:t>
                      </a:r>
                      <a:endParaRPr lang="en-US" sz="850">
                        <a:solidFill>
                          <a:srgbClr val="505051"/>
                        </a:solidFill>
                        <a:latin typeface="Arial" panose="020B0604020202020204"/>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201168">
                <a:tc vMerge="1">
                  <a:tcPr marL="0" marR="0" marT="0" marB="0"/>
                </a:tc>
                <a:tc vMerge="1">
                  <a:tcPr marL="0" marR="0" marT="0" marB="0"/>
                </a:tc>
                <a:tc>
                  <a:txBody>
                    <a:bodyPr>
                      <a:spAutoFit/>
                    </a:bodyPr>
                    <a:p>
                      <a:pPr indent="254000"/>
                      <a:r>
                        <a:rPr lang="en-US" sz="850">
                          <a:solidFill>
                            <a:srgbClr val="505051"/>
                          </a:solidFill>
                          <a:latin typeface="Arial" panose="020B0604020202020204"/>
                        </a:rPr>
                        <a:t>MT2</a:t>
                      </a:r>
                      <a:endParaRPr lang="en-US" sz="850">
                        <a:solidFill>
                          <a:srgbClr val="505051"/>
                        </a:solidFill>
                        <a:latin typeface="Arial" panose="020B0604020202020204"/>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198120">
                <a:tc vMerge="1">
                  <a:tcPr marL="0" marR="0" marT="0" marB="0"/>
                </a:tc>
                <a:tc>
                  <a:txBody>
                    <a:bodyPr>
                      <a:spAutoFit/>
                    </a:bodyPr>
                    <a:p>
                      <a:pPr indent="0"/>
                      <a:r>
                        <a:rPr lang="en-US" sz="650">
                          <a:solidFill>
                            <a:srgbClr val="211A16"/>
                          </a:solidFill>
                          <a:latin typeface="Arial" panose="020B0604020202020204"/>
                        </a:rPr>
                        <a:t>Tool holder block</a:t>
                      </a:r>
                      <a:endParaRPr lang="en-US" sz="650">
                        <a:solidFill>
                          <a:srgbClr val="211A16"/>
                        </a:solidFill>
                        <a:latin typeface="Arial" panose="020B0604020202020204"/>
                      </a:endParaRPr>
                    </a:p>
                  </a:txBody>
                  <a:tcPr marL="0" marR="0" marT="0" marB="0" anchor="ctr"/>
                </a:tc>
                <a:tc>
                  <a:txBody>
                    <a:bodyPr>
                      <a:spAutoFit/>
                    </a:bodyPr>
                    <a:p>
                      <a:pPr indent="177800"/>
                      <a:r>
                        <a:rPr lang="en-US" sz="850">
                          <a:solidFill>
                            <a:srgbClr val="505051"/>
                          </a:solidFill>
                          <a:latin typeface="Arial" panose="020B0604020202020204"/>
                        </a:rPr>
                        <a:t>standard</a:t>
                      </a:r>
                      <a:endParaRPr lang="en-US" sz="850">
                        <a:solidFill>
                          <a:srgbClr val="505051"/>
                        </a:solidFill>
                        <a:latin typeface="Arial" panose="020B0604020202020204"/>
                      </a:endParaRPr>
                    </a:p>
                  </a:txBody>
                  <a:tcPr marL="0" marR="0" marT="0" marB="0" anchor="ctr"/>
                </a:tc>
                <a:tc>
                  <a:txBody>
                    <a:bodyPr>
                      <a:spAutoFit/>
                    </a:bodyPr>
                    <a:p>
                      <a:pPr indent="190500"/>
                      <a:r>
                        <a:rPr lang="en-US" sz="950">
                          <a:solidFill>
                            <a:srgbClr val="505051"/>
                          </a:solidFill>
                          <a:latin typeface="Arial" panose="020B0604020202020204"/>
                        </a:rPr>
                        <a:t>•</a:t>
                      </a:r>
                      <a:r>
                        <a:rPr lang="en-US" sz="1100">
                          <a:solidFill>
                            <a:srgbClr val="505051"/>
                          </a:solidFill>
                          <a:latin typeface="黑体" panose="02010609060101010101" charset="-122"/>
                        </a:rPr>
                        <a:t> X4</a:t>
                      </a:r>
                      <a:endParaRPr lang="en-US" sz="1100">
                        <a:solidFill>
                          <a:srgbClr val="505051"/>
                        </a:solidFill>
                        <a:latin typeface="黑体" panose="02010609060101010101" charset="-122"/>
                      </a:endParaRPr>
                    </a:p>
                  </a:txBody>
                  <a:tcPr marL="0" marR="0" marT="0" marB="0" anchor="ctr"/>
                </a:tc>
              </a:tr>
              <a:tr h="204216">
                <a:tc vMerge="1">
                  <a:tcPr marL="0" marR="0" marT="0" marB="0"/>
                </a:tc>
                <a:tc>
                  <a:txBody>
                    <a:bodyPr>
                      <a:spAutoFit/>
                    </a:bodyPr>
                    <a:p>
                      <a:pPr indent="0" algn="ctr"/>
                      <a:r>
                        <a:rPr lang="en-US" sz="650">
                          <a:solidFill>
                            <a:srgbClr val="211A16"/>
                          </a:solidFill>
                          <a:latin typeface="Arial" panose="020B0604020202020204"/>
                        </a:rPr>
                        <a:t>Cutting nozzle</a:t>
                      </a:r>
                      <a:endParaRPr lang="en-US" sz="650">
                        <a:solidFill>
                          <a:srgbClr val="211A16"/>
                        </a:solidFill>
                        <a:latin typeface="Arial" panose="020B0604020202020204"/>
                      </a:endParaRPr>
                    </a:p>
                  </a:txBody>
                  <a:tcPr marL="0" marR="0" marT="0" marB="0" anchor="b"/>
                </a:tc>
                <a:tc>
                  <a:txBody>
                    <a:bodyPr>
                      <a:spAutoFit/>
                    </a:bodyPr>
                    <a:p>
                      <a:pPr indent="177800"/>
                      <a:r>
                        <a:rPr lang="en-US" sz="850">
                          <a:solidFill>
                            <a:srgbClr val="505051"/>
                          </a:solidFill>
                          <a:latin typeface="Arial" panose="020B0604020202020204"/>
                        </a:rPr>
                        <a:t>standard</a:t>
                      </a:r>
                      <a:endParaRPr lang="en-US" sz="850">
                        <a:solidFill>
                          <a:srgbClr val="505051"/>
                        </a:solidFill>
                        <a:latin typeface="Arial" panose="020B0604020202020204"/>
                      </a:endParaRPr>
                    </a:p>
                  </a:txBody>
                  <a:tcPr marL="0" marR="0" marT="0" marB="0" anchor="b"/>
                </a:tc>
                <a:tc>
                  <a:txBody>
                    <a:bodyPr>
                      <a:spAutoFit/>
                    </a:bodyPr>
                    <a:p>
                      <a:pPr indent="190500"/>
                      <a:r>
                        <a:rPr lang="en-US" sz="950">
                          <a:solidFill>
                            <a:srgbClr val="505051"/>
                          </a:solidFill>
                          <a:latin typeface="Arial" panose="020B0604020202020204"/>
                        </a:rPr>
                        <a:t>•</a:t>
                      </a:r>
                      <a:r>
                        <a:rPr lang="en-US" sz="1100">
                          <a:solidFill>
                            <a:srgbClr val="505051"/>
                          </a:solidFill>
                          <a:latin typeface="黑体" panose="02010609060101010101" charset="-122"/>
                        </a:rPr>
                        <a:t> X4</a:t>
                      </a:r>
                      <a:endParaRPr lang="en-US" sz="1100">
                        <a:solidFill>
                          <a:srgbClr val="505051"/>
                        </a:solidFill>
                        <a:latin typeface="黑体" panose="02010609060101010101" charset="-122"/>
                      </a:endParaRPr>
                    </a:p>
                  </a:txBody>
                  <a:tcPr marL="0" marR="0" marT="0" marB="0" anchor="b"/>
                </a:tc>
              </a:tr>
            </a:tbl>
          </a:graphicData>
        </a:graphic>
      </p:graphicFrame>
      <p:sp>
        <p:nvSpPr>
          <p:cNvPr id="15" name="矩形 14"/>
          <p:cNvSpPr/>
          <p:nvPr/>
        </p:nvSpPr>
        <p:spPr>
          <a:xfrm>
            <a:off x="9357360" y="1167384"/>
            <a:ext cx="4078224" cy="554736"/>
          </a:xfrm>
          <a:prstGeom prst="rect">
            <a:avLst/>
          </a:prstGeom>
          <a:solidFill>
            <a:srgbClr val="FFFFFF"/>
          </a:solidFill>
        </p:spPr>
        <p:txBody>
          <a:bodyPr lIns="0" tIns="0" rIns="0" bIns="0">
            <a:noAutofit/>
          </a:bodyPr>
          <a:p>
            <a:pPr indent="0" algn="r">
              <a:spcAft>
                <a:spcPts val="700"/>
              </a:spcAft>
            </a:pPr>
            <a:r>
              <a:rPr lang="en-US" sz="2400" b="1">
                <a:solidFill>
                  <a:srgbClr val="48484A"/>
                </a:solidFill>
                <a:latin typeface="Arial" panose="020B0604020202020204"/>
              </a:rPr>
              <a:t>HQT-12DM TOOL SYSTEM</a:t>
            </a:r>
            <a:endParaRPr lang="en-US" sz="2400" b="1">
              <a:solidFill>
                <a:srgbClr val="48484A"/>
              </a:solidFill>
              <a:latin typeface="Arial" panose="020B0604020202020204"/>
            </a:endParaRPr>
          </a:p>
          <a:p>
            <a:pPr indent="0" algn="r"/>
            <a:r>
              <a:rPr lang="en-US" sz="1100">
                <a:solidFill>
                  <a:srgbClr val="EF4857"/>
                </a:solidFill>
                <a:latin typeface="Arial" panose="020B0604020202020204"/>
              </a:rPr>
              <a:t>««&lt;««&lt;</a:t>
            </a:r>
            <a:endParaRPr lang="en-US" sz="1100">
              <a:solidFill>
                <a:srgbClr val="EF4857"/>
              </a:solidFill>
              <a:latin typeface="Arial" panose="020B0604020202020204"/>
            </a:endParaRPr>
          </a:p>
        </p:txBody>
      </p:sp>
      <p:sp>
        <p:nvSpPr>
          <p:cNvPr id="16" name="矩形 15"/>
          <p:cNvSpPr/>
          <p:nvPr/>
        </p:nvSpPr>
        <p:spPr>
          <a:xfrm>
            <a:off x="10664952" y="2365248"/>
            <a:ext cx="536448" cy="85344"/>
          </a:xfrm>
          <a:prstGeom prst="rect">
            <a:avLst/>
          </a:prstGeom>
          <a:solidFill>
            <a:srgbClr val="FFFFFF"/>
          </a:solidFill>
        </p:spPr>
        <p:txBody>
          <a:bodyPr wrap="none" lIns="0" tIns="0" rIns="0" bIns="0">
            <a:noAutofit/>
          </a:bodyPr>
          <a:p>
            <a:pPr indent="0" algn="r"/>
            <a:r>
              <a:rPr lang="en-US" sz="400">
                <a:solidFill>
                  <a:srgbClr val="211A16"/>
                </a:solidFill>
                <a:latin typeface="Arial" panose="020B0604020202020204"/>
              </a:rPr>
              <a:t>Boring tool holder</a:t>
            </a:r>
            <a:endParaRPr lang="en-US" sz="400">
              <a:solidFill>
                <a:srgbClr val="211A16"/>
              </a:solidFill>
              <a:latin typeface="Arial" panose="020B0604020202020204"/>
            </a:endParaRPr>
          </a:p>
        </p:txBody>
      </p:sp>
      <p:sp>
        <p:nvSpPr>
          <p:cNvPr id="17" name="矩形 16"/>
          <p:cNvSpPr/>
          <p:nvPr/>
        </p:nvSpPr>
        <p:spPr>
          <a:xfrm>
            <a:off x="9025128" y="2688336"/>
            <a:ext cx="73152" cy="91440"/>
          </a:xfrm>
          <a:prstGeom prst="rect">
            <a:avLst/>
          </a:prstGeom>
          <a:solidFill>
            <a:srgbClr val="FFFFFF"/>
          </a:solidFill>
        </p:spPr>
        <p:txBody>
          <a:bodyPr wrap="none" lIns="0" tIns="0" rIns="0" bIns="0">
            <a:noAutofit/>
          </a:bodyPr>
          <a:p>
            <a:pPr indent="0"/>
            <a:r>
              <a:rPr lang="en-US" sz="1100" i="1">
                <a:solidFill>
                  <a:srgbClr val="7D7E82"/>
                </a:solidFill>
                <a:latin typeface="Arial" panose="020B0604020202020204"/>
              </a:rPr>
              <a:t>c</a:t>
            </a:r>
            <a:endParaRPr lang="en-US" sz="1100" i="1">
              <a:solidFill>
                <a:srgbClr val="7D7E82"/>
              </a:solidFill>
              <a:latin typeface="Arial" panose="020B0604020202020204"/>
            </a:endParaRPr>
          </a:p>
        </p:txBody>
      </p:sp>
      <p:sp>
        <p:nvSpPr>
          <p:cNvPr id="18" name="矩形 17"/>
          <p:cNvSpPr/>
          <p:nvPr/>
        </p:nvSpPr>
        <p:spPr>
          <a:xfrm>
            <a:off x="10668000" y="3313176"/>
            <a:ext cx="539496" cy="85344"/>
          </a:xfrm>
          <a:prstGeom prst="rect">
            <a:avLst/>
          </a:prstGeom>
          <a:solidFill>
            <a:srgbClr val="FFFFFF"/>
          </a:solidFill>
        </p:spPr>
        <p:txBody>
          <a:bodyPr wrap="none" lIns="0" tIns="0" rIns="0" bIns="0">
            <a:noAutofit/>
          </a:bodyPr>
          <a:p>
            <a:pPr indent="0" algn="r"/>
            <a:r>
              <a:rPr lang="en-US" sz="400">
                <a:solidFill>
                  <a:srgbClr val="211A16"/>
                </a:solidFill>
                <a:latin typeface="Arial" panose="020B0604020202020204"/>
              </a:rPr>
              <a:t>Boring tool holder</a:t>
            </a:r>
            <a:endParaRPr lang="en-US" sz="400">
              <a:solidFill>
                <a:srgbClr val="211A16"/>
              </a:solidFill>
              <a:latin typeface="Arial" panose="020B0604020202020204"/>
            </a:endParaRPr>
          </a:p>
        </p:txBody>
      </p:sp>
      <p:sp>
        <p:nvSpPr>
          <p:cNvPr id="19" name="矩形 18"/>
          <p:cNvSpPr/>
          <p:nvPr/>
        </p:nvSpPr>
        <p:spPr>
          <a:xfrm>
            <a:off x="9137904" y="3401568"/>
            <a:ext cx="551688" cy="103632"/>
          </a:xfrm>
          <a:prstGeom prst="rect">
            <a:avLst/>
          </a:prstGeom>
          <a:solidFill>
            <a:srgbClr val="FFFFFF"/>
          </a:solidFill>
        </p:spPr>
        <p:txBody>
          <a:bodyPr wrap="none" lIns="0" tIns="0" rIns="0" bIns="0">
            <a:noAutofit/>
          </a:bodyPr>
          <a:p>
            <a:pPr indent="0"/>
            <a:r>
              <a:rPr lang="en-US" sz="500">
                <a:solidFill>
                  <a:srgbClr val="211A16"/>
                </a:solidFill>
                <a:latin typeface="Arial" panose="020B0604020202020204"/>
              </a:rPr>
              <a:t>U type drill bit</a:t>
            </a:r>
            <a:endParaRPr lang="en-US" sz="500">
              <a:solidFill>
                <a:srgbClr val="211A16"/>
              </a:solidFill>
              <a:latin typeface="Arial" panose="020B0604020202020204"/>
            </a:endParaRPr>
          </a:p>
        </p:txBody>
      </p:sp>
      <p:sp>
        <p:nvSpPr>
          <p:cNvPr id="20" name="矩形 19"/>
          <p:cNvSpPr/>
          <p:nvPr/>
        </p:nvSpPr>
        <p:spPr>
          <a:xfrm>
            <a:off x="9131808" y="4349496"/>
            <a:ext cx="551688" cy="103632"/>
          </a:xfrm>
          <a:prstGeom prst="rect">
            <a:avLst/>
          </a:prstGeom>
          <a:solidFill>
            <a:srgbClr val="FFFFFF"/>
          </a:solidFill>
        </p:spPr>
        <p:txBody>
          <a:bodyPr wrap="none" lIns="0" tIns="0" rIns="0" bIns="0">
            <a:noAutofit/>
          </a:bodyPr>
          <a:p>
            <a:pPr indent="0"/>
            <a:r>
              <a:rPr lang="en-US" sz="500">
                <a:solidFill>
                  <a:srgbClr val="211A16"/>
                </a:solidFill>
                <a:latin typeface="Arial" panose="020B0604020202020204"/>
              </a:rPr>
              <a:t>U type drill bit</a:t>
            </a:r>
            <a:endParaRPr lang="en-US" sz="500">
              <a:solidFill>
                <a:srgbClr val="211A16"/>
              </a:solidFill>
              <a:latin typeface="Arial" panose="020B0604020202020204"/>
            </a:endParaRPr>
          </a:p>
        </p:txBody>
      </p:sp>
      <p:sp>
        <p:nvSpPr>
          <p:cNvPr id="21" name="矩形 20"/>
          <p:cNvSpPr/>
          <p:nvPr/>
        </p:nvSpPr>
        <p:spPr>
          <a:xfrm>
            <a:off x="10637520" y="5020056"/>
            <a:ext cx="579120" cy="70104"/>
          </a:xfrm>
          <a:prstGeom prst="rect">
            <a:avLst/>
          </a:prstGeom>
          <a:solidFill>
            <a:srgbClr val="FFFFFF"/>
          </a:solidFill>
        </p:spPr>
        <p:txBody>
          <a:bodyPr wrap="none" lIns="0" tIns="0" rIns="0" bIns="0">
            <a:noAutofit/>
          </a:bodyPr>
          <a:p>
            <a:pPr indent="0" algn="just"/>
            <a:r>
              <a:rPr lang="en-US" sz="400" b="1">
                <a:solidFill>
                  <a:srgbClr val="211A16"/>
                </a:solidFill>
                <a:latin typeface="Arial" panose="020B0604020202020204"/>
              </a:rPr>
              <a:t>End face cutter holder</a:t>
            </a:r>
            <a:endParaRPr lang="en-US" sz="400" b="1">
              <a:solidFill>
                <a:srgbClr val="211A16"/>
              </a:solidFill>
              <a:latin typeface="Arial" panose="020B0604020202020204"/>
            </a:endParaRPr>
          </a:p>
        </p:txBody>
      </p:sp>
      <p:sp>
        <p:nvSpPr>
          <p:cNvPr id="22" name="矩形 21"/>
          <p:cNvSpPr/>
          <p:nvPr/>
        </p:nvSpPr>
        <p:spPr>
          <a:xfrm>
            <a:off x="10091928" y="3349752"/>
            <a:ext cx="295656" cy="131064"/>
          </a:xfrm>
          <a:prstGeom prst="rect">
            <a:avLst/>
          </a:prstGeom>
          <a:solidFill>
            <a:srgbClr val="FFFFFF"/>
          </a:solidFill>
        </p:spPr>
        <p:txBody>
          <a:bodyPr lIns="0" tIns="0" rIns="0" bIns="0">
            <a:noAutofit/>
          </a:bodyPr>
          <a:p>
            <a:pPr indent="0">
              <a:lnSpc>
                <a:spcPct val="94000"/>
              </a:lnSpc>
            </a:pPr>
            <a:r>
              <a:rPr lang="en-US" sz="400">
                <a:solidFill>
                  <a:srgbClr val="211A16"/>
                </a:solidFill>
                <a:latin typeface="Arial" panose="020B0604020202020204"/>
              </a:rPr>
              <a:t>U-shaped drill sleeve</a:t>
            </a:r>
            <a:endParaRPr lang="en-US" sz="400">
              <a:solidFill>
                <a:srgbClr val="211A16"/>
              </a:solidFill>
              <a:latin typeface="Arial" panose="020B0604020202020204"/>
            </a:endParaRPr>
          </a:p>
        </p:txBody>
      </p:sp>
      <p:sp>
        <p:nvSpPr>
          <p:cNvPr id="23" name="矩形 22"/>
          <p:cNvSpPr/>
          <p:nvPr/>
        </p:nvSpPr>
        <p:spPr>
          <a:xfrm>
            <a:off x="10024872" y="2148840"/>
            <a:ext cx="384048" cy="155448"/>
          </a:xfrm>
          <a:prstGeom prst="rect">
            <a:avLst/>
          </a:prstGeom>
          <a:solidFill>
            <a:srgbClr val="FFFFFF"/>
          </a:solidFill>
        </p:spPr>
        <p:txBody>
          <a:bodyPr lIns="0" tIns="0" rIns="0" bIns="0">
            <a:noAutofit/>
          </a:bodyPr>
          <a:p>
            <a:pPr indent="0"/>
            <a:r>
              <a:rPr lang="en-US" sz="500" b="1">
                <a:solidFill>
                  <a:srgbClr val="211A16"/>
                </a:solidFill>
                <a:latin typeface="Arial" panose="020B0604020202020204"/>
              </a:rPr>
              <a:t>Boring bar</a:t>
            </a:r>
            <a:endParaRPr lang="en-US" sz="500" b="1">
              <a:solidFill>
                <a:srgbClr val="211A16"/>
              </a:solidFill>
              <a:latin typeface="Arial" panose="020B0604020202020204"/>
            </a:endParaRPr>
          </a:p>
          <a:p>
            <a:pPr indent="0">
              <a:lnSpc>
                <a:spcPct val="96000"/>
              </a:lnSpc>
            </a:pPr>
            <a:r>
              <a:rPr lang="en-US" sz="500" b="1">
                <a:solidFill>
                  <a:srgbClr val="211A16"/>
                </a:solidFill>
                <a:latin typeface="Arial" panose="020B0604020202020204"/>
              </a:rPr>
              <a:t>sleeve 1</a:t>
            </a:r>
            <a:endParaRPr lang="en-US" sz="500" b="1">
              <a:solidFill>
                <a:srgbClr val="211A16"/>
              </a:solidFill>
              <a:latin typeface="Arial" panose="020B0604020202020204"/>
            </a:endParaRPr>
          </a:p>
        </p:txBody>
      </p:sp>
      <p:sp>
        <p:nvSpPr>
          <p:cNvPr id="24" name="矩形 23"/>
          <p:cNvSpPr/>
          <p:nvPr/>
        </p:nvSpPr>
        <p:spPr>
          <a:xfrm>
            <a:off x="9137904" y="2834640"/>
            <a:ext cx="435864" cy="170688"/>
          </a:xfrm>
          <a:prstGeom prst="rect">
            <a:avLst/>
          </a:prstGeom>
          <a:solidFill>
            <a:srgbClr val="FFFFFF"/>
          </a:solidFill>
        </p:spPr>
        <p:txBody>
          <a:bodyPr lIns="0" tIns="0" rIns="0" bIns="0">
            <a:noAutofit/>
          </a:bodyPr>
          <a:p>
            <a:pPr indent="0"/>
            <a:r>
              <a:rPr lang="en-US" sz="500">
                <a:solidFill>
                  <a:srgbClr val="211A16"/>
                </a:solidFill>
                <a:latin typeface="Arial" panose="020B0604020202020204"/>
              </a:rPr>
              <a:t>Boring bar</a:t>
            </a:r>
            <a:endParaRPr lang="en-US" sz="500">
              <a:solidFill>
                <a:srgbClr val="211A16"/>
              </a:solidFill>
              <a:latin typeface="Arial" panose="020B0604020202020204"/>
            </a:endParaRPr>
          </a:p>
          <a:p>
            <a:pPr indent="0"/>
            <a:r>
              <a:rPr lang="en-US" sz="400">
                <a:latin typeface="Tahoma" panose="020B0604030504040204"/>
              </a:rPr>
              <a:t>040</a:t>
            </a:r>
            <a:endParaRPr lang="en-US" sz="400">
              <a:latin typeface="Tahoma" panose="020B0604030504040204"/>
            </a:endParaRPr>
          </a:p>
        </p:txBody>
      </p:sp>
      <p:sp>
        <p:nvSpPr>
          <p:cNvPr id="25" name="矩形 24"/>
          <p:cNvSpPr/>
          <p:nvPr/>
        </p:nvSpPr>
        <p:spPr>
          <a:xfrm>
            <a:off x="11512296" y="4282440"/>
            <a:ext cx="701040" cy="201168"/>
          </a:xfrm>
          <a:prstGeom prst="rect">
            <a:avLst/>
          </a:prstGeom>
          <a:solidFill>
            <a:srgbClr val="FFFFFF"/>
          </a:solidFill>
        </p:spPr>
        <p:txBody>
          <a:bodyPr lIns="0" tIns="0" rIns="0" bIns="0">
            <a:noAutofit/>
          </a:bodyPr>
          <a:p>
            <a:pPr indent="0" algn="ctr">
              <a:lnSpc>
                <a:spcPct val="167000"/>
              </a:lnSpc>
            </a:pPr>
            <a:r>
              <a:rPr lang="en-US" sz="450" b="1">
                <a:solidFill>
                  <a:srgbClr val="211A16"/>
                </a:solidFill>
                <a:latin typeface="Arial" panose="020B0604020202020204"/>
              </a:rPr>
              <a:t>12 tool position tower </a:t>
            </a:r>
            <a:r>
              <a:rPr lang="en-US" sz="450" b="1">
                <a:latin typeface="Arial" panose="020B0604020202020204"/>
              </a:rPr>
              <a:t>(BIVTT55 )</a:t>
            </a:r>
            <a:endParaRPr lang="en-US" sz="450" b="1">
              <a:latin typeface="Arial" panose="020B0604020202020204"/>
            </a:endParaRPr>
          </a:p>
        </p:txBody>
      </p:sp>
      <p:graphicFrame>
        <p:nvGraphicFramePr>
          <p:cNvPr id="26" name="表格 25"/>
          <p:cNvGraphicFramePr>
            <a:graphicFrameLocks noGrp="1"/>
          </p:cNvGraphicFramePr>
          <p:nvPr/>
        </p:nvGraphicFramePr>
        <p:xfrm>
          <a:off x="9040368" y="2112264"/>
          <a:ext cx="865632" cy="509016"/>
        </p:xfrm>
        <a:graphic>
          <a:graphicData uri="http://schemas.openxmlformats.org/drawingml/2006/table">
            <a:tbl>
              <a:tblPr/>
              <a:tblGrid>
                <a:gridCol w="865632"/>
              </a:tblGrid>
              <a:tr h="509016">
                <a:tc>
                  <a:txBody>
                    <a:bodyPr>
                      <a:spAutoFit/>
                    </a:bodyPr>
                    <a:p>
                      <a:pPr indent="101600"/>
                      <a:r>
                        <a:rPr lang="en-US" sz="500">
                          <a:solidFill>
                            <a:srgbClr val="211A16"/>
                          </a:solidFill>
                          <a:latin typeface="Arial" panose="020B0604020202020204"/>
                        </a:rPr>
                        <a:t>Boring bar</a:t>
                      </a:r>
                      <a:endParaRPr lang="en-US" sz="500">
                        <a:solidFill>
                          <a:srgbClr val="211A16"/>
                        </a:solidFill>
                        <a:latin typeface="Arial" panose="020B0604020202020204"/>
                      </a:endParaRPr>
                    </a:p>
                    <a:p>
                      <a:pPr indent="101600"/>
                      <a:r>
                        <a:rPr lang="en-US" sz="500">
                          <a:latin typeface="Arial" panose="020B0604020202020204"/>
                        </a:rPr>
                        <a:t>010 020     </a:t>
                      </a:r>
                      <a:r>
                        <a:rPr lang="zh-TW" sz="800">
                          <a:latin typeface="Microsoft YaHei UI" panose="020B0503020204020204" charset="-122"/>
                          <a:ea typeface="Microsoft YaHei UI" panose="020B0503020204020204" charset="-122"/>
                        </a:rPr>
                        <a:t>技</a:t>
                      </a:r>
                      <a:r>
                        <a:rPr lang="en-US" sz="500">
                          <a:latin typeface="Arial" panose="020B0604020202020204"/>
                        </a:rPr>
                        <a:t>3</a:t>
                      </a:r>
                      <a:endParaRPr lang="en-US" sz="500">
                        <a:latin typeface="Arial" panose="020B0604020202020204"/>
                      </a:endParaRPr>
                    </a:p>
                    <a:p>
                      <a:pPr indent="101600">
                        <a:lnSpc>
                          <a:spcPct val="92000"/>
                        </a:lnSpc>
                      </a:pPr>
                      <a:r>
                        <a:rPr lang="en-US" sz="500">
                          <a:latin typeface="Arial" panose="020B0604020202020204"/>
                        </a:rPr>
                        <a:t>012 025</a:t>
                      </a:r>
                      <a:endParaRPr lang="en-US" sz="500">
                        <a:latin typeface="Arial" panose="020B0604020202020204"/>
                      </a:endParaRPr>
                    </a:p>
                    <a:p>
                      <a:pPr indent="101600"/>
                      <a:r>
                        <a:rPr lang="en-US" sz="500">
                          <a:latin typeface="Arial" panose="020B0604020202020204"/>
                        </a:rPr>
                        <a:t>016 0 32    </a:t>
                      </a:r>
                      <a:r>
                        <a:rPr lang="en-US" sz="500" baseline="30000">
                          <a:latin typeface="Arial" panose="020B0604020202020204"/>
                        </a:rPr>
                        <a:t>V</a:t>
                      </a:r>
                      <a:endParaRPr lang="en-US" sz="500" baseline="30000">
                        <a:latin typeface="Arial" panose="020B0604020202020204"/>
                      </a:endParaRPr>
                    </a:p>
                  </a:txBody>
                  <a:tcPr marL="0" marR="0" marT="0" marB="0"/>
                </a:tc>
              </a:tr>
            </a:tbl>
          </a:graphicData>
        </a:graphic>
      </p:graphicFrame>
      <p:graphicFrame>
        <p:nvGraphicFramePr>
          <p:cNvPr id="27" name="表格 26"/>
          <p:cNvGraphicFramePr>
            <a:graphicFrameLocks noGrp="1"/>
          </p:cNvGraphicFramePr>
          <p:nvPr/>
        </p:nvGraphicFramePr>
        <p:xfrm>
          <a:off x="9040368" y="4974336"/>
          <a:ext cx="1310640" cy="600456"/>
        </p:xfrm>
        <a:graphic>
          <a:graphicData uri="http://schemas.openxmlformats.org/drawingml/2006/table">
            <a:tbl>
              <a:tblPr/>
              <a:tblGrid>
                <a:gridCol w="627888"/>
                <a:gridCol w="682752"/>
              </a:tblGrid>
              <a:tr h="0">
                <a:tc>
                  <a:txBody>
                    <a:bodyPr>
                      <a:spAutoFit/>
                    </a:bodyPr>
                    <a:p>
                      <a:endParaRPr sz="500"/>
                    </a:p>
                  </a:txBody>
                  <a:tcPr marL="0" marR="0" marT="0" marB="0"/>
                </a:tc>
                <a:tc>
                  <a:txBody>
                    <a:bodyPr>
                      <a:spAutoFit/>
                    </a:bodyPr>
                    <a:p>
                      <a:endParaRPr sz="500"/>
                    </a:p>
                  </a:txBody>
                  <a:tcPr marL="0" marR="0" marT="0" marB="0"/>
                </a:tc>
              </a:tr>
              <a:tr h="121920">
                <a:tc>
                  <a:txBody>
                    <a:bodyPr>
                      <a:spAutoFit/>
                    </a:bodyPr>
                    <a:p>
                      <a:pPr indent="88900"/>
                      <a:r>
                        <a:rPr lang="en-US" sz="500">
                          <a:solidFill>
                            <a:srgbClr val="211A16"/>
                          </a:solidFill>
                          <a:latin typeface="Arial" panose="020B0604020202020204"/>
                        </a:rPr>
                        <a:t>Outer round</a:t>
                      </a:r>
                      <a:endParaRPr lang="en-US" sz="500">
                        <a:solidFill>
                          <a:srgbClr val="211A16"/>
                        </a:solidFill>
                        <a:latin typeface="Arial" panose="020B0604020202020204"/>
                      </a:endParaRPr>
                    </a:p>
                  </a:txBody>
                  <a:tcPr marL="0" marR="0" marT="0" marB="0" anchor="b"/>
                </a:tc>
                <a:tc>
                  <a:txBody>
                    <a:bodyPr>
                      <a:spAutoFit/>
                    </a:bodyPr>
                    <a:p>
                      <a:endParaRPr sz="600"/>
                    </a:p>
                  </a:txBody>
                  <a:tcPr marL="0" marR="0" marT="0" marB="0"/>
                </a:tc>
              </a:tr>
              <a:tr h="137160">
                <a:tc>
                  <a:txBody>
                    <a:bodyPr>
                      <a:spAutoFit/>
                    </a:bodyPr>
                    <a:p>
                      <a:pPr indent="88900"/>
                      <a:r>
                        <a:rPr lang="en-US" sz="500">
                          <a:solidFill>
                            <a:srgbClr val="211A16"/>
                          </a:solidFill>
                          <a:latin typeface="Arial" panose="020B0604020202020204"/>
                        </a:rPr>
                        <a:t>tool rod</a:t>
                      </a:r>
                      <a:endParaRPr lang="en-US" sz="500">
                        <a:solidFill>
                          <a:srgbClr val="211A16"/>
                        </a:solidFill>
                        <a:latin typeface="Arial" panose="020B0604020202020204"/>
                      </a:endParaRPr>
                    </a:p>
                  </a:txBody>
                  <a:tcPr marL="0" marR="0" marT="0" marB="0"/>
                </a:tc>
                <a:tc>
                  <a:txBody>
                    <a:bodyPr>
                      <a:spAutoFit/>
                    </a:bodyPr>
                    <a:p>
                      <a:endParaRPr sz="700"/>
                    </a:p>
                  </a:txBody>
                  <a:tcPr marL="0" marR="0" marT="0" marB="0"/>
                </a:tc>
              </a:tr>
              <a:tr h="155448">
                <a:tc>
                  <a:txBody>
                    <a:bodyPr>
                      <a:spAutoFit/>
                    </a:bodyPr>
                    <a:p>
                      <a:pPr indent="88900"/>
                      <a:r>
                        <a:rPr lang="en-US" sz="500">
                          <a:latin typeface="Arial" panose="020B0604020202020204"/>
                        </a:rPr>
                        <a:t>□ 25</a:t>
                      </a:r>
                      <a:endParaRPr lang="en-US" sz="500">
                        <a:latin typeface="Arial" panose="020B0604020202020204"/>
                      </a:endParaRPr>
                    </a:p>
                  </a:txBody>
                  <a:tcPr marL="0" marR="0" marT="0" marB="0"/>
                </a:tc>
                <a:tc>
                  <a:txBody>
                    <a:bodyPr>
                      <a:spAutoFit/>
                    </a:bodyPr>
                    <a:p>
                      <a:endParaRPr sz="800"/>
                    </a:p>
                  </a:txBody>
                  <a:tcPr marL="0" marR="0" marT="0" marB="0"/>
                </a:tc>
              </a:tr>
              <a:tr h="0">
                <a:tc>
                  <a:txBody>
                    <a:bodyPr>
                      <a:spAutoFit/>
                    </a:bodyPr>
                    <a:p>
                      <a:pPr indent="0" algn="just"/>
                      <a:r>
                        <a:rPr lang="en-US" sz="500">
                          <a:solidFill>
                            <a:srgbClr val="7D7E82"/>
                          </a:solidFill>
                          <a:latin typeface="Arial" panose="020B0604020202020204"/>
                        </a:rPr>
                        <a:t>\___</a:t>
                      </a:r>
                      <a:endParaRPr lang="en-US" sz="500">
                        <a:solidFill>
                          <a:srgbClr val="7D7E82"/>
                        </a:solidFill>
                        <a:latin typeface="Arial" panose="020B0604020202020204"/>
                      </a:endParaRPr>
                    </a:p>
                  </a:txBody>
                  <a:tcPr marL="0" marR="0" marT="0" marB="0" anchor="b"/>
                </a:tc>
                <a:tc>
                  <a:txBody>
                    <a:bodyPr>
                      <a:spAutoFit/>
                    </a:bodyPr>
                    <a:p>
                      <a:pPr indent="0" algn="r"/>
                      <a:r>
                        <a:rPr lang="en-US" sz="400">
                          <a:solidFill>
                            <a:srgbClr val="7D7E82"/>
                          </a:solidFill>
                          <a:latin typeface="宋体" panose="02010600030101010101" pitchFamily="2" charset="-122"/>
                        </a:rPr>
                        <a:t>____</a:t>
                      </a:r>
                      <a:r>
                        <a:rPr lang="zh-TW" sz="400">
                          <a:solidFill>
                            <a:srgbClr val="7D7E82"/>
                          </a:solidFill>
                          <a:latin typeface="宋体" panose="02010600030101010101" pitchFamily="2" charset="-122"/>
                          <a:ea typeface="宋体" panose="02010600030101010101" pitchFamily="2" charset="-122"/>
                        </a:rPr>
                        <a:t>/</a:t>
                      </a:r>
                      <a:endParaRPr lang="zh-TW" sz="400">
                        <a:solidFill>
                          <a:srgbClr val="7D7E82"/>
                        </a:solidFill>
                        <a:latin typeface="宋体" panose="02010600030101010101" pitchFamily="2" charset="-122"/>
                        <a:ea typeface="宋体" panose="02010600030101010101" pitchFamily="2" charset="-122"/>
                      </a:endParaRPr>
                    </a:p>
                  </a:txBody>
                  <a:tcPr marL="0" marR="0" marT="0" marB="0" anchor="b"/>
                </a:tc>
              </a:tr>
            </a:tbl>
          </a:graphicData>
        </a:graphic>
      </p:graphicFrame>
      <p:sp>
        <p:nvSpPr>
          <p:cNvPr id="28" name="矩形 27"/>
          <p:cNvSpPr/>
          <p:nvPr/>
        </p:nvSpPr>
        <p:spPr>
          <a:xfrm>
            <a:off x="13472160" y="3020568"/>
            <a:ext cx="341376" cy="344424"/>
          </a:xfrm>
          <a:prstGeom prst="rect">
            <a:avLst/>
          </a:prstGeom>
          <a:solidFill>
            <a:srgbClr val="FFFFFF"/>
          </a:solidFill>
        </p:spPr>
        <p:txBody>
          <a:bodyPr lIns="0" tIns="0" rIns="0" bIns="0">
            <a:noAutofit/>
          </a:bodyPr>
          <a:p>
            <a:pPr indent="0" algn="just">
              <a:lnSpc>
                <a:spcPct val="50000"/>
              </a:lnSpc>
            </a:pPr>
            <a:r>
              <a:rPr lang="en-US" sz="400" b="1">
                <a:solidFill>
                  <a:srgbClr val="211A16"/>
                </a:solidFill>
                <a:latin typeface="Arial" panose="020B0604020202020204"/>
              </a:rPr>
              <a:t>Milling cutter mandrel joint </a:t>
            </a:r>
            <a:r>
              <a:rPr lang="en-US" sz="4000" i="1">
                <a:latin typeface="Arial" panose="020B0604020202020204"/>
              </a:rPr>
              <a:t>■</a:t>
            </a:r>
            <a:endParaRPr lang="en-US" sz="4000" i="1">
              <a:latin typeface="Arial" panose="020B0604020202020204"/>
            </a:endParaRPr>
          </a:p>
        </p:txBody>
      </p:sp>
      <p:sp>
        <p:nvSpPr>
          <p:cNvPr id="29" name="矩形 28"/>
          <p:cNvSpPr/>
          <p:nvPr/>
        </p:nvSpPr>
        <p:spPr>
          <a:xfrm>
            <a:off x="13402056" y="3581400"/>
            <a:ext cx="475488" cy="124968"/>
          </a:xfrm>
          <a:prstGeom prst="rect">
            <a:avLst/>
          </a:prstGeom>
          <a:solidFill>
            <a:srgbClr val="FFFFFF"/>
          </a:solidFill>
        </p:spPr>
        <p:txBody>
          <a:bodyPr lIns="0" tIns="0" rIns="0" bIns="0">
            <a:noAutofit/>
          </a:bodyPr>
          <a:p>
            <a:pPr indent="0">
              <a:lnSpc>
                <a:spcPct val="84000"/>
              </a:lnSpc>
            </a:pPr>
            <a:r>
              <a:rPr lang="en-US" sz="400" b="1">
                <a:solidFill>
                  <a:srgbClr val="211A16"/>
                </a:solidFill>
                <a:latin typeface="Arial" panose="020B0604020202020204"/>
              </a:rPr>
              <a:t>Milling cutter spring sleeve ER25</a:t>
            </a:r>
            <a:endParaRPr lang="en-US" sz="400" b="1">
              <a:solidFill>
                <a:srgbClr val="211A16"/>
              </a:solidFill>
              <a:latin typeface="Arial" panose="020B0604020202020204"/>
            </a:endParaRPr>
          </a:p>
        </p:txBody>
      </p:sp>
      <p:sp>
        <p:nvSpPr>
          <p:cNvPr id="30" name="矩形 29"/>
          <p:cNvSpPr/>
          <p:nvPr/>
        </p:nvSpPr>
        <p:spPr>
          <a:xfrm>
            <a:off x="8378952" y="6135624"/>
            <a:ext cx="1676400" cy="210312"/>
          </a:xfrm>
          <a:prstGeom prst="rect">
            <a:avLst/>
          </a:prstGeom>
          <a:solidFill>
            <a:srgbClr val="FFFFFF"/>
          </a:solidFill>
        </p:spPr>
        <p:txBody>
          <a:bodyPr lIns="0" tIns="0" rIns="0" bIns="0">
            <a:noAutofit/>
          </a:bodyPr>
          <a:p>
            <a:pPr indent="0"/>
            <a:r>
              <a:rPr lang="en-US" sz="700" b="1">
                <a:solidFill>
                  <a:srgbClr val="EF4857"/>
                </a:solidFill>
                <a:latin typeface="Tahoma" panose="020B0604030504040204"/>
              </a:rPr>
              <a:t>STANDARD CONFIGURATION OF TOOL HOLDER AND TOOL SLEEVE</a:t>
            </a:r>
            <a:endParaRPr lang="en-US" sz="700" b="1">
              <a:solidFill>
                <a:srgbClr val="EF4857"/>
              </a:solidFill>
              <a:latin typeface="Tahoma" panose="020B0604030504040204"/>
            </a:endParaRPr>
          </a:p>
        </p:txBody>
      </p:sp>
      <p:graphicFrame>
        <p:nvGraphicFramePr>
          <p:cNvPr id="31" name="表格 30"/>
          <p:cNvGraphicFramePr>
            <a:graphicFrameLocks noGrp="1"/>
          </p:cNvGraphicFramePr>
          <p:nvPr/>
        </p:nvGraphicFramePr>
        <p:xfrm>
          <a:off x="8391144" y="6440424"/>
          <a:ext cx="2953512" cy="2127504"/>
        </p:xfrm>
        <a:graphic>
          <a:graphicData uri="http://schemas.openxmlformats.org/drawingml/2006/table">
            <a:tbl>
              <a:tblPr/>
              <a:tblGrid>
                <a:gridCol w="551688"/>
                <a:gridCol w="911352"/>
                <a:gridCol w="1490472"/>
              </a:tblGrid>
              <a:tr h="204216">
                <a:tc gridSpan="2">
                  <a:txBody>
                    <a:bodyPr>
                      <a:spAutoFit/>
                    </a:bodyPr>
                    <a:p>
                      <a:pPr indent="0"/>
                      <a:r>
                        <a:rPr lang="en-US" sz="850">
                          <a:solidFill>
                            <a:srgbClr val="211A16"/>
                          </a:solidFill>
                          <a:latin typeface="Microsoft YaHei UI" panose="020B0503020204020204" charset="-122"/>
                        </a:rPr>
                        <a:t>Models</a:t>
                      </a:r>
                      <a:endParaRPr lang="en-US" sz="850">
                        <a:solidFill>
                          <a:srgbClr val="211A16"/>
                        </a:solidFill>
                        <a:latin typeface="Microsoft YaHei UI" panose="020B0503020204020204" charset="-122"/>
                      </a:endParaRPr>
                    </a:p>
                  </a:txBody>
                  <a:tcPr marL="0" marR="0" marT="0" marB="0" anchor="b">
                    <a:solidFill>
                      <a:srgbClr val="D1D5D6"/>
                    </a:solidFill>
                  </a:tcPr>
                </a:tc>
                <a:tc hMerge="1">
                  <a:tcPr marL="0" marR="0" marT="0" marB="0"/>
                </a:tc>
                <a:tc>
                  <a:txBody>
                    <a:bodyPr>
                      <a:spAutoFit/>
                    </a:bodyPr>
                    <a:p>
                      <a:pPr indent="0" algn="ctr"/>
                      <a:r>
                        <a:rPr lang="en-US" sz="1000">
                          <a:solidFill>
                            <a:srgbClr val="211A16"/>
                          </a:solidFill>
                          <a:latin typeface="Arial" panose="020B0604020202020204"/>
                        </a:rPr>
                        <a:t>HQT-12DM</a:t>
                      </a:r>
                      <a:endParaRPr lang="en-US" sz="1000">
                        <a:solidFill>
                          <a:srgbClr val="211A16"/>
                        </a:solidFill>
                        <a:latin typeface="Arial" panose="020B0604020202020204"/>
                      </a:endParaRPr>
                    </a:p>
                  </a:txBody>
                  <a:tcPr marL="0" marR="0" marT="0" marB="0" anchor="b">
                    <a:solidFill>
                      <a:srgbClr val="D1D5D6"/>
                    </a:solidFill>
                  </a:tcPr>
                </a:tc>
              </a:tr>
              <a:tr h="192024">
                <a:tc gridSpan="2">
                  <a:txBody>
                    <a:bodyPr>
                      <a:spAutoFit/>
                    </a:bodyPr>
                    <a:p>
                      <a:pPr indent="0"/>
                      <a:r>
                        <a:rPr lang="en-US" sz="550">
                          <a:solidFill>
                            <a:srgbClr val="211A16"/>
                          </a:solidFill>
                          <a:latin typeface="Arial" panose="020B0604020202020204"/>
                        </a:rPr>
                        <a:t>Number of cutting tools</a:t>
                      </a:r>
                      <a:endParaRPr lang="en-US" sz="550">
                        <a:solidFill>
                          <a:srgbClr val="211A16"/>
                        </a:solidFill>
                        <a:latin typeface="Arial" panose="020B0604020202020204"/>
                      </a:endParaRPr>
                    </a:p>
                  </a:txBody>
                  <a:tcPr marL="0" marR="0" marT="0" marB="0" anchor="b"/>
                </a:tc>
                <a:tc hMerge="1">
                  <a:tcPr marL="0" marR="0" marT="0" marB="0"/>
                </a:tc>
                <a:tc>
                  <a:txBody>
                    <a:bodyPr>
                      <a:spAutoFit/>
                    </a:bodyPr>
                    <a:p>
                      <a:pPr indent="0" algn="ctr"/>
                      <a:r>
                        <a:rPr lang="en-US" sz="800">
                          <a:solidFill>
                            <a:srgbClr val="505051"/>
                          </a:solidFill>
                          <a:latin typeface="Microsoft YaHei UI" panose="020B0503020204020204" charset="-122"/>
                        </a:rPr>
                        <a:t>12</a:t>
                      </a:r>
                      <a:endParaRPr lang="en-US" sz="800">
                        <a:solidFill>
                          <a:srgbClr val="505051"/>
                        </a:solidFill>
                        <a:latin typeface="Microsoft YaHei UI" panose="020B0503020204020204" charset="-122"/>
                      </a:endParaRPr>
                    </a:p>
                  </a:txBody>
                  <a:tcPr marL="0" marR="0" marT="0" marB="0" anchor="b"/>
                </a:tc>
              </a:tr>
              <a:tr h="192024">
                <a:tc rowSpan="2">
                  <a:txBody>
                    <a:bodyPr>
                      <a:spAutoFit/>
                    </a:bodyPr>
                    <a:p>
                      <a:pPr indent="0"/>
                      <a:r>
                        <a:rPr lang="en-US" sz="850">
                          <a:solidFill>
                            <a:srgbClr val="505051"/>
                          </a:solidFill>
                          <a:latin typeface="Arial" panose="020B0604020202020204"/>
                        </a:rPr>
                        <a:t>Tool size</a:t>
                      </a:r>
                      <a:endParaRPr lang="en-US" sz="850">
                        <a:solidFill>
                          <a:srgbClr val="505051"/>
                        </a:solidFill>
                        <a:latin typeface="Arial" panose="020B0604020202020204"/>
                      </a:endParaRPr>
                    </a:p>
                  </a:txBody>
                  <a:tcPr marL="0" marR="0" marT="0" marB="0" anchor="ctr"/>
                </a:tc>
                <a:tc>
                  <a:txBody>
                    <a:bodyPr>
                      <a:spAutoFit/>
                    </a:bodyPr>
                    <a:p>
                      <a:pPr indent="0"/>
                      <a:r>
                        <a:rPr lang="en-US" sz="400">
                          <a:solidFill>
                            <a:srgbClr val="211A16"/>
                          </a:solidFill>
                          <a:latin typeface="Arial" panose="020B0604020202020204"/>
                        </a:rPr>
                        <a:t>Outer diameter and end cutting tool</a:t>
                      </a:r>
                      <a:endParaRPr lang="en-US" sz="400">
                        <a:solidFill>
                          <a:srgbClr val="211A16"/>
                        </a:solidFill>
                        <a:latin typeface="Arial" panose="020B0604020202020204"/>
                      </a:endParaRPr>
                    </a:p>
                  </a:txBody>
                  <a:tcPr marL="0" marR="0" marT="0" marB="0" anchor="ctr"/>
                </a:tc>
                <a:tc>
                  <a:txBody>
                    <a:bodyPr>
                      <a:spAutoFit/>
                    </a:bodyPr>
                    <a:p>
                      <a:pPr indent="0" algn="ctr"/>
                      <a:r>
                        <a:rPr lang="en-US" sz="800">
                          <a:solidFill>
                            <a:srgbClr val="505051"/>
                          </a:solidFill>
                          <a:latin typeface="Microsoft YaHei UI" panose="020B0503020204020204" charset="-122"/>
                        </a:rPr>
                        <a:t>25x25x150</a:t>
                      </a:r>
                      <a:endParaRPr lang="en-US" sz="800">
                        <a:solidFill>
                          <a:srgbClr val="505051"/>
                        </a:solidFill>
                        <a:latin typeface="Microsoft YaHei UI" panose="020B0503020204020204" charset="-122"/>
                      </a:endParaRPr>
                    </a:p>
                  </a:txBody>
                  <a:tcPr marL="0" marR="0" marT="0" marB="0" anchor="ctr"/>
                </a:tc>
              </a:tr>
              <a:tr h="192024">
                <a:tc vMerge="1">
                  <a:tcPr marL="0" marR="0" marT="0" marB="0"/>
                </a:tc>
                <a:tc>
                  <a:txBody>
                    <a:bodyPr>
                      <a:spAutoFit/>
                    </a:bodyPr>
                    <a:p>
                      <a:pPr indent="0"/>
                      <a:r>
                        <a:rPr lang="en-US" sz="400">
                          <a:solidFill>
                            <a:srgbClr val="211A16"/>
                          </a:solidFill>
                          <a:latin typeface="Arial" panose="020B0604020202020204"/>
                        </a:rPr>
                        <a:t>Inside diameter tool</a:t>
                      </a:r>
                      <a:endParaRPr lang="en-US" sz="400">
                        <a:solidFill>
                          <a:srgbClr val="211A16"/>
                        </a:solidFill>
                        <a:latin typeface="Arial" panose="020B0604020202020204"/>
                      </a:endParaRPr>
                    </a:p>
                  </a:txBody>
                  <a:tcPr marL="0" marR="0" marT="0" marB="0" anchor="ctr"/>
                </a:tc>
                <a:tc>
                  <a:txBody>
                    <a:bodyPr>
                      <a:spAutoFit/>
                    </a:bodyPr>
                    <a:p>
                      <a:pPr indent="0" algn="ctr"/>
                      <a:r>
                        <a:rPr lang="en-US" sz="700">
                          <a:solidFill>
                            <a:srgbClr val="505051"/>
                          </a:solidFill>
                          <a:latin typeface="Microsoft YaHei UI" panose="020B0503020204020204" charset="-122"/>
                        </a:rPr>
                        <a:t>0</a:t>
                      </a:r>
                      <a:r>
                        <a:rPr lang="en-US" sz="800">
                          <a:solidFill>
                            <a:srgbClr val="505051"/>
                          </a:solidFill>
                          <a:latin typeface="Microsoft YaHei UI" panose="020B0503020204020204" charset="-122"/>
                        </a:rPr>
                        <a:t>40</a:t>
                      </a:r>
                      <a:endParaRPr lang="en-US" sz="800">
                        <a:solidFill>
                          <a:srgbClr val="505051"/>
                        </a:solidFill>
                        <a:latin typeface="Microsoft YaHei UI" panose="020B0503020204020204" charset="-122"/>
                      </a:endParaRPr>
                    </a:p>
                  </a:txBody>
                  <a:tcPr marL="0" marR="0" marT="0" marB="0" anchor="ctr"/>
                </a:tc>
              </a:tr>
              <a:tr h="192024">
                <a:tc rowSpan="3">
                  <a:txBody>
                    <a:bodyPr>
                      <a:spAutoFit/>
                    </a:bodyPr>
                    <a:p>
                      <a:pPr indent="0"/>
                      <a:r>
                        <a:rPr lang="en-US" sz="600">
                          <a:solidFill>
                            <a:srgbClr val="211A16"/>
                          </a:solidFill>
                          <a:latin typeface="Arial" panose="020B0604020202020204"/>
                        </a:rPr>
                        <a:t>Capacity of processing</a:t>
                      </a:r>
                      <a:endParaRPr lang="en-US" sz="600">
                        <a:solidFill>
                          <a:srgbClr val="211A16"/>
                        </a:solidFill>
                        <a:latin typeface="Arial" panose="020B0604020202020204"/>
                      </a:endParaRPr>
                    </a:p>
                  </a:txBody>
                  <a:tcPr marL="0" marR="0" marT="0" marB="0" anchor="ctr"/>
                </a:tc>
                <a:tc>
                  <a:txBody>
                    <a:bodyPr>
                      <a:spAutoFit/>
                    </a:bodyPr>
                    <a:p>
                      <a:pPr indent="0"/>
                      <a:r>
                        <a:rPr lang="en-US" sz="850">
                          <a:solidFill>
                            <a:srgbClr val="505051"/>
                          </a:solidFill>
                          <a:latin typeface="Arial" panose="020B0604020202020204"/>
                        </a:rPr>
                        <a:t>Drilling</a:t>
                      </a:r>
                      <a:endParaRPr lang="en-US" sz="850">
                        <a:solidFill>
                          <a:srgbClr val="505051"/>
                        </a:solidFill>
                        <a:latin typeface="Arial" panose="020B0604020202020204"/>
                      </a:endParaRPr>
                    </a:p>
                  </a:txBody>
                  <a:tcPr marL="0" marR="0" marT="0" marB="0" anchor="b"/>
                </a:tc>
                <a:tc>
                  <a:txBody>
                    <a:bodyPr>
                      <a:spAutoFit/>
                    </a:bodyPr>
                    <a:p>
                      <a:pPr indent="0" algn="ctr"/>
                      <a:r>
                        <a:rPr lang="en-US" sz="950">
                          <a:solidFill>
                            <a:srgbClr val="505051"/>
                          </a:solidFill>
                          <a:latin typeface="Arial" panose="020B0604020202020204"/>
                        </a:rPr>
                        <a:t>•</a:t>
                      </a:r>
                      <a:endParaRPr lang="en-US" sz="950">
                        <a:solidFill>
                          <a:srgbClr val="505051"/>
                        </a:solidFill>
                        <a:latin typeface="Arial" panose="020B0604020202020204"/>
                      </a:endParaRPr>
                    </a:p>
                  </a:txBody>
                  <a:tcPr marL="0" marR="0" marT="0" marB="0" anchor="b"/>
                </a:tc>
              </a:tr>
              <a:tr h="192024">
                <a:tc vMerge="1">
                  <a:tcPr marL="0" marR="0" marT="0" marB="0"/>
                </a:tc>
                <a:tc>
                  <a:txBody>
                    <a:bodyPr>
                      <a:spAutoFit/>
                    </a:bodyPr>
                    <a:p>
                      <a:pPr indent="0"/>
                      <a:r>
                        <a:rPr lang="en-US" sz="850">
                          <a:solidFill>
                            <a:srgbClr val="505051"/>
                          </a:solidFill>
                          <a:latin typeface="Arial" panose="020B0604020202020204"/>
                        </a:rPr>
                        <a:t>Milling</a:t>
                      </a:r>
                      <a:endParaRPr lang="en-US" sz="850">
                        <a:solidFill>
                          <a:srgbClr val="505051"/>
                        </a:solidFill>
                        <a:latin typeface="Arial" panose="020B0604020202020204"/>
                      </a:endParaRPr>
                    </a:p>
                  </a:txBody>
                  <a:tcPr marL="0" marR="0" marT="0" marB="0" anchor="b"/>
                </a:tc>
                <a:tc>
                  <a:txBody>
                    <a:bodyPr>
                      <a:spAutoFit/>
                    </a:bodyPr>
                    <a:p>
                      <a:pPr indent="0" algn="ctr"/>
                      <a:r>
                        <a:rPr lang="en-US" sz="950">
                          <a:solidFill>
                            <a:srgbClr val="505051"/>
                          </a:solidFill>
                          <a:latin typeface="Arial" panose="020B0604020202020204"/>
                        </a:rPr>
                        <a:t>•</a:t>
                      </a:r>
                      <a:endParaRPr lang="en-US" sz="950">
                        <a:solidFill>
                          <a:srgbClr val="505051"/>
                        </a:solidFill>
                        <a:latin typeface="Arial" panose="020B0604020202020204"/>
                      </a:endParaRPr>
                    </a:p>
                  </a:txBody>
                  <a:tcPr marL="0" marR="0" marT="0" marB="0" anchor="b"/>
                </a:tc>
              </a:tr>
              <a:tr h="192024">
                <a:tc vMerge="1">
                  <a:tcPr marL="0" marR="0" marT="0" marB="0"/>
                </a:tc>
                <a:tc>
                  <a:txBody>
                    <a:bodyPr>
                      <a:spAutoFit/>
                    </a:bodyPr>
                    <a:p>
                      <a:pPr indent="0"/>
                      <a:r>
                        <a:rPr lang="en-US" sz="850">
                          <a:solidFill>
                            <a:srgbClr val="505051"/>
                          </a:solidFill>
                          <a:latin typeface="Arial" panose="020B0604020202020204"/>
                        </a:rPr>
                        <a:t>Tapping</a:t>
                      </a:r>
                      <a:endParaRPr lang="en-US" sz="850">
                        <a:solidFill>
                          <a:srgbClr val="505051"/>
                        </a:solidFill>
                        <a:latin typeface="Arial" panose="020B0604020202020204"/>
                      </a:endParaRPr>
                    </a:p>
                  </a:txBody>
                  <a:tcPr marL="0" marR="0" marT="0" marB="0" anchor="b"/>
                </a:tc>
                <a:tc>
                  <a:txBody>
                    <a:bodyPr>
                      <a:spAutoFit/>
                    </a:bodyPr>
                    <a:p>
                      <a:pPr indent="0" algn="ctr"/>
                      <a:r>
                        <a:rPr lang="en-US" sz="950">
                          <a:solidFill>
                            <a:srgbClr val="505051"/>
                          </a:solidFill>
                          <a:latin typeface="Arial" panose="020B0604020202020204"/>
                        </a:rPr>
                        <a:t>•</a:t>
                      </a:r>
                      <a:endParaRPr lang="en-US" sz="950">
                        <a:solidFill>
                          <a:srgbClr val="505051"/>
                        </a:solidFill>
                        <a:latin typeface="Arial" panose="020B0604020202020204"/>
                      </a:endParaRPr>
                    </a:p>
                  </a:txBody>
                  <a:tcPr marL="0" marR="0" marT="0" marB="0" anchor="b"/>
                </a:tc>
              </a:tr>
              <a:tr h="192024">
                <a:tc rowSpan="2" gridSpan="2">
                  <a:txBody>
                    <a:bodyPr>
                      <a:spAutoFit/>
                    </a:bodyPr>
                    <a:p>
                      <a:pPr indent="0"/>
                      <a:r>
                        <a:rPr lang="en-US" sz="850">
                          <a:solidFill>
                            <a:srgbClr val="505051"/>
                          </a:solidFill>
                          <a:latin typeface="Arial" panose="020B0604020202020204"/>
                        </a:rPr>
                        <a:t>Turret rotation form</a:t>
                      </a:r>
                      <a:endParaRPr lang="en-US" sz="850">
                        <a:solidFill>
                          <a:srgbClr val="505051"/>
                        </a:solidFill>
                        <a:latin typeface="Arial" panose="020B0604020202020204"/>
                      </a:endParaRPr>
                    </a:p>
                  </a:txBody>
                  <a:tcPr marL="0" marR="0" marT="0" marB="0" anchor="ctr"/>
                </a:tc>
                <a:tc rowSpan="2" hMerge="1">
                  <a:tcPr marL="0" marR="0" marT="0" marB="0"/>
                </a:tc>
                <a:tc>
                  <a:txBody>
                    <a:bodyPr>
                      <a:spAutoFit/>
                    </a:bodyPr>
                    <a:p>
                      <a:pPr indent="0"/>
                      <a:r>
                        <a:rPr lang="en-US" sz="450">
                          <a:solidFill>
                            <a:srgbClr val="211A16"/>
                          </a:solidFill>
                          <a:latin typeface="Arial" panose="020B0604020202020204"/>
                        </a:rPr>
                        <a:t>Approximate random rotation (automatic mode)</a:t>
                      </a:r>
                      <a:endParaRPr lang="en-US" sz="450">
                        <a:solidFill>
                          <a:srgbClr val="211A16"/>
                        </a:solidFill>
                        <a:latin typeface="Arial" panose="020B0604020202020204"/>
                      </a:endParaRPr>
                    </a:p>
                  </a:txBody>
                  <a:tcPr marL="0" marR="0" marT="0" marB="0" anchor="ctr"/>
                </a:tc>
              </a:tr>
              <a:tr h="192024">
                <a:tc vMerge="1" gridSpan="2">
                  <a:tcPr marL="0" marR="0" marT="0" marB="0"/>
                </a:tc>
                <a:tc vMerge="1" hMerge="1">
                  <a:tcPr marL="0" marR="0" marT="0" marB="0"/>
                </a:tc>
                <a:tc>
                  <a:txBody>
                    <a:bodyPr>
                      <a:spAutoFit/>
                    </a:bodyPr>
                    <a:p>
                      <a:pPr indent="0"/>
                      <a:r>
                        <a:rPr lang="en-US" sz="450">
                          <a:solidFill>
                            <a:srgbClr val="211A16"/>
                          </a:solidFill>
                          <a:latin typeface="Arial" panose="020B0604020202020204"/>
                        </a:rPr>
                        <a:t>Optional bidirectional rotation (manual mode)</a:t>
                      </a:r>
                      <a:endParaRPr lang="en-US" sz="450">
                        <a:solidFill>
                          <a:srgbClr val="211A16"/>
                        </a:solidFill>
                        <a:latin typeface="Arial" panose="020B0604020202020204"/>
                      </a:endParaRPr>
                    </a:p>
                  </a:txBody>
                  <a:tcPr marL="0" marR="0" marT="0" marB="0" anchor="ctr"/>
                </a:tc>
              </a:tr>
              <a:tr h="192024">
                <a:tc gridSpan="2">
                  <a:txBody>
                    <a:bodyPr>
                      <a:spAutoFit/>
                    </a:bodyPr>
                    <a:p>
                      <a:pPr indent="0"/>
                      <a:r>
                        <a:rPr lang="en-US" sz="850">
                          <a:solidFill>
                            <a:srgbClr val="505051"/>
                          </a:solidFill>
                          <a:latin typeface="Arial" panose="020B0604020202020204"/>
                        </a:rPr>
                        <a:t>Turret indexing time (s)</a:t>
                      </a:r>
                      <a:endParaRPr lang="en-US" sz="850">
                        <a:solidFill>
                          <a:srgbClr val="505051"/>
                        </a:solidFill>
                        <a:latin typeface="Arial" panose="020B0604020202020204"/>
                      </a:endParaRPr>
                    </a:p>
                  </a:txBody>
                  <a:tcPr marL="0" marR="0" marT="0" marB="0" anchor="b"/>
                </a:tc>
                <a:tc hMerge="1">
                  <a:tcPr marL="0" marR="0" marT="0" marB="0"/>
                </a:tc>
                <a:tc>
                  <a:txBody>
                    <a:bodyPr>
                      <a:spAutoFit/>
                    </a:bodyPr>
                    <a:p>
                      <a:pPr indent="0" algn="ctr"/>
                      <a:r>
                        <a:rPr lang="en-US" sz="850">
                          <a:solidFill>
                            <a:srgbClr val="505051"/>
                          </a:solidFill>
                          <a:latin typeface="Microsoft YaHei UI" panose="020B0503020204020204" charset="-122"/>
                        </a:rPr>
                        <a:t>0.2</a:t>
                      </a:r>
                      <a:endParaRPr lang="en-US" sz="850">
                        <a:solidFill>
                          <a:srgbClr val="505051"/>
                        </a:solidFill>
                        <a:latin typeface="Microsoft YaHei UI" panose="020B0503020204020204" charset="-122"/>
                      </a:endParaRPr>
                    </a:p>
                  </a:txBody>
                  <a:tcPr marL="0" marR="0" marT="0" marB="0" anchor="b"/>
                </a:tc>
              </a:tr>
              <a:tr h="195072">
                <a:tc gridSpan="2">
                  <a:txBody>
                    <a:bodyPr>
                      <a:spAutoFit/>
                    </a:bodyPr>
                    <a:p>
                      <a:pPr indent="0"/>
                      <a:r>
                        <a:rPr lang="en-US" sz="750">
                          <a:solidFill>
                            <a:srgbClr val="505051"/>
                          </a:solidFill>
                          <a:latin typeface="Arial" panose="020B0604020202020204"/>
                        </a:rPr>
                        <a:t>Turret locking force(KN)</a:t>
                      </a:r>
                      <a:endParaRPr lang="en-US" sz="750">
                        <a:solidFill>
                          <a:srgbClr val="505051"/>
                        </a:solidFill>
                        <a:latin typeface="Arial" panose="020B0604020202020204"/>
                      </a:endParaRPr>
                    </a:p>
                  </a:txBody>
                  <a:tcPr marL="0" marR="0" marT="0" marB="0" anchor="b"/>
                </a:tc>
                <a:tc hMerge="1">
                  <a:tcPr marL="0" marR="0" marT="0" marB="0"/>
                </a:tc>
                <a:tc>
                  <a:txBody>
                    <a:bodyPr>
                      <a:spAutoFit/>
                    </a:bodyPr>
                    <a:p>
                      <a:pPr indent="0" algn="ctr"/>
                      <a:r>
                        <a:rPr lang="en-US" sz="850">
                          <a:solidFill>
                            <a:srgbClr val="505051"/>
                          </a:solidFill>
                          <a:latin typeface="Microsoft YaHei UI" panose="020B0503020204020204" charset="-122"/>
                        </a:rPr>
                        <a:t>60</a:t>
                      </a:r>
                      <a:endParaRPr lang="en-US" sz="850">
                        <a:solidFill>
                          <a:srgbClr val="505051"/>
                        </a:solidFill>
                        <a:latin typeface="Microsoft YaHei UI" panose="020B0503020204020204" charset="-122"/>
                      </a:endParaRPr>
                    </a:p>
                  </a:txBody>
                  <a:tcPr marL="0" marR="0" marT="0" marB="0" anchor="b"/>
                </a:tc>
              </a:tr>
            </a:tbl>
          </a:graphicData>
        </a:graphic>
      </p:graphicFrame>
      <p:sp>
        <p:nvSpPr>
          <p:cNvPr id="32" name="矩形 31"/>
          <p:cNvSpPr/>
          <p:nvPr/>
        </p:nvSpPr>
        <p:spPr>
          <a:xfrm>
            <a:off x="11533632" y="6184392"/>
            <a:ext cx="3011424" cy="140208"/>
          </a:xfrm>
          <a:prstGeom prst="rect">
            <a:avLst/>
          </a:prstGeom>
          <a:solidFill>
            <a:srgbClr val="FFFFFF"/>
          </a:solidFill>
        </p:spPr>
        <p:txBody>
          <a:bodyPr wrap="none" lIns="0" tIns="0" rIns="0" bIns="0">
            <a:noAutofit/>
          </a:bodyPr>
          <a:p>
            <a:pPr indent="0"/>
            <a:r>
              <a:rPr lang="en-US" sz="600" b="1">
                <a:solidFill>
                  <a:srgbClr val="211A16"/>
                </a:solidFill>
                <a:latin typeface="Arial" panose="020B0604020202020204"/>
              </a:rPr>
              <a:t>• Standard options O Optional Options </a:t>
            </a:r>
            <a:r>
              <a:rPr lang="en-US" sz="700" b="1">
                <a:solidFill>
                  <a:srgbClr val="211A16"/>
                </a:solidFill>
                <a:latin typeface="宋体" panose="02010600030101010101" pitchFamily="2" charset="-122"/>
              </a:rPr>
              <a:t>☆</a:t>
            </a:r>
            <a:r>
              <a:rPr lang="en-US" sz="600" b="1">
                <a:solidFill>
                  <a:srgbClr val="211A16"/>
                </a:solidFill>
                <a:latin typeface="Arial" panose="020B0604020202020204"/>
              </a:rPr>
              <a:t> Special design </a:t>
            </a:r>
            <a:r>
              <a:rPr lang="zh-TW" sz="600" b="1">
                <a:solidFill>
                  <a:srgbClr val="211A16"/>
                </a:solidFill>
                <a:latin typeface="Arial" panose="020B0604020202020204"/>
                <a:ea typeface="Arial" panose="020B0604020202020204"/>
              </a:rPr>
              <a:t>— </a:t>
            </a:r>
            <a:r>
              <a:rPr lang="en-US" sz="600" b="1">
                <a:solidFill>
                  <a:srgbClr val="211A16"/>
                </a:solidFill>
                <a:latin typeface="Arial" panose="020B0604020202020204"/>
              </a:rPr>
              <a:t>Be out of order</a:t>
            </a:r>
            <a:endParaRPr lang="en-US" sz="600" b="1">
              <a:solidFill>
                <a:srgbClr val="211A16"/>
              </a:solidFill>
              <a:latin typeface="Arial" panose="020B0604020202020204"/>
            </a:endParaRPr>
          </a:p>
        </p:txBody>
      </p:sp>
      <p:graphicFrame>
        <p:nvGraphicFramePr>
          <p:cNvPr id="33" name="表格 32"/>
          <p:cNvGraphicFramePr>
            <a:graphicFrameLocks noGrp="1"/>
          </p:cNvGraphicFramePr>
          <p:nvPr/>
        </p:nvGraphicFramePr>
        <p:xfrm>
          <a:off x="11570208" y="6440424"/>
          <a:ext cx="3090672" cy="3240024"/>
        </p:xfrm>
        <a:graphic>
          <a:graphicData uri="http://schemas.openxmlformats.org/drawingml/2006/table">
            <a:tbl>
              <a:tblPr/>
              <a:tblGrid>
                <a:gridCol w="713232"/>
                <a:gridCol w="938784"/>
                <a:gridCol w="762000"/>
                <a:gridCol w="676656"/>
              </a:tblGrid>
              <a:tr h="204216">
                <a:tc gridSpan="4">
                  <a:txBody>
                    <a:bodyPr>
                      <a:spAutoFit/>
                    </a:bodyPr>
                    <a:p>
                      <a:pPr indent="0" algn="ctr"/>
                      <a:r>
                        <a:rPr lang="en-US" sz="1000">
                          <a:solidFill>
                            <a:srgbClr val="211A16"/>
                          </a:solidFill>
                          <a:latin typeface="Arial" panose="020B0604020202020204"/>
                        </a:rPr>
                        <a:t>HQT-12DM</a:t>
                      </a:r>
                      <a:endParaRPr lang="en-US" sz="1000">
                        <a:solidFill>
                          <a:srgbClr val="211A16"/>
                        </a:solidFill>
                        <a:latin typeface="Arial" panose="020B0604020202020204"/>
                      </a:endParaRPr>
                    </a:p>
                  </a:txBody>
                  <a:tcPr marL="0" marR="0" marT="0" marB="0" anchor="b">
                    <a:solidFill>
                      <a:srgbClr val="D1D5D6"/>
                    </a:solidFill>
                  </a:tcPr>
                </a:tc>
                <a:tc hMerge="1">
                  <a:tcPr marL="0" marR="0" marT="0" marB="0"/>
                </a:tc>
                <a:tc hMerge="1">
                  <a:tcPr marL="0" marR="0" marT="0" marB="0"/>
                </a:tc>
                <a:tc hMerge="1">
                  <a:tcPr marL="0" marR="0" marT="0" marB="0"/>
                </a:tc>
              </a:tr>
              <a:tr h="198120">
                <a:tc rowSpan="2">
                  <a:txBody>
                    <a:bodyPr>
                      <a:spAutoFit/>
                    </a:bodyPr>
                    <a:p>
                      <a:pPr marL="90805" indent="0">
                        <a:lnSpc>
                          <a:spcPct val="110000"/>
                        </a:lnSpc>
                      </a:pPr>
                      <a:r>
                        <a:rPr lang="en-US" sz="550">
                          <a:solidFill>
                            <a:srgbClr val="211A16"/>
                          </a:solidFill>
                          <a:latin typeface="Arial" panose="020B0604020202020204"/>
                        </a:rPr>
                        <a:t>Turning tool holder</a:t>
                      </a:r>
                      <a:endParaRPr lang="en-US" sz="550">
                        <a:solidFill>
                          <a:srgbClr val="211A16"/>
                        </a:solidFill>
                        <a:latin typeface="Arial" panose="020B0604020202020204"/>
                      </a:endParaRPr>
                    </a:p>
                  </a:txBody>
                  <a:tcPr marL="0" marR="0" marT="0" marB="0" anchor="b"/>
                </a:tc>
                <a:tc>
                  <a:txBody>
                    <a:bodyPr>
                      <a:spAutoFit/>
                    </a:bodyPr>
                    <a:p>
                      <a:pPr indent="0"/>
                      <a:r>
                        <a:rPr lang="en-US" sz="550">
                          <a:solidFill>
                            <a:srgbClr val="211A16"/>
                          </a:solidFill>
                          <a:latin typeface="Arial" panose="020B0604020202020204"/>
                        </a:rPr>
                        <a:t>Outside diameter tool holder</a:t>
                      </a:r>
                      <a:endParaRPr lang="en-US" sz="550">
                        <a:solidFill>
                          <a:srgbClr val="211A16"/>
                        </a:solidFill>
                        <a:latin typeface="Arial" panose="020B0604020202020204"/>
                      </a:endParaRPr>
                    </a:p>
                  </a:txBody>
                  <a:tcPr marL="0" marR="0" marT="0" marB="0" anchor="b"/>
                </a:tc>
                <a:tc>
                  <a:txBody>
                    <a:bodyPr>
                      <a:spAutoFit/>
                    </a:bodyPr>
                    <a:p>
                      <a:pPr indent="152400"/>
                      <a:r>
                        <a:rPr lang="en-US" sz="850">
                          <a:solidFill>
                            <a:srgbClr val="505051"/>
                          </a:solidFill>
                          <a:latin typeface="Arial" panose="020B0604020202020204"/>
                        </a:rPr>
                        <a:t>Left/right</a:t>
                      </a:r>
                      <a:endParaRPr lang="en-US" sz="850">
                        <a:solidFill>
                          <a:srgbClr val="505051"/>
                        </a:solidFill>
                        <a:latin typeface="Arial" panose="020B0604020202020204"/>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201168">
                <a:tc vMerge="1">
                  <a:tcPr marL="0" marR="0" marT="0" marB="0"/>
                </a:tc>
                <a:tc>
                  <a:txBody>
                    <a:bodyPr>
                      <a:spAutoFit/>
                    </a:bodyPr>
                    <a:p>
                      <a:pPr indent="0"/>
                      <a:r>
                        <a:rPr lang="en-US" sz="550">
                          <a:solidFill>
                            <a:srgbClr val="211A16"/>
                          </a:solidFill>
                          <a:latin typeface="Arial" panose="020B0604020202020204"/>
                        </a:rPr>
                        <a:t>End turning tool holder</a:t>
                      </a:r>
                      <a:endParaRPr lang="en-US" sz="550">
                        <a:solidFill>
                          <a:srgbClr val="211A16"/>
                        </a:solidFill>
                        <a:latin typeface="Arial" panose="020B0604020202020204"/>
                      </a:endParaRPr>
                    </a:p>
                  </a:txBody>
                  <a:tcPr marL="0" marR="0" marT="0" marB="0" anchor="b"/>
                </a:tc>
                <a:tc>
                  <a:txBody>
                    <a:bodyPr>
                      <a:spAutoFit/>
                    </a:bodyPr>
                    <a:p>
                      <a:pPr indent="152400"/>
                      <a:r>
                        <a:rPr lang="en-US" sz="850">
                          <a:solidFill>
                            <a:srgbClr val="505051"/>
                          </a:solidFill>
                          <a:latin typeface="Arial" panose="020B0604020202020204"/>
                        </a:rPr>
                        <a:t>Standard</a:t>
                      </a:r>
                      <a:endParaRPr lang="en-US" sz="850">
                        <a:solidFill>
                          <a:srgbClr val="505051"/>
                        </a:solidFill>
                        <a:latin typeface="Arial" panose="020B0604020202020204"/>
                      </a:endParaRPr>
                    </a:p>
                  </a:txBody>
                  <a:tcPr marL="0" marR="0" marT="0" marB="0" anchor="b"/>
                </a:tc>
                <a:tc>
                  <a:txBody>
                    <a:bodyPr>
                      <a:spAutoFit/>
                    </a:bodyPr>
                    <a:p>
                      <a:pPr indent="177800"/>
                      <a:r>
                        <a:rPr lang="en-US" sz="950">
                          <a:solidFill>
                            <a:srgbClr val="505051"/>
                          </a:solidFill>
                          <a:latin typeface="Arial" panose="020B0604020202020204"/>
                        </a:rPr>
                        <a:t>•</a:t>
                      </a:r>
                      <a:r>
                        <a:rPr lang="en-US" sz="1100">
                          <a:solidFill>
                            <a:srgbClr val="505051"/>
                          </a:solidFill>
                          <a:latin typeface="黑体" panose="02010609060101010101" charset="-122"/>
                        </a:rPr>
                        <a:t> xi</a:t>
                      </a:r>
                      <a:endParaRPr lang="en-US" sz="1100">
                        <a:solidFill>
                          <a:srgbClr val="505051"/>
                        </a:solidFill>
                        <a:latin typeface="黑体" panose="02010609060101010101" charset="-122"/>
                      </a:endParaRPr>
                    </a:p>
                  </a:txBody>
                  <a:tcPr marL="0" marR="0" marT="0" marB="0" anchor="b"/>
                </a:tc>
              </a:tr>
              <a:tr h="201168">
                <a:tc rowSpan="3">
                  <a:txBody>
                    <a:bodyPr>
                      <a:spAutoFit/>
                    </a:bodyPr>
                    <a:p>
                      <a:pPr indent="0" algn="ctr">
                        <a:lnSpc>
                          <a:spcPct val="113000"/>
                        </a:lnSpc>
                      </a:pPr>
                      <a:r>
                        <a:rPr lang="en-US" sz="650">
                          <a:solidFill>
                            <a:srgbClr val="211A16"/>
                          </a:solidFill>
                          <a:latin typeface="Arial" panose="020B0604020202020204"/>
                        </a:rPr>
                        <a:t>Boring bar tool holder</a:t>
                      </a:r>
                      <a:endParaRPr lang="en-US" sz="650">
                        <a:solidFill>
                          <a:srgbClr val="211A16"/>
                        </a:solidFill>
                        <a:latin typeface="Arial" panose="020B0604020202020204"/>
                      </a:endParaRPr>
                    </a:p>
                  </a:txBody>
                  <a:tcPr marL="0" marR="0" marT="0" marB="0" anchor="ctr"/>
                </a:tc>
                <a:tc>
                  <a:txBody>
                    <a:bodyPr>
                      <a:spAutoFit/>
                    </a:bodyPr>
                    <a:p>
                      <a:pPr indent="0"/>
                      <a:r>
                        <a:rPr lang="en-US" sz="550">
                          <a:solidFill>
                            <a:srgbClr val="211A16"/>
                          </a:solidFill>
                          <a:latin typeface="Arial" panose="020B0604020202020204"/>
                        </a:rPr>
                        <a:t>Boring tool holder</a:t>
                      </a:r>
                      <a:endParaRPr lang="en-US" sz="550">
                        <a:solidFill>
                          <a:srgbClr val="211A16"/>
                        </a:solidFill>
                        <a:latin typeface="Arial" panose="020B0604020202020204"/>
                      </a:endParaRPr>
                    </a:p>
                  </a:txBody>
                  <a:tcPr marL="0" marR="0" marT="0" marB="0" anchor="ctr"/>
                </a:tc>
                <a:tc>
                  <a:txBody>
                    <a:bodyPr>
                      <a:spAutoFit/>
                    </a:bodyPr>
                    <a:p>
                      <a:pPr indent="266700"/>
                      <a:r>
                        <a:rPr lang="en-US" sz="800">
                          <a:solidFill>
                            <a:srgbClr val="211A16"/>
                          </a:solidFill>
                          <a:latin typeface="Microsoft YaHei UI" panose="020B0503020204020204" charset="-122"/>
                        </a:rPr>
                        <a:t>040</a:t>
                      </a:r>
                      <a:endParaRPr lang="en-US" sz="800">
                        <a:solidFill>
                          <a:srgbClr val="211A16"/>
                        </a:solidFill>
                        <a:latin typeface="Microsoft YaHei UI" panose="020B0503020204020204" charset="-122"/>
                      </a:endParaRPr>
                    </a:p>
                  </a:txBody>
                  <a:tcPr marL="0" marR="0" marT="0" marB="0" anchor="ctr"/>
                </a:tc>
                <a:tc>
                  <a:txBody>
                    <a:bodyPr>
                      <a:spAutoFit/>
                    </a:bodyPr>
                    <a:p>
                      <a:pPr indent="177800"/>
                      <a:r>
                        <a:rPr lang="en-US" sz="950">
                          <a:solidFill>
                            <a:srgbClr val="505051"/>
                          </a:solidFill>
                          <a:latin typeface="Arial" panose="020B0604020202020204"/>
                        </a:rPr>
                        <a:t>•</a:t>
                      </a:r>
                      <a:r>
                        <a:rPr lang="en-US" sz="1100">
                          <a:solidFill>
                            <a:srgbClr val="505051"/>
                          </a:solidFill>
                          <a:latin typeface="黑体" panose="02010609060101010101" charset="-122"/>
                        </a:rPr>
                        <a:t> X3</a:t>
                      </a:r>
                      <a:endParaRPr lang="en-US" sz="1100">
                        <a:solidFill>
                          <a:srgbClr val="505051"/>
                        </a:solidFill>
                        <a:latin typeface="黑体" panose="02010609060101010101" charset="-122"/>
                      </a:endParaRPr>
                    </a:p>
                  </a:txBody>
                  <a:tcPr marL="0" marR="0" marT="0" marB="0" anchor="ctr"/>
                </a:tc>
              </a:tr>
              <a:tr h="198120">
                <a:tc vMerge="1">
                  <a:tcPr marL="0" marR="0" marT="0" marB="0"/>
                </a:tc>
                <a:tc>
                  <a:txBody>
                    <a:bodyPr>
                      <a:spAutoFit/>
                    </a:bodyPr>
                    <a:p>
                      <a:pPr indent="0"/>
                      <a:r>
                        <a:rPr lang="en-US" sz="550">
                          <a:solidFill>
                            <a:srgbClr val="211A16"/>
                          </a:solidFill>
                          <a:latin typeface="Arial" panose="020B0604020202020204"/>
                        </a:rPr>
                        <a:t>High pressure internal cooling tool holder</a:t>
                      </a:r>
                      <a:endParaRPr lang="en-US" sz="550">
                        <a:solidFill>
                          <a:srgbClr val="211A16"/>
                        </a:solidFill>
                        <a:latin typeface="Arial" panose="020B0604020202020204"/>
                      </a:endParaRPr>
                    </a:p>
                  </a:txBody>
                  <a:tcPr marL="0" marR="0" marT="0" marB="0" anchor="b"/>
                </a:tc>
                <a:tc>
                  <a:txBody>
                    <a:bodyPr>
                      <a:spAutoFit/>
                    </a:bodyPr>
                    <a:p>
                      <a:pPr indent="266700"/>
                      <a:r>
                        <a:rPr lang="en-US" sz="800">
                          <a:solidFill>
                            <a:srgbClr val="211A16"/>
                          </a:solidFill>
                          <a:latin typeface="Microsoft YaHei UI" panose="020B0503020204020204" charset="-122"/>
                        </a:rPr>
                        <a:t>040</a:t>
                      </a:r>
                      <a:endParaRPr lang="en-US" sz="800">
                        <a:solidFill>
                          <a:srgbClr val="211A16"/>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201168">
                <a:tc vMerge="1">
                  <a:tcPr marL="0" marR="0" marT="0" marB="0"/>
                </a:tc>
                <a:tc>
                  <a:txBody>
                    <a:bodyPr>
                      <a:spAutoFit/>
                    </a:bodyPr>
                    <a:p>
                      <a:pPr indent="0">
                        <a:lnSpc>
                          <a:spcPct val="109000"/>
                        </a:lnSpc>
                      </a:pPr>
                      <a:r>
                        <a:rPr lang="en-US" sz="500">
                          <a:solidFill>
                            <a:srgbClr val="211A16"/>
                          </a:solidFill>
                          <a:latin typeface="Arial" panose="020B0604020202020204"/>
                        </a:rPr>
                        <a:t>U-shaped drilling tool holder</a:t>
                      </a:r>
                      <a:endParaRPr lang="en-US" sz="500">
                        <a:solidFill>
                          <a:srgbClr val="211A16"/>
                        </a:solidFill>
                        <a:latin typeface="Arial" panose="020B0604020202020204"/>
                      </a:endParaRPr>
                    </a:p>
                  </a:txBody>
                  <a:tcPr marL="0" marR="0" marT="0" marB="0" anchor="ctr"/>
                </a:tc>
                <a:tc>
                  <a:txBody>
                    <a:bodyPr>
                      <a:spAutoFit/>
                    </a:bodyPr>
                    <a:p>
                      <a:pPr indent="266700"/>
                      <a:r>
                        <a:rPr lang="en-US" sz="800">
                          <a:solidFill>
                            <a:srgbClr val="211A16"/>
                          </a:solidFill>
                          <a:latin typeface="Microsoft YaHei UI" panose="020B0503020204020204" charset="-122"/>
                        </a:rPr>
                        <a:t>040</a:t>
                      </a:r>
                      <a:endParaRPr lang="en-US" sz="800">
                        <a:solidFill>
                          <a:srgbClr val="211A16"/>
                        </a:solidFill>
                        <a:latin typeface="Microsoft YaHei UI" panose="020B0503020204020204" charset="-122"/>
                      </a:endParaRPr>
                    </a:p>
                  </a:txBody>
                  <a:tcPr marL="0" marR="0" marT="0" marB="0" anchor="ctr"/>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ctr"/>
                </a:tc>
              </a:tr>
              <a:tr h="198120">
                <a:tc rowSpan="2">
                  <a:txBody>
                    <a:bodyPr>
                      <a:spAutoFit/>
                    </a:bodyPr>
                    <a:p>
                      <a:pPr marL="90805" indent="0">
                        <a:lnSpc>
                          <a:spcPct val="109000"/>
                        </a:lnSpc>
                      </a:pPr>
                      <a:r>
                        <a:rPr lang="en-US" sz="650">
                          <a:solidFill>
                            <a:srgbClr val="211A16"/>
                          </a:solidFill>
                          <a:latin typeface="Arial" panose="020B0604020202020204"/>
                        </a:rPr>
                        <a:t>Power tool holder</a:t>
                      </a:r>
                      <a:endParaRPr lang="en-US" sz="650">
                        <a:solidFill>
                          <a:srgbClr val="211A16"/>
                        </a:solidFill>
                        <a:latin typeface="Arial" panose="020B0604020202020204"/>
                      </a:endParaRPr>
                    </a:p>
                  </a:txBody>
                  <a:tcPr marL="0" marR="0" marT="0" marB="0" anchor="b"/>
                </a:tc>
                <a:tc>
                  <a:txBody>
                    <a:bodyPr>
                      <a:spAutoFit/>
                    </a:bodyPr>
                    <a:p>
                      <a:pPr indent="0">
                        <a:lnSpc>
                          <a:spcPct val="121000"/>
                        </a:lnSpc>
                      </a:pPr>
                      <a:r>
                        <a:rPr lang="en-US" sz="450">
                          <a:solidFill>
                            <a:srgbClr val="211A16"/>
                          </a:solidFill>
                          <a:latin typeface="Arial" panose="020B0604020202020204"/>
                        </a:rPr>
                        <a:t>Cutter holder for straight milling</a:t>
                      </a:r>
                      <a:endParaRPr lang="en-US" sz="450">
                        <a:solidFill>
                          <a:srgbClr val="211A16"/>
                        </a:solidFill>
                        <a:latin typeface="Arial" panose="020B0604020202020204"/>
                      </a:endParaRPr>
                    </a:p>
                  </a:txBody>
                  <a:tcPr marL="0" marR="0" marT="0" marB="0" anchor="b"/>
                </a:tc>
                <a:tc>
                  <a:txBody>
                    <a:bodyPr>
                      <a:spAutoFit/>
                    </a:bodyPr>
                    <a:p>
                      <a:pPr indent="152400"/>
                      <a:r>
                        <a:rPr lang="en-US" sz="850">
                          <a:solidFill>
                            <a:srgbClr val="505051"/>
                          </a:solidFill>
                          <a:latin typeface="Arial" panose="020B0604020202020204"/>
                        </a:rPr>
                        <a:t>Standard</a:t>
                      </a:r>
                      <a:endParaRPr lang="en-US" sz="850">
                        <a:solidFill>
                          <a:srgbClr val="505051"/>
                        </a:solidFill>
                        <a:latin typeface="Arial" panose="020B0604020202020204"/>
                      </a:endParaRPr>
                    </a:p>
                  </a:txBody>
                  <a:tcPr marL="0" marR="0" marT="0" marB="0" anchor="b"/>
                </a:tc>
                <a:tc>
                  <a:txBody>
                    <a:bodyPr>
                      <a:spAutoFit/>
                    </a:bodyPr>
                    <a:p>
                      <a:pPr indent="177800"/>
                      <a:r>
                        <a:rPr lang="en-US" sz="950">
                          <a:solidFill>
                            <a:srgbClr val="505051"/>
                          </a:solidFill>
                          <a:latin typeface="Arial" panose="020B0604020202020204"/>
                        </a:rPr>
                        <a:t>•</a:t>
                      </a:r>
                      <a:r>
                        <a:rPr lang="en-US" sz="1100">
                          <a:solidFill>
                            <a:srgbClr val="505051"/>
                          </a:solidFill>
                          <a:latin typeface="黑体" panose="02010609060101010101" charset="-122"/>
                        </a:rPr>
                        <a:t> xi</a:t>
                      </a:r>
                      <a:endParaRPr lang="en-US" sz="1100">
                        <a:solidFill>
                          <a:srgbClr val="505051"/>
                        </a:solidFill>
                        <a:latin typeface="黑体" panose="02010609060101010101" charset="-122"/>
                      </a:endParaRPr>
                    </a:p>
                  </a:txBody>
                  <a:tcPr marL="0" marR="0" marT="0" marB="0" anchor="b"/>
                </a:tc>
              </a:tr>
              <a:tr h="201168">
                <a:tc vMerge="1">
                  <a:tcPr marL="0" marR="0" marT="0" marB="0"/>
                </a:tc>
                <a:tc>
                  <a:txBody>
                    <a:bodyPr>
                      <a:spAutoFit/>
                    </a:bodyPr>
                    <a:p>
                      <a:pPr indent="0">
                        <a:lnSpc>
                          <a:spcPct val="121000"/>
                        </a:lnSpc>
                      </a:pPr>
                      <a:r>
                        <a:rPr lang="en-US" sz="450">
                          <a:solidFill>
                            <a:srgbClr val="211A16"/>
                          </a:solidFill>
                          <a:latin typeface="Arial" panose="020B0604020202020204"/>
                        </a:rPr>
                        <a:t>Angle milling cutter holder</a:t>
                      </a:r>
                      <a:endParaRPr lang="en-US" sz="450">
                        <a:solidFill>
                          <a:srgbClr val="211A16"/>
                        </a:solidFill>
                        <a:latin typeface="Arial" panose="020B0604020202020204"/>
                      </a:endParaRPr>
                    </a:p>
                  </a:txBody>
                  <a:tcPr marL="0" marR="0" marT="0" marB="0" anchor="b"/>
                </a:tc>
                <a:tc>
                  <a:txBody>
                    <a:bodyPr>
                      <a:spAutoFit/>
                    </a:bodyPr>
                    <a:p>
                      <a:pPr indent="152400"/>
                      <a:r>
                        <a:rPr lang="en-US" sz="850">
                          <a:solidFill>
                            <a:srgbClr val="505051"/>
                          </a:solidFill>
                          <a:latin typeface="Arial" panose="020B0604020202020204"/>
                        </a:rPr>
                        <a:t>Standard</a:t>
                      </a:r>
                      <a:endParaRPr lang="en-US" sz="850">
                        <a:solidFill>
                          <a:srgbClr val="505051"/>
                        </a:solidFill>
                        <a:latin typeface="Arial" panose="020B0604020202020204"/>
                      </a:endParaRPr>
                    </a:p>
                  </a:txBody>
                  <a:tcPr marL="0" marR="0" marT="0" marB="0" anchor="b"/>
                </a:tc>
                <a:tc>
                  <a:txBody>
                    <a:bodyPr>
                      <a:spAutoFit/>
                    </a:bodyPr>
                    <a:p>
                      <a:pPr indent="177800"/>
                      <a:r>
                        <a:rPr lang="en-US" sz="950">
                          <a:solidFill>
                            <a:srgbClr val="505051"/>
                          </a:solidFill>
                          <a:latin typeface="Arial" panose="020B0604020202020204"/>
                        </a:rPr>
                        <a:t>•</a:t>
                      </a:r>
                      <a:r>
                        <a:rPr lang="en-US" sz="1100">
                          <a:solidFill>
                            <a:srgbClr val="505051"/>
                          </a:solidFill>
                          <a:latin typeface="黑体" panose="02010609060101010101" charset="-122"/>
                        </a:rPr>
                        <a:t> xi</a:t>
                      </a:r>
                      <a:endParaRPr lang="en-US" sz="1100">
                        <a:solidFill>
                          <a:srgbClr val="505051"/>
                        </a:solidFill>
                        <a:latin typeface="黑体" panose="02010609060101010101" charset="-122"/>
                      </a:endParaRPr>
                    </a:p>
                  </a:txBody>
                  <a:tcPr marL="0" marR="0" marT="0" marB="0" anchor="b"/>
                </a:tc>
              </a:tr>
              <a:tr h="201168">
                <a:tc rowSpan="7">
                  <a:txBody>
                    <a:bodyPr>
                      <a:spAutoFit/>
                    </a:bodyPr>
                    <a:p>
                      <a:pPr indent="241300"/>
                      <a:r>
                        <a:rPr lang="en-US" sz="850">
                          <a:solidFill>
                            <a:srgbClr val="505051"/>
                          </a:solidFill>
                          <a:latin typeface="Arial" panose="020B0604020202020204"/>
                        </a:rPr>
                        <a:t>Other</a:t>
                      </a:r>
                      <a:endParaRPr lang="en-US" sz="850">
                        <a:solidFill>
                          <a:srgbClr val="505051"/>
                        </a:solidFill>
                        <a:latin typeface="Arial" panose="020B0604020202020204"/>
                      </a:endParaRPr>
                    </a:p>
                  </a:txBody>
                  <a:tcPr marL="0" marR="0" marT="0" marB="0" anchor="ctr"/>
                </a:tc>
                <a:tc rowSpan="3">
                  <a:txBody>
                    <a:bodyPr>
                      <a:spAutoFit/>
                    </a:bodyPr>
                    <a:p>
                      <a:pPr indent="0"/>
                      <a:r>
                        <a:rPr lang="en-US" sz="650">
                          <a:solidFill>
                            <a:srgbClr val="211A16"/>
                          </a:solidFill>
                          <a:latin typeface="Arial" panose="020B0604020202020204"/>
                        </a:rPr>
                        <a:t>Boring tool sleeve</a:t>
                      </a:r>
                      <a:endParaRPr lang="en-US" sz="650">
                        <a:solidFill>
                          <a:srgbClr val="211A16"/>
                        </a:solidFill>
                        <a:latin typeface="Arial" panose="020B0604020202020204"/>
                      </a:endParaRPr>
                    </a:p>
                  </a:txBody>
                  <a:tcPr marL="0" marR="0" marT="0" marB="0" anchor="ctr"/>
                </a:tc>
                <a:tc>
                  <a:txBody>
                    <a:bodyPr>
                      <a:spAutoFit/>
                    </a:bodyPr>
                    <a:p>
                      <a:pPr indent="114300"/>
                      <a:r>
                        <a:rPr lang="en-US" sz="850">
                          <a:solidFill>
                            <a:srgbClr val="505051"/>
                          </a:solidFill>
                          <a:latin typeface="Microsoft YaHei UI" panose="020B0503020204020204" charset="-122"/>
                        </a:rPr>
                        <a:t>040x016</a:t>
                      </a:r>
                      <a:endParaRPr lang="en-US" sz="850">
                        <a:solidFill>
                          <a:srgbClr val="505051"/>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198120">
                <a:tc vMerge="1">
                  <a:tcPr marL="0" marR="0" marT="0" marB="0"/>
                </a:tc>
                <a:tc vMerge="1">
                  <a:tcPr marL="0" marR="0" marT="0" marB="0"/>
                </a:tc>
                <a:tc>
                  <a:txBody>
                    <a:bodyPr>
                      <a:spAutoFit/>
                    </a:bodyPr>
                    <a:p>
                      <a:pPr indent="114300"/>
                      <a:r>
                        <a:rPr lang="en-US" sz="850">
                          <a:solidFill>
                            <a:srgbClr val="505051"/>
                          </a:solidFill>
                          <a:latin typeface="Microsoft YaHei UI" panose="020B0503020204020204" charset="-122"/>
                        </a:rPr>
                        <a:t>040x025</a:t>
                      </a:r>
                      <a:endParaRPr lang="en-US" sz="850">
                        <a:solidFill>
                          <a:srgbClr val="505051"/>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201168">
                <a:tc vMerge="1">
                  <a:tcPr marL="0" marR="0" marT="0" marB="0"/>
                </a:tc>
                <a:tc vMerge="1">
                  <a:tcPr marL="0" marR="0" marT="0" marB="0"/>
                </a:tc>
                <a:tc>
                  <a:txBody>
                    <a:bodyPr>
                      <a:spAutoFit/>
                    </a:bodyPr>
                    <a:p>
                      <a:pPr indent="114300"/>
                      <a:r>
                        <a:rPr lang="en-US" sz="850">
                          <a:solidFill>
                            <a:srgbClr val="505051"/>
                          </a:solidFill>
                          <a:latin typeface="Microsoft YaHei UI" panose="020B0503020204020204" charset="-122"/>
                        </a:rPr>
                        <a:t>040x032</a:t>
                      </a:r>
                      <a:endParaRPr lang="en-US" sz="850">
                        <a:solidFill>
                          <a:srgbClr val="505051"/>
                        </a:solidFill>
                        <a:latin typeface="Microsoft YaHei UI" panose="020B0503020204020204" charset="-122"/>
                      </a:endParaRPr>
                    </a:p>
                  </a:txBody>
                  <a:tcPr marL="0" marR="0" marT="0" marB="0" anchor="b"/>
                </a:tc>
                <a:tc>
                  <a:txBody>
                    <a:bodyPr>
                      <a:spAutoFit/>
                    </a:bodyPr>
                    <a:p>
                      <a:pPr indent="0" algn="ctr"/>
                      <a:r>
                        <a:rPr lang="en-US" sz="1100">
                          <a:solidFill>
                            <a:srgbClr val="505051"/>
                          </a:solidFill>
                          <a:latin typeface="黑体" panose="02010609060101010101" charset="-122"/>
                        </a:rPr>
                        <a:t>O</a:t>
                      </a:r>
                      <a:endParaRPr lang="en-US" sz="1100">
                        <a:solidFill>
                          <a:srgbClr val="505051"/>
                        </a:solidFill>
                        <a:latin typeface="黑体" panose="02010609060101010101" charset="-122"/>
                      </a:endParaRPr>
                    </a:p>
                  </a:txBody>
                  <a:tcPr marL="0" marR="0" marT="0" marB="0" anchor="b"/>
                </a:tc>
              </a:tr>
              <a:tr h="198120">
                <a:tc vMerge="1">
                  <a:tcPr marL="0" marR="0" marT="0" marB="0"/>
                </a:tc>
                <a:tc rowSpan="2">
                  <a:txBody>
                    <a:bodyPr>
                      <a:spAutoFit/>
                    </a:bodyPr>
                    <a:p>
                      <a:pPr indent="0"/>
                      <a:r>
                        <a:rPr lang="en-US" sz="650">
                          <a:solidFill>
                            <a:srgbClr val="211A16"/>
                          </a:solidFill>
                          <a:latin typeface="Arial" panose="020B0604020202020204"/>
                        </a:rPr>
                        <a:t>Drilling tool sleeve</a:t>
                      </a:r>
                      <a:endParaRPr lang="en-US" sz="650">
                        <a:solidFill>
                          <a:srgbClr val="211A16"/>
                        </a:solidFill>
                        <a:latin typeface="Arial" panose="020B0604020202020204"/>
                      </a:endParaRPr>
                    </a:p>
                  </a:txBody>
                  <a:tcPr marL="0" marR="0" marT="0" marB="0" anchor="ctr"/>
                </a:tc>
                <a:tc>
                  <a:txBody>
                    <a:bodyPr>
                      <a:spAutoFit/>
                    </a:bodyPr>
                    <a:p>
                      <a:pPr indent="266700"/>
                      <a:r>
                        <a:rPr lang="en-US" sz="800">
                          <a:solidFill>
                            <a:srgbClr val="211A16"/>
                          </a:solidFill>
                          <a:latin typeface="Microsoft YaHei UI" panose="020B0503020204020204" charset="-122"/>
                        </a:rPr>
                        <a:t>M T1</a:t>
                      </a:r>
                      <a:endParaRPr lang="en-US" sz="800">
                        <a:solidFill>
                          <a:srgbClr val="211A16"/>
                        </a:solidFill>
                        <a:latin typeface="Microsoft YaHei UI" panose="020B0503020204020204" charset="-122"/>
                      </a:endParaRPr>
                    </a:p>
                  </a:txBody>
                  <a:tcPr marL="0" marR="0" marT="0" marB="0" anchor="ctr"/>
                </a:tc>
                <a:tc>
                  <a:txBody>
                    <a:bodyPr>
                      <a:spAutoFit/>
                    </a:bodyPr>
                    <a:p>
                      <a:pPr indent="292100"/>
                      <a:r>
                        <a:rPr lang="zh-TW" sz="800">
                          <a:solidFill>
                            <a:srgbClr val="505051"/>
                          </a:solidFill>
                          <a:latin typeface="黑体" panose="02010609060101010101" charset="-122"/>
                          <a:ea typeface="黑体" panose="02010609060101010101" charset="-122"/>
                        </a:rPr>
                        <a:t>一</a:t>
                      </a:r>
                      <a:endParaRPr lang="zh-TW" sz="800">
                        <a:solidFill>
                          <a:srgbClr val="505051"/>
                        </a:solidFill>
                        <a:latin typeface="黑体" panose="02010609060101010101" charset="-122"/>
                        <a:ea typeface="黑体" panose="02010609060101010101" charset="-122"/>
                      </a:endParaRPr>
                    </a:p>
                  </a:txBody>
                  <a:tcPr marL="0" marR="0" marT="0" marB="0" anchor="ctr"/>
                </a:tc>
              </a:tr>
              <a:tr h="201168">
                <a:tc vMerge="1">
                  <a:tcPr marL="0" marR="0" marT="0" marB="0"/>
                </a:tc>
                <a:tc vMerge="1">
                  <a:tcPr marL="0" marR="0" marT="0" marB="0"/>
                </a:tc>
                <a:tc>
                  <a:txBody>
                    <a:bodyPr>
                      <a:spAutoFit/>
                    </a:bodyPr>
                    <a:p>
                      <a:pPr indent="266700"/>
                      <a:r>
                        <a:rPr lang="en-US" sz="800">
                          <a:solidFill>
                            <a:srgbClr val="211A16"/>
                          </a:solidFill>
                          <a:latin typeface="Microsoft YaHei UI" panose="020B0503020204020204" charset="-122"/>
                        </a:rPr>
                        <a:t>M T2</a:t>
                      </a:r>
                      <a:endParaRPr lang="en-US" sz="800">
                        <a:solidFill>
                          <a:srgbClr val="211A16"/>
                        </a:solidFill>
                        <a:latin typeface="Microsoft YaHei UI" panose="020B0503020204020204" charset="-122"/>
                      </a:endParaRPr>
                    </a:p>
                  </a:txBody>
                  <a:tcPr marL="0" marR="0" marT="0" marB="0" anchor="ctr"/>
                </a:tc>
                <a:tc>
                  <a:txBody>
                    <a:bodyPr>
                      <a:spAutoFit/>
                    </a:bodyPr>
                    <a:p>
                      <a:pPr indent="292100"/>
                      <a:r>
                        <a:rPr lang="zh-TW" sz="800">
                          <a:solidFill>
                            <a:srgbClr val="505051"/>
                          </a:solidFill>
                          <a:latin typeface="黑体" panose="02010609060101010101" charset="-122"/>
                          <a:ea typeface="黑体" panose="02010609060101010101" charset="-122"/>
                        </a:rPr>
                        <a:t>一</a:t>
                      </a:r>
                      <a:endParaRPr lang="zh-TW" sz="800">
                        <a:solidFill>
                          <a:srgbClr val="505051"/>
                        </a:solidFill>
                        <a:latin typeface="黑体" panose="02010609060101010101" charset="-122"/>
                        <a:ea typeface="黑体" panose="02010609060101010101" charset="-122"/>
                      </a:endParaRPr>
                    </a:p>
                  </a:txBody>
                  <a:tcPr marL="0" marR="0" marT="0" marB="0" anchor="ctr"/>
                </a:tc>
              </a:tr>
              <a:tr h="316992">
                <a:tc vMerge="1">
                  <a:tcPr marL="0" marR="0" marT="0" marB="0"/>
                </a:tc>
                <a:tc>
                  <a:txBody>
                    <a:bodyPr>
                      <a:spAutoFit/>
                    </a:bodyPr>
                    <a:p>
                      <a:pPr indent="0"/>
                      <a:r>
                        <a:rPr lang="en-US" sz="650">
                          <a:solidFill>
                            <a:srgbClr val="211A16"/>
                          </a:solidFill>
                          <a:latin typeface="Arial" panose="020B0604020202020204"/>
                        </a:rPr>
                        <a:t>Tool holder block</a:t>
                      </a:r>
                      <a:endParaRPr lang="en-US" sz="650">
                        <a:solidFill>
                          <a:srgbClr val="211A16"/>
                        </a:solidFill>
                        <a:latin typeface="Arial" panose="020B0604020202020204"/>
                      </a:endParaRPr>
                    </a:p>
                  </a:txBody>
                  <a:tcPr marL="0" marR="0" marT="0" marB="0" anchor="ctr"/>
                </a:tc>
                <a:tc>
                  <a:txBody>
                    <a:bodyPr>
                      <a:spAutoFit/>
                    </a:bodyPr>
                    <a:p>
                      <a:pPr indent="152400"/>
                      <a:r>
                        <a:rPr lang="en-US" sz="850">
                          <a:solidFill>
                            <a:srgbClr val="505051"/>
                          </a:solidFill>
                          <a:latin typeface="Arial" panose="020B0604020202020204"/>
                        </a:rPr>
                        <a:t>Standard</a:t>
                      </a:r>
                      <a:endParaRPr lang="en-US" sz="850">
                        <a:solidFill>
                          <a:srgbClr val="505051"/>
                        </a:solidFill>
                        <a:latin typeface="Arial" panose="020B0604020202020204"/>
                      </a:endParaRPr>
                    </a:p>
                  </a:txBody>
                  <a:tcPr marL="0" marR="0" marT="0" marB="0" anchor="ctr"/>
                </a:tc>
                <a:tc>
                  <a:txBody>
                    <a:bodyPr>
                      <a:spAutoFit/>
                    </a:bodyPr>
                    <a:p>
                      <a:pPr indent="177800"/>
                      <a:r>
                        <a:rPr lang="en-US" sz="950">
                          <a:solidFill>
                            <a:srgbClr val="505051"/>
                          </a:solidFill>
                          <a:latin typeface="Arial" panose="020B0604020202020204"/>
                        </a:rPr>
                        <a:t>•</a:t>
                      </a:r>
                      <a:r>
                        <a:rPr lang="en-US" sz="1100">
                          <a:solidFill>
                            <a:srgbClr val="505051"/>
                          </a:solidFill>
                          <a:latin typeface="黑体" panose="02010609060101010101" charset="-122"/>
                        </a:rPr>
                        <a:t> X4</a:t>
                      </a:r>
                      <a:endParaRPr lang="en-US" sz="1100">
                        <a:solidFill>
                          <a:srgbClr val="505051"/>
                        </a:solidFill>
                        <a:latin typeface="黑体" panose="02010609060101010101" charset="-122"/>
                      </a:endParaRPr>
                    </a:p>
                  </a:txBody>
                  <a:tcPr marL="0" marR="0" marT="0" marB="0" anchor="ctr"/>
                </a:tc>
              </a:tr>
              <a:tr h="320040">
                <a:tc vMerge="1">
                  <a:tcPr marL="0" marR="0" marT="0" marB="0"/>
                </a:tc>
                <a:tc>
                  <a:txBody>
                    <a:bodyPr>
                      <a:spAutoFit/>
                    </a:bodyPr>
                    <a:p>
                      <a:pPr indent="0"/>
                      <a:r>
                        <a:rPr lang="en-US" sz="650">
                          <a:solidFill>
                            <a:srgbClr val="211A16"/>
                          </a:solidFill>
                          <a:latin typeface="Arial" panose="020B0604020202020204"/>
                        </a:rPr>
                        <a:t>Cutting nozzle</a:t>
                      </a:r>
                      <a:endParaRPr lang="en-US" sz="650">
                        <a:solidFill>
                          <a:srgbClr val="211A16"/>
                        </a:solidFill>
                        <a:latin typeface="Arial" panose="020B0604020202020204"/>
                      </a:endParaRPr>
                    </a:p>
                  </a:txBody>
                  <a:tcPr marL="0" marR="0" marT="0" marB="0" anchor="ctr"/>
                </a:tc>
                <a:tc>
                  <a:txBody>
                    <a:bodyPr>
                      <a:spAutoFit/>
                    </a:bodyPr>
                    <a:p>
                      <a:pPr indent="152400"/>
                      <a:r>
                        <a:rPr lang="en-US" sz="850">
                          <a:solidFill>
                            <a:srgbClr val="505051"/>
                          </a:solidFill>
                          <a:latin typeface="Arial" panose="020B0604020202020204"/>
                        </a:rPr>
                        <a:t>Standard</a:t>
                      </a:r>
                      <a:endParaRPr lang="en-US" sz="850">
                        <a:solidFill>
                          <a:srgbClr val="505051"/>
                        </a:solidFill>
                        <a:latin typeface="Arial" panose="020B0604020202020204"/>
                      </a:endParaRPr>
                    </a:p>
                  </a:txBody>
                  <a:tcPr marL="0" marR="0" marT="0" marB="0" anchor="ctr"/>
                </a:tc>
                <a:tc>
                  <a:txBody>
                    <a:bodyPr>
                      <a:spAutoFit/>
                    </a:bodyPr>
                    <a:p>
                      <a:pPr indent="177800"/>
                      <a:r>
                        <a:rPr lang="en-US" sz="950">
                          <a:solidFill>
                            <a:srgbClr val="505051"/>
                          </a:solidFill>
                          <a:latin typeface="Arial" panose="020B0604020202020204"/>
                        </a:rPr>
                        <a:t>•</a:t>
                      </a:r>
                      <a:r>
                        <a:rPr lang="en-US" sz="1100">
                          <a:solidFill>
                            <a:srgbClr val="505051"/>
                          </a:solidFill>
                          <a:latin typeface="黑体" panose="02010609060101010101" charset="-122"/>
                        </a:rPr>
                        <a:t> X4</a:t>
                      </a:r>
                      <a:endParaRPr lang="en-US" sz="1100">
                        <a:solidFill>
                          <a:srgbClr val="505051"/>
                        </a:solidFill>
                        <a:latin typeface="黑体" panose="02010609060101010101" charset="-122"/>
                      </a:endParaRPr>
                    </a:p>
                  </a:txBody>
                  <a:tcPr marL="0" marR="0" marT="0" marB="0" anchor="ctr"/>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9222984" y="3299130"/>
            <a:ext cx="1491596" cy="1130089"/>
          </a:xfrm>
          <a:prstGeom prst="rect">
            <a:avLst/>
          </a:prstGeom>
        </p:spPr>
      </p:pic>
      <p:pic>
        <p:nvPicPr>
          <p:cNvPr id="3" name="图片 2"/>
          <p:cNvPicPr>
            <a:picLocks noChangeAspect="1"/>
          </p:cNvPicPr>
          <p:nvPr/>
        </p:nvPicPr>
        <p:blipFill>
          <a:blip r:embed="rId2"/>
          <a:stretch>
            <a:fillRect/>
          </a:stretch>
        </p:blipFill>
        <p:spPr>
          <a:xfrm>
            <a:off x="10915080" y="3299130"/>
            <a:ext cx="1603997" cy="1130089"/>
          </a:xfrm>
          <a:prstGeom prst="rect">
            <a:avLst/>
          </a:prstGeom>
        </p:spPr>
      </p:pic>
      <p:pic>
        <p:nvPicPr>
          <p:cNvPr id="4" name="图片 3"/>
          <p:cNvPicPr>
            <a:picLocks noChangeAspect="1"/>
          </p:cNvPicPr>
          <p:nvPr/>
        </p:nvPicPr>
        <p:blipFill>
          <a:blip r:embed="rId3"/>
          <a:stretch>
            <a:fillRect/>
          </a:stretch>
        </p:blipFill>
        <p:spPr>
          <a:xfrm>
            <a:off x="12713501" y="3302168"/>
            <a:ext cx="1582732" cy="1069332"/>
          </a:xfrm>
          <a:prstGeom prst="rect">
            <a:avLst/>
          </a:prstGeom>
        </p:spPr>
      </p:pic>
      <p:pic>
        <p:nvPicPr>
          <p:cNvPr id="5" name="图片 4"/>
          <p:cNvPicPr>
            <a:picLocks noChangeAspect="1"/>
          </p:cNvPicPr>
          <p:nvPr/>
        </p:nvPicPr>
        <p:blipFill>
          <a:blip r:embed="rId4"/>
          <a:stretch>
            <a:fillRect/>
          </a:stretch>
        </p:blipFill>
        <p:spPr>
          <a:xfrm>
            <a:off x="9207795" y="5033756"/>
            <a:ext cx="5191726" cy="1166544"/>
          </a:xfrm>
          <a:prstGeom prst="rect">
            <a:avLst/>
          </a:prstGeom>
        </p:spPr>
      </p:pic>
      <p:pic>
        <p:nvPicPr>
          <p:cNvPr id="6" name="图片 5"/>
          <p:cNvPicPr>
            <a:picLocks noChangeAspect="1"/>
          </p:cNvPicPr>
          <p:nvPr/>
        </p:nvPicPr>
        <p:blipFill>
          <a:blip r:embed="rId5"/>
          <a:stretch>
            <a:fillRect/>
          </a:stretch>
        </p:blipFill>
        <p:spPr>
          <a:xfrm>
            <a:off x="10817868" y="6862556"/>
            <a:ext cx="1388308" cy="1133127"/>
          </a:xfrm>
          <a:prstGeom prst="rect">
            <a:avLst/>
          </a:prstGeom>
        </p:spPr>
      </p:pic>
      <p:pic>
        <p:nvPicPr>
          <p:cNvPr id="7" name="图片 6"/>
          <p:cNvPicPr>
            <a:picLocks noChangeAspect="1"/>
          </p:cNvPicPr>
          <p:nvPr/>
        </p:nvPicPr>
        <p:blipFill>
          <a:blip r:embed="rId6"/>
          <a:stretch>
            <a:fillRect/>
          </a:stretch>
        </p:blipFill>
        <p:spPr>
          <a:xfrm>
            <a:off x="12519077" y="6564845"/>
            <a:ext cx="1962467" cy="1406535"/>
          </a:xfrm>
          <a:prstGeom prst="rect">
            <a:avLst/>
          </a:prstGeom>
        </p:spPr>
      </p:pic>
      <p:sp>
        <p:nvSpPr>
          <p:cNvPr id="8" name="矩形 7"/>
          <p:cNvSpPr/>
          <p:nvPr/>
        </p:nvSpPr>
        <p:spPr>
          <a:xfrm>
            <a:off x="340241" y="227840"/>
            <a:ext cx="2001959" cy="255181"/>
          </a:xfrm>
          <a:prstGeom prst="rect">
            <a:avLst/>
          </a:prstGeom>
          <a:solidFill>
            <a:srgbClr val="FFFFFF"/>
          </a:solidFill>
        </p:spPr>
        <p:txBody>
          <a:bodyPr wrap="none" lIns="0" tIns="0" rIns="0" bIns="0">
            <a:noAutofit/>
          </a:bodyPr>
          <a:p>
            <a:pPr indent="0" algn="l"/>
            <a:r>
              <a:rPr lang="zh-TW" sz="1700" i="1">
                <a:solidFill>
                  <a:srgbClr val="EF4857"/>
                </a:solidFill>
                <a:latin typeface="Arial" panose="020B0604020202020204"/>
                <a:ea typeface="Arial" panose="020B0604020202020204"/>
              </a:rPr>
              <a:t>/ </a:t>
            </a:r>
            <a:r>
              <a:rPr lang="en-US" sz="1700" i="1">
                <a:solidFill>
                  <a:srgbClr val="EF4857"/>
                </a:solidFill>
                <a:latin typeface="Arial" panose="020B0604020202020204"/>
                <a:sym typeface="+mn-ea"/>
              </a:rPr>
              <a:t>Токарный станок с ЧПУ HQT08</a:t>
            </a:r>
            <a:endParaRPr lang="en-US" sz="1700" i="1">
              <a:solidFill>
                <a:srgbClr val="EF4857"/>
              </a:solidFill>
              <a:latin typeface="Arial" panose="020B0604020202020204"/>
            </a:endParaRPr>
          </a:p>
        </p:txBody>
      </p:sp>
      <p:sp>
        <p:nvSpPr>
          <p:cNvPr id="9" name="矩形 8"/>
          <p:cNvSpPr/>
          <p:nvPr/>
        </p:nvSpPr>
        <p:spPr>
          <a:xfrm>
            <a:off x="972185" y="1350010"/>
            <a:ext cx="5484495" cy="580390"/>
          </a:xfrm>
          <a:prstGeom prst="rect">
            <a:avLst/>
          </a:prstGeom>
          <a:solidFill>
            <a:srgbClr val="FFFFFF"/>
          </a:solidFill>
        </p:spPr>
        <p:txBody>
          <a:bodyPr lIns="0" tIns="0" rIns="0" bIns="0">
            <a:noAutofit/>
          </a:bodyPr>
          <a:p>
            <a:pPr indent="0">
              <a:spcAft>
                <a:spcPts val="350"/>
              </a:spcAft>
            </a:pPr>
            <a:r>
              <a:rPr lang="en-US" sz="2400" b="1" cap="small">
                <a:solidFill>
                  <a:srgbClr val="4A4A4C"/>
                </a:solidFill>
                <a:latin typeface="Arial" panose="020B0604020202020204"/>
              </a:rPr>
              <a:t>дополнительные аксессуары</a:t>
            </a:r>
            <a:r>
              <a:rPr lang="en-US" sz="1100">
                <a:solidFill>
                  <a:srgbClr val="BC3430"/>
                </a:solidFill>
                <a:latin typeface="Arial" panose="020B0604020202020204"/>
              </a:rPr>
              <a:t>&gt;&gt;&gt;&gt;&gt;&gt;&gt;&gt;&gt;&gt;</a:t>
            </a:r>
            <a:endParaRPr lang="en-US" sz="1100">
              <a:solidFill>
                <a:srgbClr val="BC3430"/>
              </a:solidFill>
              <a:latin typeface="Arial" panose="020B0604020202020204"/>
            </a:endParaRPr>
          </a:p>
        </p:txBody>
      </p:sp>
      <p:sp>
        <p:nvSpPr>
          <p:cNvPr id="10" name="矩形 9"/>
          <p:cNvSpPr/>
          <p:nvPr/>
        </p:nvSpPr>
        <p:spPr>
          <a:xfrm>
            <a:off x="1090596" y="2597382"/>
            <a:ext cx="5932968" cy="6589148"/>
          </a:xfrm>
          <a:prstGeom prst="rect">
            <a:avLst/>
          </a:prstGeom>
          <a:solidFill>
            <a:srgbClr val="FFFFFF"/>
          </a:solidFill>
        </p:spPr>
        <p:txBody>
          <a:bodyPr lIns="0" tIns="0" rIns="0" bIns="0">
            <a:noAutofit/>
          </a:bodyPr>
          <a:p>
            <a:pPr indent="0">
              <a:lnSpc>
                <a:spcPct val="163000"/>
              </a:lnSpc>
            </a:pPr>
            <a:r>
              <a:rPr lang="en-US" sz="550">
                <a:solidFill>
                  <a:srgbClr val="39393A"/>
                </a:solidFill>
                <a:latin typeface="Arial" panose="020B0604020202020204"/>
              </a:rPr>
              <a:t>1. Программируемая задняя бабка</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Он применим для стержней различной длины, обеспечивает стабильную точность, высокую работоспособность, простоту, гибкость и превосходную жесткость.</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2. Полностью автоматический инструмент для наладки инструмента</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Для оператора данные инструмента могут быть автоматически скорректированы в системе ЧПУ только с помощью клавиши меню или кода программы М в системе ЧПУ.</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3.0nline Устройство для измерения деталей</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Установив контактный датчик, можно автоматически рассчитать точность обрабатываемой детали, а также выполнить компенсацию инструмента для обеспечения стабильности непрерывной обработки.</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4. Автоматический сборщик заготовок</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Не открывая переднюю дверцу, заготовка после обработки автоматически перемещается наружу токарного станка для повышения эффективности производства.</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5. Сборник масляного тумана</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Он используется для поглощения и обработки охлаждающей жидкости и смазки в виде масляного тумана в машине, поддержания хорошей среды в мастерской, предотвращения вреда масляного тумана для сотрудников, продления срока службы системы питания и защиты окружающей среды.</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5. Конвейер для стружки (включая конвейер для железной стружки)</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Благодаря использованию двигателя с большим редуктором крутящего момента автоматический конвейер для стружки с цепной пластиной используется для своевременного удаления всей стружки.</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7. Оборудование для охлаждения под высоким давлением</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Это может повысить эффективность производства, продлить срок службы инструмента и реализовать функцию высокоскоростного стружколомания красной меди, нержавеющей стали и других материалов.В качестве опции доступны охлаждающие насосы с различными характеристиками (20 кг/50 кг/70 кг). .</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8. Автоматическое открытие и закрытие патрона</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В процессе автоматической обработки обеспечивается обратная связь об открытии и закрытии патрона для обеспечения надежного зажима заготовок.</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9. Водомасляный сепаратор</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Он используется для отделения отработанного масла от смазочно-охлаждающей жидкости, продления срока службы смазочно-охлаждающей жидкости, снижения затрат и защиты окружающей среды.</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10. Управление температурой охлаждающей жидкости</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Комнатная температура охладителя регулируется блоком охлаждения для обеспечения длительной обработки при постоянной температуре.</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11. Продувка револьверной головки сжатым воздухом</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В процессе сухой резки воздух, выходящий из револьверной головки, сдувает остаточную резку во время обработки.</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12. Продувка патрона воздухом</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Газ из сопла удалит стружку, оставшуюся на клешне.</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13. Прутковый конвейер</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Функция транспортировки прутка настроена на автоматическую подачу и длительную работу без участия человека.</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14. Полый масляный цилиндр</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15. Варианты М процедурных кодов</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16. Моделирование обработки в реальном времени</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17. Двигатель шпинделя с большим крутящим моментом</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18. Индивидуальный цвет токарного станка (стандартный черный и белый)</a:t>
            </a:r>
            <a:endParaRPr lang="en-US" sz="550">
              <a:solidFill>
                <a:srgbClr val="39393A"/>
              </a:solidFill>
              <a:latin typeface="Arial" panose="020B0604020202020204"/>
            </a:endParaRPr>
          </a:p>
          <a:p>
            <a:pPr indent="0">
              <a:lnSpc>
                <a:spcPct val="163000"/>
              </a:lnSpc>
            </a:pPr>
            <a:r>
              <a:rPr lang="en-US" sz="550">
                <a:solidFill>
                  <a:srgbClr val="39393A"/>
                </a:solidFill>
                <a:latin typeface="Arial" panose="020B0604020202020204"/>
              </a:rPr>
              <a:t>19. Варианты автоматической двери</a:t>
            </a:r>
            <a:endParaRPr lang="en-US" sz="550">
              <a:solidFill>
                <a:srgbClr val="39393A"/>
              </a:solidFill>
              <a:latin typeface="Arial" panose="020B0604020202020204"/>
            </a:endParaRPr>
          </a:p>
        </p:txBody>
      </p:sp>
      <p:sp>
        <p:nvSpPr>
          <p:cNvPr id="11" name="矩形 10"/>
          <p:cNvSpPr/>
          <p:nvPr/>
        </p:nvSpPr>
        <p:spPr>
          <a:xfrm>
            <a:off x="792885" y="2633836"/>
            <a:ext cx="118477" cy="139742"/>
          </a:xfrm>
          <a:prstGeom prst="rect">
            <a:avLst/>
          </a:prstGeom>
          <a:solidFill>
            <a:srgbClr val="FFFFFF"/>
          </a:solidFill>
        </p:spPr>
        <p:txBody>
          <a:bodyPr vert="wordArtVertRtl" wrap="none" lIns="0" tIns="0" rIns="0" bIns="0">
            <a:noAutofit/>
          </a:bodyPr>
          <a:p>
            <a:pPr indent="0"/>
            <a:endParaRPr lang="en-US" sz="1000">
              <a:solidFill>
                <a:srgbClr val="EF4857"/>
              </a:solidFill>
              <a:latin typeface="MingLiU"/>
            </a:endParaRPr>
          </a:p>
        </p:txBody>
      </p:sp>
      <p:sp>
        <p:nvSpPr>
          <p:cNvPr id="12" name="矩形 11"/>
          <p:cNvSpPr/>
          <p:nvPr/>
        </p:nvSpPr>
        <p:spPr>
          <a:xfrm>
            <a:off x="792885" y="3013570"/>
            <a:ext cx="118477" cy="157970"/>
          </a:xfrm>
          <a:prstGeom prst="rect">
            <a:avLst/>
          </a:prstGeom>
          <a:solidFill>
            <a:srgbClr val="FFFFFF"/>
          </a:solidFill>
        </p:spPr>
        <p:txBody>
          <a:bodyPr vert="wordArtVertRtl" wrap="none" lIns="0" tIns="0" rIns="0" bIns="0">
            <a:noAutofit/>
          </a:bodyPr>
          <a:p>
            <a:pPr indent="0"/>
            <a:endParaRPr lang="en-US" sz="1000">
              <a:solidFill>
                <a:srgbClr val="EF4857"/>
              </a:solidFill>
              <a:latin typeface="MingLiU"/>
            </a:endParaRPr>
          </a:p>
        </p:txBody>
      </p:sp>
      <p:sp>
        <p:nvSpPr>
          <p:cNvPr id="13" name="矩形 12"/>
          <p:cNvSpPr/>
          <p:nvPr/>
        </p:nvSpPr>
        <p:spPr>
          <a:xfrm>
            <a:off x="792885" y="3408494"/>
            <a:ext cx="118477" cy="157969"/>
          </a:xfrm>
          <a:prstGeom prst="rect">
            <a:avLst/>
          </a:prstGeom>
          <a:solidFill>
            <a:srgbClr val="FFFFFF"/>
          </a:solidFill>
        </p:spPr>
        <p:txBody>
          <a:bodyPr vert="wordArtVertRtl" wrap="none" lIns="0" tIns="0" rIns="0" bIns="0">
            <a:noAutofit/>
          </a:bodyPr>
          <a:p>
            <a:pPr indent="0"/>
            <a:endParaRPr lang="en-US" sz="1000">
              <a:solidFill>
                <a:srgbClr val="EF4857"/>
              </a:solidFill>
              <a:latin typeface="MingLiU"/>
            </a:endParaRPr>
          </a:p>
        </p:txBody>
      </p:sp>
      <p:sp>
        <p:nvSpPr>
          <p:cNvPr id="14" name="矩形 13"/>
          <p:cNvSpPr/>
          <p:nvPr/>
        </p:nvSpPr>
        <p:spPr>
          <a:xfrm>
            <a:off x="792885" y="3934046"/>
            <a:ext cx="118477" cy="157969"/>
          </a:xfrm>
          <a:prstGeom prst="rect">
            <a:avLst/>
          </a:prstGeom>
          <a:solidFill>
            <a:srgbClr val="FFFFFF"/>
          </a:solidFill>
        </p:spPr>
        <p:txBody>
          <a:bodyPr vert="wordArtVertRtl" wrap="none" lIns="0" tIns="0" rIns="0" bIns="0">
            <a:noAutofit/>
          </a:bodyPr>
          <a:p>
            <a:pPr indent="0"/>
            <a:endParaRPr lang="en-US" sz="1000">
              <a:solidFill>
                <a:srgbClr val="EF4857"/>
              </a:solidFill>
              <a:latin typeface="MingLiU"/>
            </a:endParaRPr>
          </a:p>
        </p:txBody>
      </p:sp>
      <p:sp>
        <p:nvSpPr>
          <p:cNvPr id="15" name="矩形 14"/>
          <p:cNvSpPr/>
          <p:nvPr/>
        </p:nvSpPr>
        <p:spPr>
          <a:xfrm>
            <a:off x="792885" y="4462636"/>
            <a:ext cx="118477" cy="157969"/>
          </a:xfrm>
          <a:prstGeom prst="rect">
            <a:avLst/>
          </a:prstGeom>
          <a:solidFill>
            <a:srgbClr val="FFFFFF"/>
          </a:solidFill>
        </p:spPr>
        <p:txBody>
          <a:bodyPr vert="wordArtVertRtl" wrap="none" lIns="0" tIns="0" rIns="0" bIns="0">
            <a:noAutofit/>
          </a:bodyPr>
          <a:p>
            <a:pPr indent="0"/>
            <a:endParaRPr lang="en-US" sz="1000">
              <a:solidFill>
                <a:srgbClr val="EF4857"/>
              </a:solidFill>
              <a:latin typeface="MingLiU"/>
            </a:endParaRPr>
          </a:p>
        </p:txBody>
      </p:sp>
      <p:sp>
        <p:nvSpPr>
          <p:cNvPr id="17" name="矩形 16"/>
          <p:cNvSpPr/>
          <p:nvPr/>
        </p:nvSpPr>
        <p:spPr>
          <a:xfrm>
            <a:off x="792885" y="5386150"/>
            <a:ext cx="118477" cy="157969"/>
          </a:xfrm>
          <a:prstGeom prst="rect">
            <a:avLst/>
          </a:prstGeom>
          <a:solidFill>
            <a:srgbClr val="FFFFFF"/>
          </a:solidFill>
        </p:spPr>
        <p:txBody>
          <a:bodyPr vert="wordArtVertRtl" wrap="none" lIns="0" tIns="0" rIns="0" bIns="0">
            <a:noAutofit/>
          </a:bodyPr>
          <a:p>
            <a:pPr indent="0"/>
            <a:endParaRPr lang="en-US" sz="1000">
              <a:solidFill>
                <a:srgbClr val="EF4857"/>
              </a:solidFill>
              <a:latin typeface="MingLiU"/>
            </a:endParaRPr>
          </a:p>
        </p:txBody>
      </p:sp>
      <p:sp>
        <p:nvSpPr>
          <p:cNvPr id="18" name="矩形 17"/>
          <p:cNvSpPr/>
          <p:nvPr/>
        </p:nvSpPr>
        <p:spPr>
          <a:xfrm>
            <a:off x="792885" y="5911702"/>
            <a:ext cx="118477" cy="157969"/>
          </a:xfrm>
          <a:prstGeom prst="rect">
            <a:avLst/>
          </a:prstGeom>
          <a:solidFill>
            <a:srgbClr val="FFFFFF"/>
          </a:solidFill>
        </p:spPr>
        <p:txBody>
          <a:bodyPr vert="wordArtVertRtl" wrap="none" lIns="0" tIns="0" rIns="0" bIns="0">
            <a:noAutofit/>
          </a:bodyPr>
          <a:p>
            <a:pPr indent="0"/>
            <a:endParaRPr lang="en-US" sz="1000">
              <a:solidFill>
                <a:srgbClr val="EF4857"/>
              </a:solidFill>
              <a:latin typeface="MingLiU"/>
            </a:endParaRPr>
          </a:p>
        </p:txBody>
      </p:sp>
      <p:sp>
        <p:nvSpPr>
          <p:cNvPr id="19" name="矩形 18"/>
          <p:cNvSpPr/>
          <p:nvPr/>
        </p:nvSpPr>
        <p:spPr>
          <a:xfrm>
            <a:off x="792885" y="6309663"/>
            <a:ext cx="118477" cy="157970"/>
          </a:xfrm>
          <a:prstGeom prst="rect">
            <a:avLst/>
          </a:prstGeom>
          <a:solidFill>
            <a:srgbClr val="FFFFFF"/>
          </a:solidFill>
        </p:spPr>
        <p:txBody>
          <a:bodyPr vert="wordArtVertRtl" wrap="none" lIns="0" tIns="0" rIns="0" bIns="0">
            <a:noAutofit/>
          </a:bodyPr>
          <a:p>
            <a:pPr indent="0"/>
            <a:endParaRPr lang="en-US" sz="1000">
              <a:solidFill>
                <a:srgbClr val="EF4857"/>
              </a:solidFill>
              <a:latin typeface="MingLiU"/>
            </a:endParaRPr>
          </a:p>
        </p:txBody>
      </p:sp>
      <p:sp>
        <p:nvSpPr>
          <p:cNvPr id="22" name="矩形 21"/>
          <p:cNvSpPr/>
          <p:nvPr/>
        </p:nvSpPr>
        <p:spPr>
          <a:xfrm>
            <a:off x="792885" y="7488358"/>
            <a:ext cx="118477" cy="157970"/>
          </a:xfrm>
          <a:prstGeom prst="rect">
            <a:avLst/>
          </a:prstGeom>
          <a:solidFill>
            <a:srgbClr val="FFFFFF"/>
          </a:solidFill>
        </p:spPr>
        <p:txBody>
          <a:bodyPr vert="wordArtVertRtl" wrap="none" lIns="0" tIns="0" rIns="0" bIns="0">
            <a:noAutofit/>
          </a:bodyPr>
          <a:p>
            <a:pPr indent="0"/>
            <a:endParaRPr lang="en-US" sz="1000">
              <a:solidFill>
                <a:srgbClr val="EF4857"/>
              </a:solidFill>
              <a:latin typeface="MingLiU"/>
            </a:endParaRPr>
          </a:p>
        </p:txBody>
      </p:sp>
      <p:sp>
        <p:nvSpPr>
          <p:cNvPr id="24" name="矩形 23"/>
          <p:cNvSpPr/>
          <p:nvPr/>
        </p:nvSpPr>
        <p:spPr>
          <a:xfrm>
            <a:off x="792885" y="8281243"/>
            <a:ext cx="118477" cy="929590"/>
          </a:xfrm>
          <a:prstGeom prst="rect">
            <a:avLst/>
          </a:prstGeom>
          <a:solidFill>
            <a:srgbClr val="FFFFFF"/>
          </a:solidFill>
        </p:spPr>
        <p:txBody>
          <a:bodyPr vert="wordArtVertRtl" wrap="none" lIns="0" tIns="0" rIns="0" bIns="0">
            <a:noAutofit/>
          </a:bodyPr>
          <a:p>
            <a:pPr indent="0"/>
            <a:endParaRPr lang="en-US" sz="1000">
              <a:solidFill>
                <a:srgbClr val="EF4857"/>
              </a:solidFill>
              <a:latin typeface="MingLiU"/>
            </a:endParaRPr>
          </a:p>
        </p:txBody>
      </p:sp>
      <p:sp>
        <p:nvSpPr>
          <p:cNvPr id="26" name="矩形 25"/>
          <p:cNvSpPr/>
          <p:nvPr/>
        </p:nvSpPr>
        <p:spPr>
          <a:xfrm>
            <a:off x="9213871" y="4502128"/>
            <a:ext cx="1531088" cy="94174"/>
          </a:xfrm>
          <a:prstGeom prst="rect">
            <a:avLst/>
          </a:prstGeom>
          <a:solidFill>
            <a:srgbClr val="FFFFFF"/>
          </a:solidFill>
        </p:spPr>
        <p:txBody>
          <a:bodyPr wrap="none" lIns="0" tIns="0" rIns="0" bIns="0">
            <a:noAutofit/>
          </a:bodyPr>
          <a:p>
            <a:pPr indent="0"/>
            <a:r>
              <a:rPr lang="en-US" sz="600" b="1">
                <a:solidFill>
                  <a:srgbClr val="39393A"/>
                </a:solidFill>
                <a:latin typeface="Arial" panose="020B0604020202020204"/>
              </a:rPr>
              <a:t>Full-automatic Tool Setting Instrument</a:t>
            </a:r>
            <a:endParaRPr lang="en-US" sz="600" b="1">
              <a:solidFill>
                <a:srgbClr val="39393A"/>
              </a:solidFill>
              <a:latin typeface="Arial" panose="020B0604020202020204"/>
            </a:endParaRPr>
          </a:p>
        </p:txBody>
      </p:sp>
      <p:sp>
        <p:nvSpPr>
          <p:cNvPr id="27" name="矩形 26"/>
          <p:cNvSpPr/>
          <p:nvPr/>
        </p:nvSpPr>
        <p:spPr>
          <a:xfrm>
            <a:off x="9213871" y="4632757"/>
            <a:ext cx="1531088" cy="246068"/>
          </a:xfrm>
          <a:prstGeom prst="rect">
            <a:avLst/>
          </a:prstGeom>
          <a:solidFill>
            <a:srgbClr val="FFFFFF"/>
          </a:solidFill>
        </p:spPr>
        <p:txBody>
          <a:bodyPr lIns="0" tIns="0" rIns="0" bIns="0">
            <a:noAutofit/>
          </a:bodyPr>
          <a:p>
            <a:pPr indent="0" algn="just">
              <a:lnSpc>
                <a:spcPct val="123000"/>
              </a:lnSpc>
            </a:pPr>
            <a:r>
              <a:rPr lang="en-US" sz="450">
                <a:solidFill>
                  <a:srgbClr val="3E3E3F"/>
                </a:solidFill>
                <a:latin typeface="Arial" panose="020B0604020202020204"/>
              </a:rPr>
              <a:t>For the operator, the tool data can be automatically compensated to the NC system only by operating the menu key or M program code in the NC system.</a:t>
            </a:r>
            <a:endParaRPr lang="en-US" sz="450">
              <a:solidFill>
                <a:srgbClr val="3E3E3F"/>
              </a:solidFill>
              <a:latin typeface="Arial" panose="020B0604020202020204"/>
            </a:endParaRPr>
          </a:p>
        </p:txBody>
      </p:sp>
      <p:sp>
        <p:nvSpPr>
          <p:cNvPr id="28" name="矩形 27"/>
          <p:cNvSpPr/>
          <p:nvPr/>
        </p:nvSpPr>
        <p:spPr>
          <a:xfrm>
            <a:off x="10905966" y="4505166"/>
            <a:ext cx="1622225" cy="358469"/>
          </a:xfrm>
          <a:prstGeom prst="rect">
            <a:avLst/>
          </a:prstGeom>
          <a:solidFill>
            <a:srgbClr val="FFFFFF"/>
          </a:solidFill>
        </p:spPr>
        <p:txBody>
          <a:bodyPr lIns="0" tIns="0" rIns="0" bIns="0">
            <a:noAutofit/>
          </a:bodyPr>
          <a:p>
            <a:pPr indent="0"/>
            <a:r>
              <a:rPr lang="en-US" sz="550" b="1">
                <a:solidFill>
                  <a:srgbClr val="39393A"/>
                </a:solidFill>
                <a:latin typeface="Arial" panose="020B0604020202020204"/>
              </a:rPr>
              <a:t>Programmable Tailstock</a:t>
            </a:r>
            <a:endParaRPr lang="en-US" sz="550" b="1">
              <a:solidFill>
                <a:srgbClr val="39393A"/>
              </a:solidFill>
              <a:latin typeface="Arial" panose="020B0604020202020204"/>
            </a:endParaRPr>
          </a:p>
          <a:p>
            <a:pPr indent="0" algn="just">
              <a:lnSpc>
                <a:spcPct val="123000"/>
              </a:lnSpc>
            </a:pPr>
            <a:r>
              <a:rPr lang="en-US" sz="450">
                <a:solidFill>
                  <a:srgbClr val="3E3E3F"/>
                </a:solidFill>
                <a:latin typeface="Arial" panose="020B0604020202020204"/>
              </a:rPr>
              <a:t>It's applicable for bars of different lengths, stable precision, strong operability, simplicity, Hexibility and superior rigidity are ensured.</a:t>
            </a:r>
            <a:endParaRPr lang="en-US" sz="450">
              <a:solidFill>
                <a:srgbClr val="3E3E3F"/>
              </a:solidFill>
              <a:latin typeface="Arial" panose="020B0604020202020204"/>
            </a:endParaRPr>
          </a:p>
        </p:txBody>
      </p:sp>
      <p:sp>
        <p:nvSpPr>
          <p:cNvPr id="29" name="矩形 28"/>
          <p:cNvSpPr/>
          <p:nvPr/>
        </p:nvSpPr>
        <p:spPr>
          <a:xfrm>
            <a:off x="12701350" y="4505166"/>
            <a:ext cx="1622224" cy="455681"/>
          </a:xfrm>
          <a:prstGeom prst="rect">
            <a:avLst/>
          </a:prstGeom>
          <a:solidFill>
            <a:srgbClr val="FFFFFF"/>
          </a:solidFill>
        </p:spPr>
        <p:txBody>
          <a:bodyPr lIns="0" tIns="0" rIns="0" bIns="0">
            <a:noAutofit/>
          </a:bodyPr>
          <a:p>
            <a:pPr indent="0" algn="just"/>
            <a:r>
              <a:rPr lang="en-US" sz="550" b="1">
                <a:solidFill>
                  <a:srgbClr val="39393A"/>
                </a:solidFill>
                <a:latin typeface="Arial" panose="020B0604020202020204"/>
              </a:rPr>
              <a:t>Online Workpiece Measuring Apparatus</a:t>
            </a:r>
            <a:endParaRPr lang="en-US" sz="550" b="1">
              <a:solidFill>
                <a:srgbClr val="39393A"/>
              </a:solidFill>
              <a:latin typeface="Arial" panose="020B0604020202020204"/>
            </a:endParaRPr>
          </a:p>
          <a:p>
            <a:pPr indent="0" algn="just">
              <a:lnSpc>
                <a:spcPct val="123000"/>
              </a:lnSpc>
            </a:pPr>
            <a:r>
              <a:rPr lang="en-US" sz="450">
                <a:solidFill>
                  <a:srgbClr val="3E3E3F"/>
                </a:solidFill>
                <a:latin typeface="Arial" panose="020B0604020202020204"/>
              </a:rPr>
              <a:t>By setting the contact sensor, the precision of the machined workpiece can be calculated automatically, and </a:t>
            </a:r>
            <a:r>
              <a:rPr lang="en-US" sz="450" cap="small">
                <a:solidFill>
                  <a:srgbClr val="3E3E3F"/>
                </a:solidFill>
                <a:latin typeface="Arial" panose="020B0604020202020204"/>
              </a:rPr>
              <a:t>the tool compensation can be made to ensure the stability </a:t>
            </a:r>
            <a:r>
              <a:rPr lang="en-US" sz="450">
                <a:solidFill>
                  <a:srgbClr val="3E3E3F"/>
                </a:solidFill>
                <a:latin typeface="Arial" panose="020B0604020202020204"/>
              </a:rPr>
              <a:t>of continuous machining.</a:t>
            </a:r>
            <a:endParaRPr lang="en-US" sz="450">
              <a:solidFill>
                <a:srgbClr val="3E3E3F"/>
              </a:solidFill>
              <a:latin typeface="Arial" panose="020B0604020202020204"/>
            </a:endParaRPr>
          </a:p>
        </p:txBody>
      </p:sp>
      <p:sp>
        <p:nvSpPr>
          <p:cNvPr id="30" name="矩形 29"/>
          <p:cNvSpPr/>
          <p:nvPr/>
        </p:nvSpPr>
        <p:spPr>
          <a:xfrm>
            <a:off x="9195643" y="6248906"/>
            <a:ext cx="1534127" cy="397961"/>
          </a:xfrm>
          <a:prstGeom prst="rect">
            <a:avLst/>
          </a:prstGeom>
          <a:solidFill>
            <a:srgbClr val="FFFFFF"/>
          </a:solidFill>
        </p:spPr>
        <p:txBody>
          <a:bodyPr lIns="0" tIns="0" rIns="0" bIns="0">
            <a:noAutofit/>
          </a:bodyPr>
          <a:p>
            <a:pPr indent="0"/>
            <a:r>
              <a:rPr lang="en-US" sz="550" b="1">
                <a:solidFill>
                  <a:srgbClr val="39393A"/>
                </a:solidFill>
                <a:latin typeface="Arial" panose="020B0604020202020204"/>
              </a:rPr>
              <a:t>Automatic Workpiece Collector</a:t>
            </a:r>
            <a:endParaRPr lang="en-US" sz="550" b="1">
              <a:solidFill>
                <a:srgbClr val="39393A"/>
              </a:solidFill>
              <a:latin typeface="Arial" panose="020B0604020202020204"/>
            </a:endParaRPr>
          </a:p>
          <a:p>
            <a:pPr indent="0">
              <a:lnSpc>
                <a:spcPct val="122000"/>
              </a:lnSpc>
            </a:pPr>
            <a:r>
              <a:rPr lang="en-US" sz="450">
                <a:solidFill>
                  <a:srgbClr val="3E3E3F"/>
                </a:solidFill>
                <a:latin typeface="Arial" panose="020B0604020202020204"/>
              </a:rPr>
              <a:t>Without opening the front door, the workpiece after </a:t>
            </a:r>
            <a:r>
              <a:rPr lang="en-US" sz="450" cap="small">
                <a:solidFill>
                  <a:srgbClr val="3E3E3F"/>
                </a:solidFill>
                <a:latin typeface="Arial" panose="020B0604020202020204"/>
              </a:rPr>
              <a:t>processing is automatically transmitted to the outside </a:t>
            </a:r>
            <a:r>
              <a:rPr lang="en-US" sz="450">
                <a:solidFill>
                  <a:srgbClr val="3E3E3F"/>
                </a:solidFill>
                <a:latin typeface="Arial" panose="020B0604020202020204"/>
              </a:rPr>
              <a:t>of the lathe to improve the manufacturing efficiency.</a:t>
            </a:r>
            <a:endParaRPr lang="en-US" sz="450">
              <a:solidFill>
                <a:srgbClr val="3E3E3F"/>
              </a:solidFill>
              <a:latin typeface="Arial" panose="020B0604020202020204"/>
            </a:endParaRPr>
          </a:p>
        </p:txBody>
      </p:sp>
      <p:sp>
        <p:nvSpPr>
          <p:cNvPr id="31" name="矩形 30"/>
          <p:cNvSpPr/>
          <p:nvPr/>
        </p:nvSpPr>
        <p:spPr>
          <a:xfrm>
            <a:off x="10918118" y="6248906"/>
            <a:ext cx="1373119" cy="115439"/>
          </a:xfrm>
          <a:prstGeom prst="rect">
            <a:avLst/>
          </a:prstGeom>
          <a:solidFill>
            <a:srgbClr val="FFFFFF"/>
          </a:solidFill>
        </p:spPr>
        <p:txBody>
          <a:bodyPr wrap="none" lIns="0" tIns="0" rIns="0" bIns="0">
            <a:noAutofit/>
          </a:bodyPr>
          <a:p>
            <a:pPr indent="0"/>
            <a:r>
              <a:rPr lang="en-US" sz="550" b="1">
                <a:solidFill>
                  <a:srgbClr val="39393A"/>
                </a:solidFill>
                <a:latin typeface="Arial" panose="020B0604020202020204"/>
              </a:rPr>
              <a:t>High Pressure Cooling Equipment</a:t>
            </a:r>
            <a:endParaRPr lang="en-US" sz="550" b="1">
              <a:solidFill>
                <a:srgbClr val="39393A"/>
              </a:solidFill>
              <a:latin typeface="Arial" panose="020B0604020202020204"/>
            </a:endParaRPr>
          </a:p>
        </p:txBody>
      </p:sp>
      <p:sp>
        <p:nvSpPr>
          <p:cNvPr id="32" name="矩形 31"/>
          <p:cNvSpPr/>
          <p:nvPr/>
        </p:nvSpPr>
        <p:spPr>
          <a:xfrm>
            <a:off x="10896853" y="6382572"/>
            <a:ext cx="1619186" cy="413151"/>
          </a:xfrm>
          <a:prstGeom prst="rect">
            <a:avLst/>
          </a:prstGeom>
          <a:solidFill>
            <a:srgbClr val="FFFFFF"/>
          </a:solidFill>
        </p:spPr>
        <p:txBody>
          <a:bodyPr lIns="0" tIns="0" rIns="0" bIns="0">
            <a:noAutofit/>
          </a:bodyPr>
          <a:p>
            <a:pPr indent="0" algn="just">
              <a:lnSpc>
                <a:spcPct val="124000"/>
              </a:lnSpc>
            </a:pPr>
            <a:r>
              <a:rPr lang="en-US" sz="450">
                <a:solidFill>
                  <a:srgbClr val="3E3E3F"/>
                </a:solidFill>
                <a:latin typeface="Arial" panose="020B0604020202020204"/>
              </a:rPr>
              <a:t>It can improve the machining efficiency, prolong the service life of the tool, and realize the high-speed chip </a:t>
            </a:r>
            <a:r>
              <a:rPr lang="en-US" sz="450" cap="small">
                <a:solidFill>
                  <a:srgbClr val="3E3E3F"/>
                </a:solidFill>
                <a:latin typeface="Arial" panose="020B0604020202020204"/>
              </a:rPr>
              <a:t>breaking function of red copper, stainless steel and other </a:t>
            </a:r>
            <a:r>
              <a:rPr lang="en-US" sz="450">
                <a:solidFill>
                  <a:srgbClr val="3E3E3F"/>
                </a:solidFill>
                <a:latin typeface="Arial" panose="020B0604020202020204"/>
              </a:rPr>
              <a:t>materials. Cooling pumps of different specifications can be selected</a:t>
            </a:r>
            <a:endParaRPr lang="en-US" sz="450">
              <a:solidFill>
                <a:srgbClr val="3E3E3F"/>
              </a:solidFill>
              <a:latin typeface="Arial" panose="020B0604020202020204"/>
            </a:endParaRPr>
          </a:p>
        </p:txBody>
      </p:sp>
      <p:sp>
        <p:nvSpPr>
          <p:cNvPr id="33" name="矩形 32"/>
          <p:cNvSpPr/>
          <p:nvPr/>
        </p:nvSpPr>
        <p:spPr>
          <a:xfrm>
            <a:off x="10790527" y="8050365"/>
            <a:ext cx="1634376" cy="346318"/>
          </a:xfrm>
          <a:prstGeom prst="rect">
            <a:avLst/>
          </a:prstGeom>
          <a:solidFill>
            <a:srgbClr val="FFFFFF"/>
          </a:solidFill>
        </p:spPr>
        <p:txBody>
          <a:bodyPr lIns="0" tIns="0" rIns="0" bIns="0">
            <a:noAutofit/>
          </a:bodyPr>
          <a:p>
            <a:pPr indent="0" algn="just">
              <a:lnSpc>
                <a:spcPts val="635"/>
              </a:lnSpc>
            </a:pPr>
            <a:r>
              <a:rPr lang="en-US" sz="450">
                <a:solidFill>
                  <a:srgbClr val="3E3E3F"/>
                </a:solidFill>
                <a:latin typeface="Arial" panose="020B0604020202020204"/>
              </a:rPr>
              <a:t>It's used to absorb and t</a:t>
            </a:r>
            <a:r>
              <a:rPr lang="en-US" sz="450">
                <a:solidFill>
                  <a:srgbClr val="3E3E3F"/>
                </a:solidFill>
                <a:latin typeface="宋体" panose="02010600030101010101" pitchFamily="2" charset="-122"/>
              </a:rPr>
              <a:t>「</a:t>
            </a:r>
            <a:r>
              <a:rPr lang="en-US" sz="450">
                <a:solidFill>
                  <a:srgbClr val="3E3E3F"/>
                </a:solidFill>
                <a:latin typeface="Arial" panose="020B0604020202020204"/>
              </a:rPr>
              <a:t>eat the oil mist-like coolant and </a:t>
            </a:r>
            <a:r>
              <a:rPr lang="en-US" sz="450" cap="small">
                <a:solidFill>
                  <a:srgbClr val="3E3E3F"/>
                </a:solidFill>
                <a:latin typeface="Arial" panose="020B0604020202020204"/>
              </a:rPr>
              <a:t>greases in the machine, maintain a good workshop environment, ensure employees' health, prolong the </a:t>
            </a:r>
            <a:r>
              <a:rPr lang="en-US" sz="450">
                <a:solidFill>
                  <a:srgbClr val="3E3E3F"/>
                </a:solidFill>
                <a:latin typeface="Arial" panose="020B0604020202020204"/>
              </a:rPr>
              <a:t>service life of power system.</a:t>
            </a:r>
            <a:endParaRPr lang="en-US" sz="450">
              <a:solidFill>
                <a:srgbClr val="3E3E3F"/>
              </a:solidFill>
              <a:latin typeface="Arial" panose="020B0604020202020204"/>
            </a:endParaRPr>
          </a:p>
        </p:txBody>
      </p:sp>
      <p:sp>
        <p:nvSpPr>
          <p:cNvPr id="34" name="矩形 33"/>
          <p:cNvSpPr/>
          <p:nvPr/>
        </p:nvSpPr>
        <p:spPr>
          <a:xfrm>
            <a:off x="12731728" y="6251944"/>
            <a:ext cx="565045" cy="109363"/>
          </a:xfrm>
          <a:prstGeom prst="rect">
            <a:avLst/>
          </a:prstGeom>
          <a:solidFill>
            <a:srgbClr val="FFFFFF"/>
          </a:solidFill>
        </p:spPr>
        <p:txBody>
          <a:bodyPr wrap="none" lIns="0" tIns="0" rIns="0" bIns="0">
            <a:noAutofit/>
          </a:bodyPr>
          <a:p>
            <a:pPr indent="0"/>
            <a:r>
              <a:rPr lang="en-US" sz="550" b="1">
                <a:solidFill>
                  <a:srgbClr val="39393A"/>
                </a:solidFill>
                <a:latin typeface="Arial" panose="020B0604020202020204"/>
              </a:rPr>
              <a:t>Bar Conveyor</a:t>
            </a:r>
            <a:endParaRPr lang="en-US" sz="550" b="1">
              <a:solidFill>
                <a:srgbClr val="39393A"/>
              </a:solidFill>
              <a:latin typeface="Arial" panose="020B0604020202020204"/>
            </a:endParaRPr>
          </a:p>
        </p:txBody>
      </p:sp>
      <p:sp>
        <p:nvSpPr>
          <p:cNvPr id="35" name="矩形 34"/>
          <p:cNvSpPr/>
          <p:nvPr/>
        </p:nvSpPr>
        <p:spPr>
          <a:xfrm>
            <a:off x="12740842" y="6382572"/>
            <a:ext cx="1528051" cy="264295"/>
          </a:xfrm>
          <a:prstGeom prst="rect">
            <a:avLst/>
          </a:prstGeom>
          <a:solidFill>
            <a:srgbClr val="FFFFFF"/>
          </a:solidFill>
        </p:spPr>
        <p:txBody>
          <a:bodyPr lIns="0" tIns="0" rIns="0" bIns="0">
            <a:noAutofit/>
          </a:bodyPr>
          <a:p>
            <a:pPr indent="0" algn="just">
              <a:lnSpc>
                <a:spcPct val="122000"/>
              </a:lnSpc>
            </a:pPr>
            <a:r>
              <a:rPr lang="en-US" sz="450">
                <a:solidFill>
                  <a:srgbClr val="3E3E3F"/>
                </a:solidFill>
                <a:latin typeface="Arial" panose="020B0604020202020204"/>
              </a:rPr>
              <a:t>The bar conveying function is configured to realize </a:t>
            </a:r>
            <a:r>
              <a:rPr lang="en-US" sz="450" cap="small">
                <a:solidFill>
                  <a:srgbClr val="3E3E3F"/>
                </a:solidFill>
                <a:latin typeface="Arial" panose="020B0604020202020204"/>
              </a:rPr>
              <a:t>automatic feeding and long-time unmanned </a:t>
            </a:r>
            <a:r>
              <a:rPr lang="en-US" sz="450">
                <a:solidFill>
                  <a:srgbClr val="3E3E3F"/>
                </a:solidFill>
                <a:latin typeface="Arial" panose="020B0604020202020204"/>
              </a:rPr>
              <a:t>operation.                           </a:t>
            </a:r>
            <a:r>
              <a:rPr lang="zh-TW" sz="450" u="sng">
                <a:solidFill>
                  <a:srgbClr val="3E3E3F"/>
                </a:solidFill>
                <a:latin typeface="Arial" panose="020B0604020202020204"/>
                <a:ea typeface="Arial" panose="020B0604020202020204"/>
              </a:rPr>
              <a:t>…</a:t>
            </a:r>
            <a:endParaRPr lang="zh-TW" sz="450" u="sng">
              <a:solidFill>
                <a:srgbClr val="3E3E3F"/>
              </a:solidFill>
              <a:latin typeface="Arial" panose="020B0604020202020204"/>
              <a:ea typeface="Arial" panose="020B0604020202020204"/>
            </a:endParaRPr>
          </a:p>
        </p:txBody>
      </p:sp>
      <p:sp>
        <p:nvSpPr>
          <p:cNvPr id="36" name="矩形 35"/>
          <p:cNvSpPr/>
          <p:nvPr/>
        </p:nvSpPr>
        <p:spPr>
          <a:xfrm>
            <a:off x="12795524" y="7916699"/>
            <a:ext cx="823264" cy="112401"/>
          </a:xfrm>
          <a:prstGeom prst="rect">
            <a:avLst/>
          </a:prstGeom>
          <a:solidFill>
            <a:srgbClr val="FFFFFF"/>
          </a:solidFill>
        </p:spPr>
        <p:txBody>
          <a:bodyPr wrap="none" lIns="0" tIns="0" rIns="0" bIns="0">
            <a:noAutofit/>
          </a:bodyPr>
          <a:p>
            <a:pPr indent="0" algn="ctr"/>
            <a:r>
              <a:rPr lang="en-US" sz="550" b="1">
                <a:solidFill>
                  <a:srgbClr val="39393A"/>
                </a:solidFill>
                <a:latin typeface="Arial" panose="020B0604020202020204"/>
              </a:rPr>
              <a:t>Oil-water Separator</a:t>
            </a:r>
            <a:endParaRPr lang="en-US" sz="550" b="1">
              <a:solidFill>
                <a:srgbClr val="39393A"/>
              </a:solidFill>
              <a:latin typeface="Arial" panose="020B0604020202020204"/>
            </a:endParaRPr>
          </a:p>
        </p:txBody>
      </p:sp>
      <p:sp>
        <p:nvSpPr>
          <p:cNvPr id="37" name="矩形 36"/>
          <p:cNvSpPr/>
          <p:nvPr/>
        </p:nvSpPr>
        <p:spPr>
          <a:xfrm>
            <a:off x="12780334" y="8050365"/>
            <a:ext cx="1528051" cy="264295"/>
          </a:xfrm>
          <a:prstGeom prst="rect">
            <a:avLst/>
          </a:prstGeom>
          <a:solidFill>
            <a:srgbClr val="FFFFFF"/>
          </a:solidFill>
        </p:spPr>
        <p:txBody>
          <a:bodyPr lIns="0" tIns="0" rIns="0" bIns="0">
            <a:noAutofit/>
          </a:bodyPr>
          <a:p>
            <a:pPr indent="0" algn="just">
              <a:lnSpc>
                <a:spcPct val="123000"/>
              </a:lnSpc>
            </a:pPr>
            <a:r>
              <a:rPr lang="en-US" sz="450">
                <a:solidFill>
                  <a:srgbClr val="3E3E3F"/>
                </a:solidFill>
                <a:latin typeface="Arial" panose="020B0604020202020204"/>
              </a:rPr>
              <a:t>It's used to separate the waste oil from the cutting fluid, prolong the service life of the cutting fluid, save cost and protect the environment.</a:t>
            </a:r>
            <a:endParaRPr lang="en-US" sz="450">
              <a:solidFill>
                <a:srgbClr val="3E3E3F"/>
              </a:solidFill>
              <a:latin typeface="Arial" panose="020B0604020202020204"/>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5804" y="1492785"/>
            <a:ext cx="5183436" cy="3101248"/>
          </a:xfrm>
          <a:prstGeom prst="rect">
            <a:avLst/>
          </a:prstGeom>
        </p:spPr>
      </p:pic>
      <p:pic>
        <p:nvPicPr>
          <p:cNvPr id="3" name="图片 2"/>
          <p:cNvPicPr>
            <a:picLocks noChangeAspect="1"/>
          </p:cNvPicPr>
          <p:nvPr/>
        </p:nvPicPr>
        <p:blipFill>
          <a:blip r:embed="rId2"/>
          <a:stretch>
            <a:fillRect/>
          </a:stretch>
        </p:blipFill>
        <p:spPr>
          <a:xfrm>
            <a:off x="457200" y="5599322"/>
            <a:ext cx="5290850" cy="2938750"/>
          </a:xfrm>
          <a:prstGeom prst="rect">
            <a:avLst/>
          </a:prstGeom>
        </p:spPr>
      </p:pic>
      <p:pic>
        <p:nvPicPr>
          <p:cNvPr id="4" name="图片 3"/>
          <p:cNvPicPr>
            <a:picLocks noChangeAspect="1"/>
          </p:cNvPicPr>
          <p:nvPr/>
        </p:nvPicPr>
        <p:blipFill>
          <a:blip r:embed="rId3"/>
          <a:stretch>
            <a:fillRect/>
          </a:stretch>
        </p:blipFill>
        <p:spPr>
          <a:xfrm>
            <a:off x="3985351" y="5604831"/>
            <a:ext cx="680292" cy="1046602"/>
          </a:xfrm>
          <a:prstGeom prst="rect">
            <a:avLst/>
          </a:prstGeom>
        </p:spPr>
      </p:pic>
      <p:pic>
        <p:nvPicPr>
          <p:cNvPr id="5" name="图片 4"/>
          <p:cNvPicPr>
            <a:picLocks noChangeAspect="1"/>
          </p:cNvPicPr>
          <p:nvPr/>
        </p:nvPicPr>
        <p:blipFill>
          <a:blip r:embed="rId4"/>
          <a:stretch>
            <a:fillRect/>
          </a:stretch>
        </p:blipFill>
        <p:spPr>
          <a:xfrm>
            <a:off x="3536414" y="1396387"/>
            <a:ext cx="1052111" cy="966731"/>
          </a:xfrm>
          <a:prstGeom prst="rect">
            <a:avLst/>
          </a:prstGeom>
        </p:spPr>
      </p:pic>
      <p:sp>
        <p:nvSpPr>
          <p:cNvPr id="6" name="矩形 5"/>
          <p:cNvSpPr/>
          <p:nvPr/>
        </p:nvSpPr>
        <p:spPr>
          <a:xfrm>
            <a:off x="344277" y="228600"/>
            <a:ext cx="2856123" cy="236862"/>
          </a:xfrm>
          <a:prstGeom prst="rect">
            <a:avLst/>
          </a:prstGeom>
          <a:solidFill>
            <a:srgbClr val="FFFFFF"/>
          </a:solidFill>
        </p:spPr>
        <p:txBody>
          <a:bodyPr wrap="none" lIns="0" tIns="0" rIns="0" bIns="0">
            <a:noAutofit/>
          </a:bodyPr>
          <a:p>
            <a:pPr indent="0" algn="l"/>
            <a:r>
              <a:rPr lang="zh-TW" sz="1500" i="1" cap="small">
                <a:solidFill>
                  <a:srgbClr val="EF4857"/>
                </a:solidFill>
                <a:latin typeface="Arial" panose="020B0604020202020204"/>
                <a:ea typeface="Arial" panose="020B0604020202020204"/>
              </a:rPr>
              <a:t>/ </a:t>
            </a:r>
            <a:r>
              <a:rPr lang="en-US" sz="1500" i="1" cap="small">
                <a:solidFill>
                  <a:srgbClr val="EF4857"/>
                </a:solidFill>
                <a:latin typeface="Arial" panose="020B0604020202020204"/>
              </a:rPr>
              <a:t>Вертикальный обрабатывающий центр vseries</a:t>
            </a:r>
            <a:endParaRPr lang="en-US" sz="1500" i="1" cap="small">
              <a:solidFill>
                <a:srgbClr val="EF4857"/>
              </a:solidFill>
              <a:latin typeface="Arial" panose="020B0604020202020204"/>
            </a:endParaRPr>
          </a:p>
        </p:txBody>
      </p:sp>
      <p:sp>
        <p:nvSpPr>
          <p:cNvPr id="7" name="矩形 6"/>
          <p:cNvSpPr/>
          <p:nvPr/>
        </p:nvSpPr>
        <p:spPr>
          <a:xfrm>
            <a:off x="3486838" y="4671151"/>
            <a:ext cx="851053" cy="223092"/>
          </a:xfrm>
          <a:prstGeom prst="rect">
            <a:avLst/>
          </a:prstGeom>
          <a:solidFill>
            <a:srgbClr val="FFFFFF"/>
          </a:solidFill>
        </p:spPr>
        <p:txBody>
          <a:bodyPr wrap="none" lIns="0" tIns="0" rIns="0" bIns="0">
            <a:noAutofit/>
          </a:bodyPr>
          <a:p>
            <a:pPr indent="0"/>
            <a:r>
              <a:rPr lang="en-US" sz="1700" b="1">
                <a:solidFill>
                  <a:srgbClr val="757577"/>
                </a:solidFill>
                <a:latin typeface="Tahoma" panose="020B0604030504040204"/>
              </a:rPr>
              <a:t>V-1270</a:t>
            </a:r>
            <a:endParaRPr lang="en-US" sz="1700" b="1">
              <a:solidFill>
                <a:srgbClr val="757577"/>
              </a:solidFill>
              <a:latin typeface="Tahoma" panose="020B0604030504040204"/>
            </a:endParaRPr>
          </a:p>
        </p:txBody>
      </p:sp>
      <p:sp>
        <p:nvSpPr>
          <p:cNvPr id="8" name="矩形 7"/>
          <p:cNvSpPr/>
          <p:nvPr/>
        </p:nvSpPr>
        <p:spPr>
          <a:xfrm>
            <a:off x="2845106" y="4996149"/>
            <a:ext cx="2051891" cy="140465"/>
          </a:xfrm>
          <a:prstGeom prst="rect">
            <a:avLst/>
          </a:prstGeom>
          <a:solidFill>
            <a:srgbClr val="FFFFFF"/>
          </a:solidFill>
        </p:spPr>
        <p:txBody>
          <a:bodyPr wrap="none" lIns="0" tIns="0" rIns="0" bIns="0">
            <a:noAutofit/>
          </a:bodyPr>
          <a:p>
            <a:pPr indent="0"/>
            <a:r>
              <a:rPr lang="en-US" sz="1000">
                <a:solidFill>
                  <a:srgbClr val="7D7E82"/>
                </a:solidFill>
                <a:latin typeface="Arial" panose="020B0604020202020204"/>
              </a:rPr>
              <a:t>VERTICAL MACHINING CENTER</a:t>
            </a:r>
            <a:endParaRPr lang="en-US" sz="1000">
              <a:solidFill>
                <a:srgbClr val="7D7E82"/>
              </a:solidFill>
              <a:latin typeface="Arial" panose="020B0604020202020204"/>
            </a:endParaRPr>
          </a:p>
        </p:txBody>
      </p:sp>
      <p:sp>
        <p:nvSpPr>
          <p:cNvPr id="9" name="矩形 8"/>
          <p:cNvSpPr/>
          <p:nvPr/>
        </p:nvSpPr>
        <p:spPr>
          <a:xfrm>
            <a:off x="3550185" y="8659257"/>
            <a:ext cx="746393" cy="223092"/>
          </a:xfrm>
          <a:prstGeom prst="rect">
            <a:avLst/>
          </a:prstGeom>
          <a:solidFill>
            <a:srgbClr val="FFFFFF"/>
          </a:solidFill>
        </p:spPr>
        <p:txBody>
          <a:bodyPr wrap="none" lIns="0" tIns="0" rIns="0" bIns="0">
            <a:noAutofit/>
          </a:bodyPr>
          <a:p>
            <a:pPr indent="0"/>
            <a:r>
              <a:rPr lang="en-US" sz="1700" b="1">
                <a:solidFill>
                  <a:srgbClr val="757577"/>
                </a:solidFill>
                <a:latin typeface="Tahoma" panose="020B0604030504040204"/>
              </a:rPr>
              <a:t>VH-85</a:t>
            </a:r>
            <a:endParaRPr lang="en-US" sz="1700" b="1">
              <a:solidFill>
                <a:srgbClr val="757577"/>
              </a:solidFill>
              <a:latin typeface="Tahoma" panose="020B0604030504040204"/>
            </a:endParaRPr>
          </a:p>
        </p:txBody>
      </p:sp>
      <p:sp>
        <p:nvSpPr>
          <p:cNvPr id="10" name="矩形 9"/>
          <p:cNvSpPr/>
          <p:nvPr/>
        </p:nvSpPr>
        <p:spPr>
          <a:xfrm>
            <a:off x="2858877" y="8987009"/>
            <a:ext cx="2051891" cy="140465"/>
          </a:xfrm>
          <a:prstGeom prst="rect">
            <a:avLst/>
          </a:prstGeom>
          <a:solidFill>
            <a:srgbClr val="FFFFFF"/>
          </a:solidFill>
        </p:spPr>
        <p:txBody>
          <a:bodyPr wrap="none" lIns="0" tIns="0" rIns="0" bIns="0">
            <a:noAutofit/>
          </a:bodyPr>
          <a:p>
            <a:pPr indent="0"/>
            <a:r>
              <a:rPr lang="en-US" sz="1000">
                <a:solidFill>
                  <a:srgbClr val="7D7E82"/>
                </a:solidFill>
                <a:latin typeface="Arial" panose="020B0604020202020204"/>
              </a:rPr>
              <a:t>VERTICAL MACHINING CENTER</a:t>
            </a:r>
            <a:endParaRPr lang="en-US" sz="1000">
              <a:solidFill>
                <a:srgbClr val="7D7E82"/>
              </a:solidFill>
              <a:latin typeface="Arial" panose="020B0604020202020204"/>
            </a:endParaRPr>
          </a:p>
        </p:txBody>
      </p:sp>
      <p:sp>
        <p:nvSpPr>
          <p:cNvPr id="12" name="矩形 11"/>
          <p:cNvSpPr/>
          <p:nvPr/>
        </p:nvSpPr>
        <p:spPr>
          <a:xfrm>
            <a:off x="8615045" y="2514600"/>
            <a:ext cx="4985385" cy="548005"/>
          </a:xfrm>
          <a:prstGeom prst="rect">
            <a:avLst/>
          </a:prstGeom>
          <a:solidFill>
            <a:srgbClr val="FFFFFF"/>
          </a:solidFill>
        </p:spPr>
        <p:txBody>
          <a:bodyPr lIns="0" tIns="0" rIns="0" bIns="0">
            <a:noAutofit/>
          </a:bodyPr>
          <a:p>
            <a:pPr indent="0"/>
            <a:r>
              <a:rPr lang="en-US" sz="2900" b="1">
                <a:solidFill>
                  <a:srgbClr val="EF4857"/>
                </a:solidFill>
                <a:latin typeface="Arial" panose="020B0604020202020204"/>
              </a:rPr>
              <a:t>V-1270 </a:t>
            </a:r>
            <a:r>
              <a:rPr lang="en-US" sz="2900" b="1">
                <a:solidFill>
                  <a:srgbClr val="77787B"/>
                </a:solidFill>
                <a:latin typeface="Arial" panose="020B0604020202020204"/>
              </a:rPr>
              <a:t>Характеристики</a:t>
            </a:r>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3" name="矩形 12"/>
          <p:cNvSpPr/>
          <p:nvPr/>
        </p:nvSpPr>
        <p:spPr>
          <a:xfrm>
            <a:off x="8648065" y="3371215"/>
            <a:ext cx="5436870" cy="1423670"/>
          </a:xfrm>
          <a:prstGeom prst="rect">
            <a:avLst/>
          </a:prstGeom>
          <a:solidFill>
            <a:srgbClr val="FFFFFF"/>
          </a:solidFill>
        </p:spPr>
        <p:txBody>
          <a:bodyPr lIns="0" tIns="0" rIns="0" bIns="0">
            <a:noAutofit/>
          </a:bodyPr>
          <a:p>
            <a:pPr marL="235585" indent="-304800">
              <a:lnSpc>
                <a:spcPct val="108000"/>
              </a:lnSpc>
            </a:pPr>
            <a:r>
              <a:rPr lang="en-US" sz="1000">
                <a:solidFill>
                  <a:srgbClr val="77787B"/>
                </a:solidFill>
                <a:latin typeface="Arial" panose="020B0604020202020204"/>
              </a:rPr>
              <a:t>■  </a:t>
            </a:r>
            <a:r>
              <a:rPr sz="1000">
                <a:solidFill>
                  <a:srgbClr val="77787B"/>
                </a:solidFill>
                <a:latin typeface="Arial" panose="020B0604020202020204"/>
              </a:rPr>
              <a:t>Ультраперемещение по трем осям способно покрыть 95% рынка обработки продуктов 5G.</a:t>
            </a:r>
            <a:endParaRPr sz="1000">
              <a:solidFill>
                <a:srgbClr val="77787B"/>
              </a:solidFill>
              <a:latin typeface="Arial" panose="020B0604020202020204"/>
            </a:endParaRPr>
          </a:p>
          <a:p>
            <a:pPr marL="235585" indent="-304800">
              <a:lnSpc>
                <a:spcPct val="108000"/>
              </a:lnSpc>
            </a:pPr>
            <a:r>
              <a:rPr lang="en-US" sz="1000">
                <a:solidFill>
                  <a:srgbClr val="77787B"/>
                </a:solidFill>
                <a:latin typeface="Arial" panose="020B0604020202020204"/>
              </a:rPr>
              <a:t>■  Быстрое перемещение по трем осям составляет 36 м/мин, а стандартный шпиндель с прямым соединением на 12000 об/мин обеспечивает надежную поддержку для высокоскоростной и эффективной обработки.</a:t>
            </a:r>
            <a:endParaRPr lang="en-US" sz="1000">
              <a:solidFill>
                <a:srgbClr val="77787B"/>
              </a:solidFill>
              <a:latin typeface="Arial" panose="020B0604020202020204"/>
            </a:endParaRPr>
          </a:p>
          <a:p>
            <a:pPr marL="235585" indent="-304800">
              <a:lnSpc>
                <a:spcPct val="108000"/>
              </a:lnSpc>
            </a:pPr>
            <a:r>
              <a:rPr lang="en-US" sz="1000">
                <a:solidFill>
                  <a:srgbClr val="77787B"/>
                </a:solidFill>
                <a:latin typeface="Arial" panose="020B0604020202020204"/>
              </a:rPr>
              <a:t>■  Стандартная автоматическая система таймера и количественной смазки смазочным маслом снижает загрязнение режущей жидкости тонким маслом и улучшает срок службы режущей жидкости.</a:t>
            </a:r>
            <a:endParaRPr lang="en-US" sz="1000">
              <a:solidFill>
                <a:srgbClr val="77787B"/>
              </a:solidFill>
              <a:latin typeface="Arial" panose="020B0604020202020204"/>
            </a:endParaRPr>
          </a:p>
        </p:txBody>
      </p:sp>
      <p:sp>
        <p:nvSpPr>
          <p:cNvPr id="14" name="矩形 13"/>
          <p:cNvSpPr/>
          <p:nvPr/>
        </p:nvSpPr>
        <p:spPr>
          <a:xfrm>
            <a:off x="8604250" y="5671185"/>
            <a:ext cx="4991735" cy="548005"/>
          </a:xfrm>
          <a:prstGeom prst="rect">
            <a:avLst/>
          </a:prstGeom>
          <a:solidFill>
            <a:srgbClr val="FFFFFF"/>
          </a:solidFill>
        </p:spPr>
        <p:txBody>
          <a:bodyPr lIns="0" tIns="0" rIns="0" bIns="0">
            <a:noAutofit/>
          </a:bodyPr>
          <a:p>
            <a:pPr indent="0"/>
            <a:r>
              <a:rPr lang="en-US" sz="2900" b="1">
                <a:solidFill>
                  <a:srgbClr val="EF4857"/>
                </a:solidFill>
                <a:latin typeface="Arial" panose="020B0604020202020204"/>
              </a:rPr>
              <a:t>VH-85 </a:t>
            </a:r>
            <a:r>
              <a:rPr lang="en-US" sz="2900" b="1">
                <a:solidFill>
                  <a:srgbClr val="77787B"/>
                </a:solidFill>
                <a:latin typeface="Arial" panose="020B0604020202020204"/>
              </a:rPr>
              <a:t>Характеристики</a:t>
            </a:r>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5" name="矩形 14"/>
          <p:cNvSpPr/>
          <p:nvPr/>
        </p:nvSpPr>
        <p:spPr>
          <a:xfrm>
            <a:off x="8637224" y="6530248"/>
            <a:ext cx="5373477" cy="1233889"/>
          </a:xfrm>
          <a:prstGeom prst="rect">
            <a:avLst/>
          </a:prstGeom>
          <a:solidFill>
            <a:srgbClr val="FFFFFF"/>
          </a:solidFill>
        </p:spPr>
        <p:txBody>
          <a:bodyPr lIns="0" tIns="0" rIns="0" bIns="0">
            <a:noAutofit/>
          </a:bodyPr>
          <a:p>
            <a:pPr marL="235585" indent="-304800" algn="just">
              <a:lnSpc>
                <a:spcPct val="106000"/>
              </a:lnSpc>
            </a:pPr>
            <a:r>
              <a:rPr lang="en-US" sz="1000">
                <a:solidFill>
                  <a:srgbClr val="77787B"/>
                </a:solidFill>
                <a:latin typeface="Arial" panose="020B0604020202020204"/>
              </a:rPr>
              <a:t>■  Корпус машины изготовлен из необычайного литья, имеет коробчатую видимость и несколько ребер жесткости для пов-ышения жесткости.</a:t>
            </a:r>
            <a:endParaRPr lang="en-US" sz="1000">
              <a:solidFill>
                <a:srgbClr val="77787B"/>
              </a:solidFill>
              <a:latin typeface="Arial" panose="020B0604020202020204"/>
            </a:endParaRPr>
          </a:p>
          <a:p>
            <a:pPr marL="235585" indent="-304800" algn="just">
              <a:lnSpc>
                <a:spcPct val="106000"/>
              </a:lnSpc>
            </a:pPr>
            <a:r>
              <a:rPr lang="en-US" sz="1000">
                <a:solidFill>
                  <a:srgbClr val="77787B"/>
                </a:solidFill>
                <a:latin typeface="Arial" panose="020B0604020202020204"/>
              </a:rPr>
              <a:t>■  В шпинделе используются высокопрочные и высокоточные керамические шарикоподшипники со сверхнизкими характеристиками повышения температуры для улучшения характеристик теплового удлинения и точности резки.</a:t>
            </a:r>
            <a:endParaRPr lang="en-US" sz="1000">
              <a:solidFill>
                <a:srgbClr val="77787B"/>
              </a:solidFill>
              <a:latin typeface="Arial" panose="020B0604020202020204"/>
            </a:endParaRPr>
          </a:p>
          <a:p>
            <a:pPr marL="235585" indent="-304800" algn="just">
              <a:lnSpc>
                <a:spcPct val="106000"/>
              </a:lnSpc>
            </a:pPr>
            <a:r>
              <a:rPr lang="en-US" sz="1000">
                <a:solidFill>
                  <a:srgbClr val="77787B"/>
                </a:solidFill>
                <a:latin typeface="Arial" panose="020B0604020202020204"/>
              </a:rPr>
              <a:t>■  Шасси расширено, размах направляющих X, Y и Z увеличен, чтобы сделать корпус машины более устойчивым и ударопрочным.</a:t>
            </a:r>
            <a:endParaRPr lang="en-US" sz="1000">
              <a:solidFill>
                <a:srgbClr val="77787B"/>
              </a:solidFill>
              <a:latin typeface="Arial" panose="020B0604020202020204"/>
            </a:endParaRP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3528" y="1517904"/>
            <a:ext cx="2706624" cy="2255520"/>
          </a:xfrm>
          <a:prstGeom prst="rect">
            <a:avLst/>
          </a:prstGeom>
        </p:spPr>
      </p:pic>
      <p:pic>
        <p:nvPicPr>
          <p:cNvPr id="3" name="图片 2"/>
          <p:cNvPicPr>
            <a:picLocks noChangeAspect="1"/>
          </p:cNvPicPr>
          <p:nvPr/>
        </p:nvPicPr>
        <p:blipFill>
          <a:blip r:embed="rId2"/>
          <a:stretch>
            <a:fillRect/>
          </a:stretch>
        </p:blipFill>
        <p:spPr>
          <a:xfrm>
            <a:off x="467868" y="3942588"/>
            <a:ext cx="2130552" cy="1752600"/>
          </a:xfrm>
          <a:prstGeom prst="rect">
            <a:avLst/>
          </a:prstGeom>
        </p:spPr>
      </p:pic>
      <p:pic>
        <p:nvPicPr>
          <p:cNvPr id="4" name="图片 3"/>
          <p:cNvPicPr>
            <a:picLocks noChangeAspect="1"/>
          </p:cNvPicPr>
          <p:nvPr/>
        </p:nvPicPr>
        <p:blipFill>
          <a:blip r:embed="rId3"/>
          <a:stretch>
            <a:fillRect/>
          </a:stretch>
        </p:blipFill>
        <p:spPr>
          <a:xfrm>
            <a:off x="323977" y="8190865"/>
            <a:ext cx="2039112" cy="582168"/>
          </a:xfrm>
          <a:prstGeom prst="rect">
            <a:avLst/>
          </a:prstGeom>
        </p:spPr>
      </p:pic>
      <p:pic>
        <p:nvPicPr>
          <p:cNvPr id="5" name="图片 4"/>
          <p:cNvPicPr>
            <a:picLocks noChangeAspect="1"/>
          </p:cNvPicPr>
          <p:nvPr/>
        </p:nvPicPr>
        <p:blipFill>
          <a:blip r:embed="rId4"/>
          <a:stretch>
            <a:fillRect/>
          </a:stretch>
        </p:blipFill>
        <p:spPr>
          <a:xfrm>
            <a:off x="12633960" y="4520184"/>
            <a:ext cx="2081784" cy="1280160"/>
          </a:xfrm>
          <a:prstGeom prst="rect">
            <a:avLst/>
          </a:prstGeom>
        </p:spPr>
      </p:pic>
      <p:pic>
        <p:nvPicPr>
          <p:cNvPr id="6" name="图片 5"/>
          <p:cNvPicPr>
            <a:picLocks noChangeAspect="1"/>
          </p:cNvPicPr>
          <p:nvPr/>
        </p:nvPicPr>
        <p:blipFill>
          <a:blip r:embed="rId5"/>
          <a:stretch>
            <a:fillRect/>
          </a:stretch>
        </p:blipFill>
        <p:spPr>
          <a:xfrm>
            <a:off x="12630912" y="6403848"/>
            <a:ext cx="2066544" cy="1280160"/>
          </a:xfrm>
          <a:prstGeom prst="rect">
            <a:avLst/>
          </a:prstGeom>
        </p:spPr>
      </p:pic>
      <p:pic>
        <p:nvPicPr>
          <p:cNvPr id="7" name="图片 6"/>
          <p:cNvPicPr>
            <a:picLocks noChangeAspect="1"/>
          </p:cNvPicPr>
          <p:nvPr/>
        </p:nvPicPr>
        <p:blipFill>
          <a:blip r:embed="rId6"/>
          <a:stretch>
            <a:fillRect/>
          </a:stretch>
        </p:blipFill>
        <p:spPr>
          <a:xfrm>
            <a:off x="4617720" y="1871472"/>
            <a:ext cx="6443472" cy="6608064"/>
          </a:xfrm>
          <a:prstGeom prst="rect">
            <a:avLst/>
          </a:prstGeom>
        </p:spPr>
      </p:pic>
      <p:pic>
        <p:nvPicPr>
          <p:cNvPr id="8" name="图片 7"/>
          <p:cNvPicPr>
            <a:picLocks noChangeAspect="1"/>
          </p:cNvPicPr>
          <p:nvPr/>
        </p:nvPicPr>
        <p:blipFill>
          <a:blip r:embed="rId7"/>
          <a:stretch>
            <a:fillRect/>
          </a:stretch>
        </p:blipFill>
        <p:spPr>
          <a:xfrm>
            <a:off x="11497056" y="606552"/>
            <a:ext cx="3142488" cy="499872"/>
          </a:xfrm>
          <a:prstGeom prst="rect">
            <a:avLst/>
          </a:prstGeom>
        </p:spPr>
      </p:pic>
      <p:pic>
        <p:nvPicPr>
          <p:cNvPr id="9" name="图片 8"/>
          <p:cNvPicPr>
            <a:picLocks noChangeAspect="1"/>
          </p:cNvPicPr>
          <p:nvPr/>
        </p:nvPicPr>
        <p:blipFill>
          <a:blip r:embed="rId8"/>
          <a:stretch>
            <a:fillRect/>
          </a:stretch>
        </p:blipFill>
        <p:spPr>
          <a:xfrm>
            <a:off x="10235184" y="1304544"/>
            <a:ext cx="4294632" cy="502920"/>
          </a:xfrm>
          <a:prstGeom prst="rect">
            <a:avLst/>
          </a:prstGeom>
        </p:spPr>
      </p:pic>
      <p:pic>
        <p:nvPicPr>
          <p:cNvPr id="10" name="图片 9"/>
          <p:cNvPicPr>
            <a:picLocks noChangeAspect="1"/>
          </p:cNvPicPr>
          <p:nvPr/>
        </p:nvPicPr>
        <p:blipFill>
          <a:blip r:embed="rId9"/>
          <a:stretch>
            <a:fillRect/>
          </a:stretch>
        </p:blipFill>
        <p:spPr>
          <a:xfrm>
            <a:off x="12566904" y="2423160"/>
            <a:ext cx="2167128" cy="1359408"/>
          </a:xfrm>
          <a:prstGeom prst="rect">
            <a:avLst/>
          </a:prstGeom>
        </p:spPr>
      </p:pic>
      <p:sp>
        <p:nvSpPr>
          <p:cNvPr id="11" name="矩形 10"/>
          <p:cNvSpPr/>
          <p:nvPr/>
        </p:nvSpPr>
        <p:spPr>
          <a:xfrm>
            <a:off x="341376" y="228600"/>
            <a:ext cx="2859024" cy="237744"/>
          </a:xfrm>
          <a:prstGeom prst="rect">
            <a:avLst/>
          </a:prstGeom>
          <a:solidFill>
            <a:srgbClr val="FFFFFF"/>
          </a:solidFill>
        </p:spPr>
        <p:txBody>
          <a:bodyPr wrap="none" lIns="0" tIns="0" rIns="0" bIns="0">
            <a:noAutofit/>
          </a:bodyPr>
          <a:p>
            <a:pPr indent="0" algn="l"/>
            <a:r>
              <a:rPr lang="zh-TW" sz="1500" i="1" cap="small">
                <a:solidFill>
                  <a:srgbClr val="EF4857"/>
                </a:solidFill>
                <a:latin typeface="Arial" panose="020B0604020202020204"/>
                <a:ea typeface="Arial" panose="020B0604020202020204"/>
              </a:rPr>
              <a:t>/ </a:t>
            </a:r>
            <a:r>
              <a:rPr lang="en-US" sz="1500" i="1" cap="small">
                <a:solidFill>
                  <a:srgbClr val="EF4857"/>
                </a:solidFill>
                <a:latin typeface="Arial" panose="020B0604020202020204"/>
              </a:rPr>
              <a:t>Вертикальный обрабатывающий центр vseries</a:t>
            </a:r>
            <a:endParaRPr lang="en-US" sz="1500" i="1" cap="small">
              <a:solidFill>
                <a:srgbClr val="EF4857"/>
              </a:solidFill>
              <a:latin typeface="Arial" panose="020B0604020202020204"/>
            </a:endParaRPr>
          </a:p>
        </p:txBody>
      </p:sp>
      <p:sp>
        <p:nvSpPr>
          <p:cNvPr id="12" name="矩形 11"/>
          <p:cNvSpPr/>
          <p:nvPr/>
        </p:nvSpPr>
        <p:spPr>
          <a:xfrm>
            <a:off x="8199120" y="5059680"/>
            <a:ext cx="313944" cy="140208"/>
          </a:xfrm>
          <a:prstGeom prst="rect">
            <a:avLst/>
          </a:prstGeom>
          <a:solidFill>
            <a:srgbClr val="FFFFFF"/>
          </a:solidFill>
        </p:spPr>
        <p:txBody>
          <a:bodyPr wrap="none" lIns="0" tIns="0" rIns="0" bIns="0">
            <a:noAutofit/>
          </a:bodyPr>
          <a:p>
            <a:pPr indent="0"/>
            <a:r>
              <a:rPr lang="zh-TW" sz="750" b="1" i="1">
                <a:solidFill>
                  <a:srgbClr val="231F20"/>
                </a:solidFill>
                <a:latin typeface="Times New Roman" panose="02020603050405020304"/>
                <a:ea typeface="Times New Roman" panose="02020603050405020304"/>
              </a:rPr>
              <a:t>52</a:t>
            </a:r>
            <a:r>
              <a:rPr lang="zh-TW" sz="600" i="1">
                <a:solidFill>
                  <a:srgbClr val="231F20"/>
                </a:solidFill>
                <a:latin typeface="MingLiU"/>
                <a:ea typeface="MingLiU"/>
              </a:rPr>
              <a:t>飾</a:t>
            </a:r>
            <a:endParaRPr lang="zh-TW" sz="600" i="1">
              <a:solidFill>
                <a:srgbClr val="231F20"/>
              </a:solidFill>
              <a:latin typeface="MingLiU"/>
              <a:ea typeface="MingLiU"/>
            </a:endParaRPr>
          </a:p>
        </p:txBody>
      </p:sp>
      <p:sp>
        <p:nvSpPr>
          <p:cNvPr id="13" name="矩形 12"/>
          <p:cNvSpPr/>
          <p:nvPr/>
        </p:nvSpPr>
        <p:spPr>
          <a:xfrm>
            <a:off x="12637008" y="3782568"/>
            <a:ext cx="1932432" cy="316992"/>
          </a:xfrm>
          <a:prstGeom prst="rect">
            <a:avLst/>
          </a:prstGeom>
          <a:solidFill>
            <a:srgbClr val="FFFFFF"/>
          </a:solidFill>
        </p:spPr>
        <p:txBody>
          <a:bodyPr lIns="0" tIns="0" rIns="0" bIns="0">
            <a:noAutofit/>
          </a:bodyPr>
          <a:p>
            <a:pPr indent="0" algn="just">
              <a:lnSpc>
                <a:spcPct val="119000"/>
              </a:lnSpc>
            </a:pPr>
            <a:r>
              <a:rPr lang="en-US" sz="550">
                <a:solidFill>
                  <a:srgbClr val="77787B"/>
                </a:solidFill>
                <a:latin typeface="Tahoma" panose="020B0604030504040204"/>
              </a:rPr>
              <a:t>In the design of herringbone column, honeycomb stiffeners are used to increase the torsional and flexural strength,to ensure high rigidity of connection with the machine body</a:t>
            </a:r>
            <a:endParaRPr lang="en-US" sz="550">
              <a:solidFill>
                <a:srgbClr val="77787B"/>
              </a:solidFill>
              <a:latin typeface="Tahoma" panose="020B0604030504040204"/>
            </a:endParaRPr>
          </a:p>
        </p:txBody>
      </p:sp>
      <p:sp>
        <p:nvSpPr>
          <p:cNvPr id="14" name="矩形 13"/>
          <p:cNvSpPr/>
          <p:nvPr/>
        </p:nvSpPr>
        <p:spPr>
          <a:xfrm>
            <a:off x="10117455" y="2572639"/>
            <a:ext cx="1880616" cy="621792"/>
          </a:xfrm>
          <a:prstGeom prst="rect">
            <a:avLst/>
          </a:prstGeom>
          <a:solidFill>
            <a:srgbClr val="FFFFFF"/>
          </a:solidFill>
        </p:spPr>
        <p:txBody>
          <a:bodyPr lIns="0" tIns="0" rIns="0" bIns="0">
            <a:noAutofit/>
          </a:bodyPr>
          <a:p>
            <a:pPr indent="0" algn="just">
              <a:lnSpc>
                <a:spcPct val="120000"/>
              </a:lnSpc>
            </a:pPr>
            <a:r>
              <a:rPr lang="en-US" sz="800">
                <a:solidFill>
                  <a:srgbClr val="77787B"/>
                </a:solidFill>
                <a:latin typeface="Tahoma" panose="020B0604030504040204"/>
              </a:rPr>
              <a:t>Трехосевой диапазон увеличен, и используется удлиненный ползунок типа 45. Встроенная полностью герметичная, с высоким крутящим моментом несущая способность лучшего шарикового и шарикового цепного рулевого управления и направляющей конструкции, что делает работу плавной и плавной. Разумная конфигурация позволяет машина для обеспечения чрезвычайно высокой стабильности обработки.</a:t>
            </a:r>
            <a:endParaRPr lang="en-US" sz="800">
              <a:solidFill>
                <a:srgbClr val="77787B"/>
              </a:solidFill>
              <a:latin typeface="Tahoma" panose="020B0604030504040204"/>
            </a:endParaRPr>
          </a:p>
        </p:txBody>
      </p:sp>
      <p:sp>
        <p:nvSpPr>
          <p:cNvPr id="15" name="矩形 14"/>
          <p:cNvSpPr/>
          <p:nvPr/>
        </p:nvSpPr>
        <p:spPr>
          <a:xfrm>
            <a:off x="11119104" y="4876800"/>
            <a:ext cx="1475232" cy="420624"/>
          </a:xfrm>
          <a:prstGeom prst="rect">
            <a:avLst/>
          </a:prstGeom>
          <a:solidFill>
            <a:srgbClr val="FFFFFF"/>
          </a:solidFill>
        </p:spPr>
        <p:txBody>
          <a:bodyPr lIns="0" tIns="0" rIns="0" bIns="0">
            <a:noAutofit/>
          </a:bodyPr>
          <a:p>
            <a:pPr indent="0" algn="just">
              <a:lnSpc>
                <a:spcPct val="121000"/>
              </a:lnSpc>
            </a:pPr>
            <a:r>
              <a:rPr lang="en-US" sz="800">
                <a:solidFill>
                  <a:srgbClr val="77787B"/>
                </a:solidFill>
                <a:latin typeface="Tahoma" panose="020B0604030504040204"/>
              </a:rPr>
              <a:t>Ползунок оси Z удлинен и несет нагрузку, что повышает его жесткость и обеспечивает высокую точность и стабильность в процессе обработки.</a:t>
            </a:r>
            <a:endParaRPr lang="en-US" sz="800">
              <a:solidFill>
                <a:srgbClr val="77787B"/>
              </a:solidFill>
              <a:latin typeface="Tahoma" panose="020B0604030504040204"/>
            </a:endParaRPr>
          </a:p>
        </p:txBody>
      </p:sp>
      <p:sp>
        <p:nvSpPr>
          <p:cNvPr id="16" name="矩形 15"/>
          <p:cNvSpPr/>
          <p:nvPr/>
        </p:nvSpPr>
        <p:spPr>
          <a:xfrm>
            <a:off x="10045065" y="1710055"/>
            <a:ext cx="2466340" cy="417830"/>
          </a:xfrm>
          <a:prstGeom prst="rect">
            <a:avLst/>
          </a:prstGeom>
          <a:solidFill>
            <a:srgbClr val="FFFFFF"/>
          </a:solidFill>
        </p:spPr>
        <p:txBody>
          <a:bodyPr lIns="0" tIns="0" rIns="0" bIns="0">
            <a:noAutofit/>
          </a:bodyPr>
          <a:p>
            <a:pPr indent="0" algn="just">
              <a:lnSpc>
                <a:spcPct val="119000"/>
              </a:lnSpc>
            </a:pPr>
            <a:r>
              <a:rPr lang="en-US" sz="800">
                <a:solidFill>
                  <a:srgbClr val="77787B"/>
                </a:solidFill>
                <a:latin typeface="Tahoma" panose="020B0604030504040204"/>
              </a:rPr>
              <a:t>Ось Z не имеет конструкции противовеса и оснащена тормозным серводвигателем для улучшения характеристик привода оси Z, достижения высокой скорости и оптимальной производительности.</a:t>
            </a:r>
            <a:endParaRPr lang="en-US" sz="800">
              <a:solidFill>
                <a:srgbClr val="77787B"/>
              </a:solidFill>
              <a:latin typeface="Tahoma" panose="020B0604030504040204"/>
            </a:endParaRPr>
          </a:p>
        </p:txBody>
      </p:sp>
      <p:sp>
        <p:nvSpPr>
          <p:cNvPr id="17" name="矩形 16"/>
          <p:cNvSpPr/>
          <p:nvPr/>
        </p:nvSpPr>
        <p:spPr>
          <a:xfrm>
            <a:off x="11344656" y="6669024"/>
            <a:ext cx="1237488" cy="304800"/>
          </a:xfrm>
          <a:prstGeom prst="rect">
            <a:avLst/>
          </a:prstGeom>
          <a:solidFill>
            <a:srgbClr val="FFFFFF"/>
          </a:solidFill>
        </p:spPr>
        <p:txBody>
          <a:bodyPr lIns="0" tIns="0" rIns="0" bIns="0">
            <a:noAutofit/>
          </a:bodyPr>
          <a:p>
            <a:pPr indent="0">
              <a:lnSpc>
                <a:spcPct val="131000"/>
              </a:lnSpc>
            </a:pPr>
            <a:r>
              <a:rPr lang="en-US" sz="800">
                <a:solidFill>
                  <a:srgbClr val="77787B"/>
                </a:solidFill>
                <a:latin typeface="Tahoma" panose="020B0604030504040204"/>
              </a:rPr>
              <a:t>Благодаря большой длине хода и большому весу машина устойчива, ударопрочна и работает жестко.</a:t>
            </a:r>
            <a:endParaRPr lang="en-US" sz="800">
              <a:solidFill>
                <a:srgbClr val="77787B"/>
              </a:solidFill>
              <a:latin typeface="Tahoma" panose="020B0604030504040204"/>
            </a:endParaRPr>
          </a:p>
        </p:txBody>
      </p:sp>
      <p:sp>
        <p:nvSpPr>
          <p:cNvPr id="18" name="矩形 17"/>
          <p:cNvSpPr/>
          <p:nvPr/>
        </p:nvSpPr>
        <p:spPr>
          <a:xfrm>
            <a:off x="2700655" y="8249920"/>
            <a:ext cx="1410970" cy="582295"/>
          </a:xfrm>
          <a:prstGeom prst="rect">
            <a:avLst/>
          </a:prstGeom>
          <a:solidFill>
            <a:srgbClr val="FFFFFF"/>
          </a:solidFill>
        </p:spPr>
        <p:txBody>
          <a:bodyPr lIns="0" tIns="0" rIns="0" bIns="0">
            <a:noAutofit/>
          </a:bodyPr>
          <a:p>
            <a:pPr indent="0">
              <a:lnSpc>
                <a:spcPts val="1200"/>
              </a:lnSpc>
            </a:pPr>
            <a:r>
              <a:rPr lang="en-US" sz="800" b="1">
                <a:solidFill>
                  <a:srgbClr val="77787B"/>
                </a:solidFill>
                <a:latin typeface="Arial" panose="020B0604020202020204" pitchFamily="34" charset="0"/>
                <a:cs typeface="Arial" panose="020B0604020202020204" pitchFamily="34" charset="0"/>
                <a:sym typeface="+mn-ea"/>
              </a:rPr>
              <a:t>Удлиненный скользящий блок для большей стабильности во время обработки.</a:t>
            </a:r>
            <a:endParaRPr lang="en-US" sz="800" b="1">
              <a:solidFill>
                <a:srgbClr val="77787B"/>
              </a:solidFill>
              <a:latin typeface="Arial" panose="020B0604020202020204" pitchFamily="34" charset="0"/>
              <a:cs typeface="Arial" panose="020B0604020202020204" pitchFamily="34" charset="0"/>
              <a:sym typeface="+mn-ea"/>
            </a:endParaRPr>
          </a:p>
        </p:txBody>
      </p:sp>
      <p:sp>
        <p:nvSpPr>
          <p:cNvPr id="19" name="矩形 18"/>
          <p:cNvSpPr/>
          <p:nvPr/>
        </p:nvSpPr>
        <p:spPr>
          <a:xfrm>
            <a:off x="2851785" y="4086860"/>
            <a:ext cx="1639570" cy="1262380"/>
          </a:xfrm>
          <a:prstGeom prst="rect">
            <a:avLst/>
          </a:prstGeom>
          <a:solidFill>
            <a:srgbClr val="FFFFFF"/>
          </a:solidFill>
        </p:spPr>
        <p:txBody>
          <a:bodyPr lIns="0" tIns="0" rIns="0" bIns="0">
            <a:noAutofit/>
          </a:bodyPr>
          <a:p>
            <a:pPr indent="0" algn="just">
              <a:lnSpc>
                <a:spcPct val="181000"/>
              </a:lnSpc>
            </a:pPr>
            <a:r>
              <a:rPr lang="en-US" sz="800">
                <a:solidFill>
                  <a:srgbClr val="77787B"/>
                </a:solidFill>
                <a:latin typeface="Tahoma" panose="020B0604030504040204"/>
              </a:rPr>
              <a:t>В подшипнике шпинделя используется импортный высокоточный наклонный шарикоподшипник с предварительным натягом для обеспечения максимальной жесткости и точности шпинделя Сервошпиндель переменного тока с высоким крутящим моментом используется для мощной резки Он особенно подходит для случаев обработки с высоким крутящим моментом и может повысить эффективность обработки. Возможен прямой шпиндель, максимальная скорость может достигать 15000 об/мин.</a:t>
            </a:r>
            <a:endParaRPr lang="en-US" sz="800">
              <a:solidFill>
                <a:srgbClr val="77787B"/>
              </a:solidFill>
              <a:latin typeface="Tahoma" panose="020B0604030504040204"/>
            </a:endParaRPr>
          </a:p>
        </p:txBody>
      </p:sp>
      <p:sp>
        <p:nvSpPr>
          <p:cNvPr id="21" name="矩形 20"/>
          <p:cNvSpPr/>
          <p:nvPr/>
        </p:nvSpPr>
        <p:spPr>
          <a:xfrm>
            <a:off x="2858770" y="2142490"/>
            <a:ext cx="2209800" cy="1313180"/>
          </a:xfrm>
          <a:prstGeom prst="rect">
            <a:avLst/>
          </a:prstGeom>
          <a:solidFill>
            <a:srgbClr val="FFFFFF"/>
          </a:solidFill>
        </p:spPr>
        <p:txBody>
          <a:bodyPr lIns="0" tIns="0" rIns="0" bIns="0">
            <a:noAutofit/>
          </a:bodyPr>
          <a:p>
            <a:pPr indent="0">
              <a:lnSpc>
                <a:spcPct val="105000"/>
              </a:lnSpc>
            </a:pPr>
            <a:r>
              <a:rPr lang="en-US" sz="1500">
                <a:solidFill>
                  <a:srgbClr val="EF4857"/>
                </a:solidFill>
                <a:latin typeface="Tahoma" panose="020B0604030504040204"/>
              </a:rPr>
              <a:t>Шпиндель принимает воздушное уплотнение</a:t>
            </a:r>
            <a:endParaRPr lang="en-US" sz="1500">
              <a:solidFill>
                <a:srgbClr val="EF4857"/>
              </a:solidFill>
              <a:latin typeface="Tahoma" panose="020B0604030504040204"/>
            </a:endParaRPr>
          </a:p>
          <a:p>
            <a:pPr indent="0">
              <a:lnSpc>
                <a:spcPct val="105000"/>
              </a:lnSpc>
            </a:pPr>
            <a:r>
              <a:rPr lang="en-US" sz="800" b="1">
                <a:solidFill>
                  <a:srgbClr val="77787B"/>
                </a:solidFill>
                <a:latin typeface="微软雅黑" panose="020B0503020204020204" charset="-122"/>
              </a:rPr>
              <a:t>Верхняя часть шпинделя имеет лабиринтную конструкцию, чтобы эффективно предотвратить попадание масляного тумана в шпиндель, а благодаря воздушной завесе шпинделя для продувки воздухом срок службы шпинделя значительно увеличивается.</a:t>
            </a:r>
            <a:endParaRPr lang="en-US" sz="800" b="1">
              <a:solidFill>
                <a:srgbClr val="77787B"/>
              </a:solidFill>
              <a:latin typeface="微软雅黑" panose="020B0503020204020204" charset="-122"/>
            </a:endParaRPr>
          </a:p>
        </p:txBody>
      </p:sp>
      <p:sp>
        <p:nvSpPr>
          <p:cNvPr id="22" name="矩形 21"/>
          <p:cNvSpPr/>
          <p:nvPr/>
        </p:nvSpPr>
        <p:spPr>
          <a:xfrm>
            <a:off x="2844419" y="3942969"/>
            <a:ext cx="469392" cy="152400"/>
          </a:xfrm>
          <a:prstGeom prst="rect">
            <a:avLst/>
          </a:prstGeom>
          <a:solidFill>
            <a:srgbClr val="FFFFFF"/>
          </a:solidFill>
        </p:spPr>
        <p:txBody>
          <a:bodyPr wrap="none" lIns="0" tIns="0" rIns="0" bIns="0">
            <a:noAutofit/>
          </a:bodyPr>
          <a:p>
            <a:pPr indent="0"/>
            <a:r>
              <a:rPr lang="en-US" sz="625" b="1">
                <a:solidFill>
                  <a:srgbClr val="77787B"/>
                </a:solidFill>
                <a:latin typeface="微软雅黑" panose="020B0503020204020204" charset="-122"/>
              </a:rPr>
              <a:t>.</a:t>
            </a:r>
            <a:endParaRPr lang="en-US" sz="625" b="1">
              <a:solidFill>
                <a:srgbClr val="77787B"/>
              </a:solidFill>
              <a:latin typeface="微软雅黑" panose="020B0503020204020204" charset="-122"/>
            </a:endParaRPr>
          </a:p>
        </p:txBody>
      </p:sp>
      <p:graphicFrame>
        <p:nvGraphicFramePr>
          <p:cNvPr id="23" name="表格 22"/>
          <p:cNvGraphicFramePr>
            <a:graphicFrameLocks noGrp="1"/>
          </p:cNvGraphicFramePr>
          <p:nvPr>
            <p:custDataLst>
              <p:tags r:id="rId10"/>
            </p:custDataLst>
          </p:nvPr>
        </p:nvGraphicFramePr>
        <p:xfrm>
          <a:off x="4852416" y="4882896"/>
          <a:ext cx="3270504" cy="1179576"/>
        </p:xfrm>
        <a:graphic>
          <a:graphicData uri="http://schemas.openxmlformats.org/drawingml/2006/table">
            <a:tbl>
              <a:tblPr/>
              <a:tblGrid>
                <a:gridCol w="984504"/>
                <a:gridCol w="2286000"/>
              </a:tblGrid>
              <a:tr h="320040">
                <a:tc rowSpan="2">
                  <a:txBody>
                    <a:bodyPr>
                      <a:spAutoFit/>
                    </a:bodyPr>
                    <a:p>
                      <a:endParaRPr sz="1600"/>
                    </a:p>
                  </a:txBody>
                  <a:tcPr marL="0" marR="0" marT="0" marB="0"/>
                </a:tc>
                <a:tc>
                  <a:txBody>
                    <a:bodyPr>
                      <a:spAutoFit/>
                    </a:bodyPr>
                    <a:p>
                      <a:pPr indent="0" algn="ctr"/>
                      <a:r>
                        <a:rPr lang="en-US" sz="800" b="1">
                          <a:solidFill>
                            <a:srgbClr val="48484A"/>
                          </a:solidFill>
                          <a:latin typeface="Arial" panose="020B0604020202020204"/>
                        </a:rPr>
                        <a:t>1000mm</a:t>
                      </a:r>
                      <a:endParaRPr lang="en-US" sz="800" b="1">
                        <a:solidFill>
                          <a:srgbClr val="48484A"/>
                        </a:solidFill>
                        <a:latin typeface="Arial" panose="020B0604020202020204"/>
                      </a:endParaRPr>
                    </a:p>
                  </a:txBody>
                  <a:tcPr marL="0" marR="0" marT="0" marB="0" anchor="b">
                    <a:solidFill>
                      <a:srgbClr val="D1D5D6"/>
                    </a:solidFill>
                  </a:tcPr>
                </a:tc>
              </a:tr>
              <a:tr h="316992">
                <a:tc vMerge="1">
                  <a:tcPr marL="0" marR="0" marT="0" marB="0"/>
                </a:tc>
                <a:tc>
                  <a:txBody>
                    <a:bodyPr>
                      <a:spAutoFit/>
                    </a:bodyPr>
                    <a:p>
                      <a:pPr indent="0"/>
                      <a:r>
                        <a:rPr lang="en-US" sz="1000">
                          <a:solidFill>
                            <a:srgbClr val="77787B"/>
                          </a:solidFill>
                          <a:latin typeface="MingLiU"/>
                        </a:rPr>
                        <a:t>.       </a:t>
                      </a:r>
                      <a:r>
                        <a:rPr lang="zh-TW" sz="1000" u="sng">
                          <a:solidFill>
                            <a:srgbClr val="B96060"/>
                          </a:solidFill>
                          <a:latin typeface="MingLiU"/>
                          <a:ea typeface="MingLiU"/>
                        </a:rPr>
                        <a:t>寻 </a:t>
                      </a:r>
                      <a:r>
                        <a:rPr lang="en-US" sz="1200" b="1" u="sng">
                          <a:solidFill>
                            <a:srgbClr val="2D6393"/>
                          </a:solidFill>
                          <a:latin typeface="Arial" panose="020B0604020202020204"/>
                        </a:rPr>
                        <a:t>6</a:t>
                      </a:r>
                      <a:r>
                        <a:rPr lang="en-US" sz="1200" b="1">
                          <a:solidFill>
                            <a:srgbClr val="2D6393"/>
                          </a:solidFill>
                          <a:latin typeface="Arial" panose="020B0604020202020204"/>
                        </a:rPr>
                        <a:t>00kg</a:t>
                      </a:r>
                      <a:endParaRPr lang="en-US" sz="1200" b="1">
                        <a:solidFill>
                          <a:srgbClr val="2D6393"/>
                        </a:solidFill>
                        <a:latin typeface="Arial" panose="020B0604020202020204"/>
                      </a:endParaRPr>
                    </a:p>
                  </a:txBody>
                  <a:tcPr marL="0" marR="0" marT="0" marB="0">
                    <a:solidFill>
                      <a:srgbClr val="D1D5D6"/>
                    </a:solidFill>
                  </a:tcPr>
                </a:tc>
              </a:tr>
              <a:tr h="542544">
                <a:tc>
                  <a:txBody>
                    <a:bodyPr>
                      <a:spAutoFit/>
                    </a:bodyPr>
                    <a:p>
                      <a:endParaRPr sz="2600"/>
                    </a:p>
                  </a:txBody>
                  <a:tcPr marL="0" marR="0" marT="0" marB="0"/>
                </a:tc>
                <a:tc>
                  <a:txBody>
                    <a:bodyPr>
                      <a:spAutoFit/>
                    </a:bodyPr>
                    <a:p>
                      <a:pPr indent="0"/>
                      <a:r>
                        <a:rPr lang="en-US" sz="550">
                          <a:solidFill>
                            <a:srgbClr val="68686A"/>
                          </a:solidFill>
                          <a:latin typeface="Times New Roman" panose="02020603050405020304"/>
                        </a:rPr>
                        <a:t>*</a:t>
                      </a:r>
                      <a:endParaRPr lang="en-US" sz="550">
                        <a:solidFill>
                          <a:srgbClr val="68686A"/>
                        </a:solidFill>
                        <a:latin typeface="Times New Roman" panose="02020603050405020304"/>
                      </a:endParaRPr>
                    </a:p>
                    <a:p>
                      <a:pPr marL="1335405" indent="0">
                        <a:lnSpc>
                          <a:spcPct val="95000"/>
                        </a:lnSpc>
                      </a:pPr>
                      <a:r>
                        <a:rPr lang="en-US" sz="550">
                          <a:solidFill>
                            <a:srgbClr val="68686A"/>
                          </a:solidFill>
                          <a:latin typeface="Times New Roman" panose="02020603050405020304"/>
                        </a:rPr>
                        <a:t>•</a:t>
                      </a:r>
                      <a:endParaRPr lang="en-US" sz="550">
                        <a:solidFill>
                          <a:srgbClr val="68686A"/>
                        </a:solidFill>
                        <a:latin typeface="Times New Roman" panose="02020603050405020304"/>
                      </a:endParaRPr>
                    </a:p>
                    <a:p>
                      <a:pPr indent="0" algn="r">
                        <a:lnSpc>
                          <a:spcPct val="75000"/>
                        </a:lnSpc>
                      </a:pPr>
                      <a:r>
                        <a:rPr lang="en-US" sz="550">
                          <a:solidFill>
                            <a:srgbClr val="68686A"/>
                          </a:solidFill>
                          <a:latin typeface="Times New Roman" panose="02020603050405020304"/>
                        </a:rPr>
                        <a:t>•  1</a:t>
                      </a:r>
                      <a:endParaRPr lang="en-US" sz="550">
                        <a:solidFill>
                          <a:srgbClr val="68686A"/>
                        </a:solidFill>
                        <a:latin typeface="Times New Roman" panose="02020603050405020304"/>
                      </a:endParaRPr>
                    </a:p>
                    <a:p>
                      <a:pPr indent="304800">
                        <a:lnSpc>
                          <a:spcPct val="87000"/>
                        </a:lnSpc>
                      </a:pPr>
                      <a:r>
                        <a:rPr lang="en-US" sz="550">
                          <a:solidFill>
                            <a:srgbClr val="68686A"/>
                          </a:solidFill>
                          <a:latin typeface="Times New Roman" panose="02020603050405020304"/>
                        </a:rPr>
                        <a:t>•</a:t>
                      </a:r>
                      <a:endParaRPr lang="en-US" sz="550">
                        <a:solidFill>
                          <a:srgbClr val="68686A"/>
                        </a:solidFill>
                        <a:latin typeface="Times New Roman" panose="02020603050405020304"/>
                      </a:endParaRPr>
                    </a:p>
                    <a:p>
                      <a:pPr marL="1144905" indent="0">
                        <a:lnSpc>
                          <a:spcPct val="75000"/>
                        </a:lnSpc>
                      </a:pPr>
                      <a:r>
                        <a:rPr lang="en-US" sz="550">
                          <a:solidFill>
                            <a:srgbClr val="D62D2F"/>
                          </a:solidFill>
                          <a:latin typeface="Times New Roman" panose="02020603050405020304"/>
                        </a:rPr>
                        <a:t>i</a:t>
                      </a:r>
                      <a:endParaRPr lang="en-US" sz="550">
                        <a:solidFill>
                          <a:srgbClr val="D62D2F"/>
                        </a:solidFill>
                        <a:latin typeface="Times New Roman" panose="02020603050405020304"/>
                      </a:endParaRPr>
                    </a:p>
                    <a:p>
                      <a:pPr indent="0">
                        <a:lnSpc>
                          <a:spcPct val="75000"/>
                        </a:lnSpc>
                      </a:pPr>
                      <a:r>
                        <a:rPr lang="en-US" sz="550">
                          <a:solidFill>
                            <a:srgbClr val="68686A"/>
                          </a:solidFill>
                          <a:latin typeface="Times New Roman" panose="02020603050405020304"/>
                        </a:rPr>
                        <a:t>—.    •                        </a:t>
                      </a:r>
                      <a:r>
                        <a:rPr lang="en-US" sz="550">
                          <a:solidFill>
                            <a:srgbClr val="D62D2F"/>
                          </a:solidFill>
                          <a:latin typeface="Times New Roman" panose="02020603050405020304"/>
                        </a:rPr>
                        <a:t>i                  </a:t>
                      </a:r>
                      <a:r>
                        <a:rPr lang="en-US" sz="550">
                          <a:solidFill>
                            <a:srgbClr val="68686A"/>
                          </a:solidFill>
                          <a:latin typeface="Times New Roman" panose="02020603050405020304"/>
                        </a:rPr>
                        <a:t>»</a:t>
                      </a:r>
                      <a:endParaRPr lang="en-US" sz="550">
                        <a:solidFill>
                          <a:srgbClr val="68686A"/>
                        </a:solidFill>
                        <a:latin typeface="Times New Roman" panose="02020603050405020304"/>
                      </a:endParaRPr>
                    </a:p>
                    <a:p>
                      <a:pPr marL="1144905" indent="0">
                        <a:lnSpc>
                          <a:spcPct val="75000"/>
                        </a:lnSpc>
                      </a:pPr>
                      <a:r>
                        <a:rPr lang="en-US" sz="550">
                          <a:solidFill>
                            <a:srgbClr val="D62D2F"/>
                          </a:solidFill>
                          <a:latin typeface="Times New Roman" panose="02020603050405020304"/>
                        </a:rPr>
                        <a:t>i</a:t>
                      </a:r>
                      <a:endParaRPr lang="en-US" sz="550">
                        <a:solidFill>
                          <a:srgbClr val="D62D2F"/>
                        </a:solidFill>
                        <a:latin typeface="Times New Roman" panose="02020603050405020304"/>
                      </a:endParaRPr>
                    </a:p>
                  </a:txBody>
                  <a:tcPr marL="0" marR="0" marT="0" marB="0">
                    <a:solidFill>
                      <a:srgbClr val="D1D5D6"/>
                    </a:solidFill>
                  </a:tcPr>
                </a:tc>
              </a:tr>
            </a:tbl>
          </a:graphicData>
        </a:graphic>
      </p:graphicFrame>
      <p:sp>
        <p:nvSpPr>
          <p:cNvPr id="24" name="矩形 23"/>
          <p:cNvSpPr/>
          <p:nvPr/>
        </p:nvSpPr>
        <p:spPr>
          <a:xfrm>
            <a:off x="5032248" y="8698992"/>
            <a:ext cx="5657088" cy="1054608"/>
          </a:xfrm>
          <a:prstGeom prst="rect">
            <a:avLst/>
          </a:prstGeom>
          <a:solidFill>
            <a:srgbClr val="FFFFFF"/>
          </a:solidFill>
        </p:spPr>
        <p:txBody>
          <a:bodyPr lIns="0" tIns="0" rIns="0" bIns="0">
            <a:noAutofit/>
          </a:bodyPr>
          <a:p>
            <a:pPr indent="88900"/>
            <a:r>
              <a:rPr lang="en-US" sz="1600">
                <a:solidFill>
                  <a:srgbClr val="EF4857"/>
                </a:solidFill>
                <a:latin typeface="Tahoma" panose="020B0604030504040204"/>
              </a:rPr>
              <a:t>Благодаря большому диапазону может быть обеспечена высокая стабильность в процессе обработки.</a:t>
            </a:r>
            <a:endParaRPr lang="en-US" sz="1600">
              <a:solidFill>
                <a:srgbClr val="EF4857"/>
              </a:solidFill>
              <a:latin typeface="Tahoma" panose="020B0604030504040204"/>
            </a:endParaRPr>
          </a:p>
          <a:p>
            <a:pPr indent="88900"/>
            <a:r>
              <a:rPr lang="en-US" sz="2800" i="1">
                <a:solidFill>
                  <a:srgbClr val="EF4857"/>
                </a:solidFill>
                <a:latin typeface="Courier New" panose="02070309020205020404"/>
              </a:rPr>
              <a:t>VH-85</a:t>
            </a:r>
            <a:r>
              <a:rPr lang="en-US" sz="2800">
                <a:solidFill>
                  <a:srgbClr val="EF4857"/>
                </a:solidFill>
                <a:latin typeface="Tahoma" panose="020B0604030504040204"/>
              </a:rPr>
              <a:t> </a:t>
            </a:r>
            <a:r>
              <a:rPr lang="en-US" sz="2800">
                <a:solidFill>
                  <a:srgbClr val="231F20"/>
                </a:solidFill>
                <a:latin typeface="Tahoma" panose="020B0604030504040204"/>
              </a:rPr>
              <a:t>Model details display</a:t>
            </a:r>
            <a:endParaRPr lang="en-US" sz="2800">
              <a:solidFill>
                <a:srgbClr val="231F20"/>
              </a:solidFill>
              <a:latin typeface="Tahoma" panose="020B0604030504040204"/>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6454" y="1306285"/>
            <a:ext cx="5708165" cy="7500511"/>
          </a:xfrm>
          <a:prstGeom prst="rect">
            <a:avLst/>
          </a:prstGeom>
        </p:spPr>
      </p:pic>
      <p:pic>
        <p:nvPicPr>
          <p:cNvPr id="3" name="图片 2"/>
          <p:cNvPicPr>
            <a:picLocks noChangeAspect="1"/>
          </p:cNvPicPr>
          <p:nvPr/>
        </p:nvPicPr>
        <p:blipFill>
          <a:blip r:embed="rId2"/>
          <a:stretch>
            <a:fillRect/>
          </a:stretch>
        </p:blipFill>
        <p:spPr>
          <a:xfrm>
            <a:off x="8979954" y="6689398"/>
            <a:ext cx="4897053" cy="1017687"/>
          </a:xfrm>
          <a:prstGeom prst="rect">
            <a:avLst/>
          </a:prstGeom>
        </p:spPr>
      </p:pic>
      <p:pic>
        <p:nvPicPr>
          <p:cNvPr id="4" name="图片 3"/>
          <p:cNvPicPr>
            <a:picLocks noChangeAspect="1"/>
          </p:cNvPicPr>
          <p:nvPr/>
        </p:nvPicPr>
        <p:blipFill>
          <a:blip r:embed="rId3"/>
          <a:stretch>
            <a:fillRect/>
          </a:stretch>
        </p:blipFill>
        <p:spPr>
          <a:xfrm>
            <a:off x="8973879" y="7764805"/>
            <a:ext cx="2709783" cy="947816"/>
          </a:xfrm>
          <a:prstGeom prst="rect">
            <a:avLst/>
          </a:prstGeom>
        </p:spPr>
      </p:pic>
      <p:sp>
        <p:nvSpPr>
          <p:cNvPr id="5" name="矩形 4"/>
          <p:cNvSpPr/>
          <p:nvPr/>
        </p:nvSpPr>
        <p:spPr>
          <a:xfrm>
            <a:off x="340241" y="227840"/>
            <a:ext cx="2861677" cy="239992"/>
          </a:xfrm>
          <a:prstGeom prst="rect">
            <a:avLst/>
          </a:prstGeom>
          <a:solidFill>
            <a:srgbClr val="FFFFFF"/>
          </a:solidFill>
        </p:spPr>
        <p:txBody>
          <a:bodyPr wrap="none" lIns="0" tIns="0" rIns="0" bIns="0">
            <a:noAutofit/>
          </a:bodyPr>
          <a:p>
            <a:pPr indent="0"/>
            <a:r>
              <a:rPr lang="zh-TW" sz="1500" i="1" cap="small">
                <a:solidFill>
                  <a:srgbClr val="EF4857"/>
                </a:solidFill>
                <a:latin typeface="Arial" panose="020B0604020202020204"/>
                <a:ea typeface="Arial" panose="020B0604020202020204"/>
              </a:rPr>
              <a:t>/ </a:t>
            </a:r>
            <a:r>
              <a:rPr lang="en-US" sz="1500" i="1" cap="small">
                <a:solidFill>
                  <a:srgbClr val="EF4857"/>
                </a:solidFill>
                <a:latin typeface="Arial" panose="020B0604020202020204"/>
              </a:rPr>
              <a:t>vseries vertical machining center</a:t>
            </a:r>
            <a:endParaRPr lang="en-US" sz="1500" i="1" cap="small">
              <a:solidFill>
                <a:srgbClr val="EF4857"/>
              </a:solidFill>
              <a:latin typeface="Arial" panose="020B0604020202020204"/>
            </a:endParaRPr>
          </a:p>
        </p:txBody>
      </p:sp>
      <p:sp>
        <p:nvSpPr>
          <p:cNvPr id="7" name="矩形 6"/>
          <p:cNvSpPr/>
          <p:nvPr/>
        </p:nvSpPr>
        <p:spPr>
          <a:xfrm>
            <a:off x="3244449" y="4496053"/>
            <a:ext cx="2077905" cy="695673"/>
          </a:xfrm>
          <a:prstGeom prst="rect">
            <a:avLst/>
          </a:prstGeom>
          <a:solidFill>
            <a:srgbClr val="FFFFFF"/>
          </a:solidFill>
        </p:spPr>
        <p:txBody>
          <a:bodyPr lIns="0" tIns="0" rIns="0" bIns="0">
            <a:noAutofit/>
          </a:bodyPr>
          <a:p>
            <a:pPr indent="0" algn="ctr">
              <a:spcAft>
                <a:spcPts val="560"/>
              </a:spcAft>
            </a:pPr>
            <a:r>
              <a:rPr lang="en-US" sz="1700" b="1">
                <a:solidFill>
                  <a:srgbClr val="757577"/>
                </a:solidFill>
                <a:latin typeface="Tahoma" panose="020B0604030504040204"/>
              </a:rPr>
              <a:t>VH-1380</a:t>
            </a:r>
            <a:endParaRPr lang="en-US" sz="1700" b="1">
              <a:solidFill>
                <a:srgbClr val="757577"/>
              </a:solidFill>
              <a:latin typeface="Tahoma" panose="020B0604030504040204"/>
            </a:endParaRPr>
          </a:p>
          <a:p>
            <a:pPr indent="0"/>
            <a:r>
              <a:rPr lang="en-US" sz="1000">
                <a:solidFill>
                  <a:srgbClr val="7D7E82"/>
                </a:solidFill>
                <a:latin typeface="Arial" panose="020B0604020202020204"/>
              </a:rPr>
              <a:t>VERTICAL MACHINING CENTER</a:t>
            </a:r>
            <a:endParaRPr lang="en-US" sz="1000">
              <a:solidFill>
                <a:srgbClr val="7D7E82"/>
              </a:solidFill>
              <a:latin typeface="Arial" panose="020B0604020202020204"/>
            </a:endParaRPr>
          </a:p>
        </p:txBody>
      </p:sp>
      <p:sp>
        <p:nvSpPr>
          <p:cNvPr id="8" name="矩形 7"/>
          <p:cNvSpPr/>
          <p:nvPr/>
        </p:nvSpPr>
        <p:spPr>
          <a:xfrm>
            <a:off x="3365964" y="9058939"/>
            <a:ext cx="2053602" cy="470870"/>
          </a:xfrm>
          <a:prstGeom prst="rect">
            <a:avLst/>
          </a:prstGeom>
          <a:solidFill>
            <a:srgbClr val="FFFFFF"/>
          </a:solidFill>
        </p:spPr>
        <p:txBody>
          <a:bodyPr lIns="0" tIns="0" rIns="0" bIns="0">
            <a:noAutofit/>
          </a:bodyPr>
          <a:p>
            <a:pPr indent="0" algn="ctr">
              <a:spcAft>
                <a:spcPts val="560"/>
              </a:spcAft>
            </a:pPr>
            <a:r>
              <a:rPr lang="en-US" sz="1700" b="1">
                <a:solidFill>
                  <a:srgbClr val="757577"/>
                </a:solidFill>
                <a:latin typeface="Tahoma" panose="020B0604030504040204"/>
              </a:rPr>
              <a:t>VH-1680</a:t>
            </a:r>
            <a:endParaRPr lang="en-US" sz="1700" b="1">
              <a:solidFill>
                <a:srgbClr val="757577"/>
              </a:solidFill>
              <a:latin typeface="Tahoma" panose="020B0604030504040204"/>
            </a:endParaRPr>
          </a:p>
          <a:p>
            <a:pPr indent="0" algn="ctr"/>
            <a:r>
              <a:rPr lang="en-US" sz="1000">
                <a:solidFill>
                  <a:srgbClr val="7D7E82"/>
                </a:solidFill>
                <a:latin typeface="Arial" panose="020B0604020202020204"/>
              </a:rPr>
              <a:t>VERTICAL MACHINING CENTER</a:t>
            </a:r>
            <a:endParaRPr lang="en-US" sz="1000">
              <a:solidFill>
                <a:srgbClr val="7D7E82"/>
              </a:solidFill>
              <a:latin typeface="Arial" panose="020B0604020202020204"/>
            </a:endParaRPr>
          </a:p>
        </p:txBody>
      </p:sp>
      <p:sp>
        <p:nvSpPr>
          <p:cNvPr id="10" name="矩形 9"/>
          <p:cNvSpPr/>
          <p:nvPr/>
        </p:nvSpPr>
        <p:spPr>
          <a:xfrm>
            <a:off x="8925273" y="2454601"/>
            <a:ext cx="1734626" cy="546818"/>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rPr>
              <a:t>Features</a:t>
            </a:r>
            <a:endParaRPr lang="en-US" sz="2900" b="1">
              <a:solidFill>
                <a:srgbClr val="77787B"/>
              </a:solidFill>
              <a:latin typeface="Arial" panose="020B0604020202020204"/>
            </a:endParaRPr>
          </a:p>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1" name="矩形 10"/>
          <p:cNvSpPr/>
          <p:nvPr/>
        </p:nvSpPr>
        <p:spPr>
          <a:xfrm>
            <a:off x="8925273" y="3311282"/>
            <a:ext cx="4915279" cy="1114900"/>
          </a:xfrm>
          <a:prstGeom prst="rect">
            <a:avLst/>
          </a:prstGeom>
          <a:solidFill>
            <a:srgbClr val="FFFFFF"/>
          </a:solidFill>
        </p:spPr>
        <p:txBody>
          <a:bodyPr lIns="0" tIns="0" rIns="0" bIns="0">
            <a:noAutofit/>
          </a:bodyPr>
          <a:p>
            <a:pPr marL="243205" indent="-279400"/>
            <a:r>
              <a:rPr lang="en-US" sz="1000">
                <a:solidFill>
                  <a:srgbClr val="77787B"/>
                </a:solidFill>
                <a:latin typeface="Arial" panose="020B0604020202020204"/>
              </a:rPr>
              <a:t>■  The base adopts four-line rail design to improve rigidity and effectively avoid workpiece position deviation caused by large overhangs.</a:t>
            </a:r>
            <a:endParaRPr lang="en-US" sz="1000">
              <a:solidFill>
                <a:srgbClr val="77787B"/>
              </a:solidFill>
              <a:latin typeface="Arial" panose="020B0604020202020204"/>
            </a:endParaRPr>
          </a:p>
          <a:p>
            <a:pPr marL="243205" indent="-279400">
              <a:lnSpc>
                <a:spcPct val="106000"/>
              </a:lnSpc>
            </a:pPr>
            <a:r>
              <a:rPr lang="en-US" sz="1000">
                <a:solidFill>
                  <a:srgbClr val="77787B"/>
                </a:solidFill>
                <a:latin typeface="Arial" panose="020B0604020202020204"/>
              </a:rPr>
              <a:t>■  The column adopts a super-large "herringbone</a:t>
            </a:r>
            <a:r>
              <a:rPr lang="en-US" sz="1000" baseline="30000">
                <a:solidFill>
                  <a:srgbClr val="77787B"/>
                </a:solidFill>
                <a:latin typeface="Arial" panose="020B0604020202020204"/>
              </a:rPr>
              <a:t>H</a:t>
            </a:r>
            <a:r>
              <a:rPr lang="en-US" sz="1000">
                <a:solidFill>
                  <a:srgbClr val="77787B"/>
                </a:solidFill>
                <a:latin typeface="Arial" panose="020B0604020202020204"/>
              </a:rPr>
              <a:t>-shaped large-span design to improve stability.</a:t>
            </a:r>
            <a:endParaRPr lang="en-US" sz="1000">
              <a:solidFill>
                <a:srgbClr val="77787B"/>
              </a:solidFill>
              <a:latin typeface="Arial" panose="020B0604020202020204"/>
            </a:endParaRPr>
          </a:p>
          <a:p>
            <a:pPr marL="243205" indent="-279400">
              <a:lnSpc>
                <a:spcPct val="106000"/>
              </a:lnSpc>
            </a:pPr>
            <a:r>
              <a:rPr lang="en-US" sz="1000">
                <a:solidFill>
                  <a:srgbClr val="77787B"/>
                </a:solidFill>
                <a:latin typeface="Arial" panose="020B0604020202020204"/>
              </a:rPr>
              <a:t>. The spindle box adopts Jirfine's national patented built-in double-cylinder counterweight system to make processing more stable and efficient.</a:t>
            </a:r>
            <a:endParaRPr lang="en-US" sz="1000">
              <a:solidFill>
                <a:srgbClr val="77787B"/>
              </a:solidFill>
              <a:latin typeface="Arial" panose="020B0604020202020204"/>
            </a:endParaRPr>
          </a:p>
        </p:txBody>
      </p:sp>
      <p:sp>
        <p:nvSpPr>
          <p:cNvPr id="12" name="矩形 11"/>
          <p:cNvSpPr/>
          <p:nvPr/>
        </p:nvSpPr>
        <p:spPr>
          <a:xfrm>
            <a:off x="8952613" y="5006415"/>
            <a:ext cx="3098632" cy="586310"/>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rPr>
              <a:t>Application field</a:t>
            </a:r>
            <a:endParaRPr lang="en-US" sz="2900" b="1">
              <a:solidFill>
                <a:srgbClr val="77787B"/>
              </a:solidFill>
              <a:latin typeface="Arial" panose="020B0604020202020204"/>
            </a:endParaRPr>
          </a:p>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3" name="矩形 12"/>
          <p:cNvSpPr/>
          <p:nvPr/>
        </p:nvSpPr>
        <p:spPr>
          <a:xfrm>
            <a:off x="8949576" y="5860058"/>
            <a:ext cx="4918317" cy="735165"/>
          </a:xfrm>
          <a:prstGeom prst="rect">
            <a:avLst/>
          </a:prstGeom>
          <a:solidFill>
            <a:srgbClr val="FFFFFF"/>
          </a:solidFill>
        </p:spPr>
        <p:txBody>
          <a:bodyPr lIns="0" tIns="0" rIns="0" bIns="0">
            <a:noAutofit/>
          </a:bodyPr>
          <a:p>
            <a:pPr indent="0" algn="just">
              <a:lnSpc>
                <a:spcPts val="1160"/>
              </a:lnSpc>
            </a:pPr>
            <a:r>
              <a:rPr lang="en-US" sz="625" b="1">
                <a:solidFill>
                  <a:srgbClr val="77787B"/>
                </a:solidFill>
                <a:latin typeface="微软雅黑" panose="020B0503020204020204" charset="-122"/>
              </a:rPr>
              <a:t>The workpiece can automatically and continuously complete the processing of milling, drilling, boring, expanding, reaming, countersinking, tapping and other processes after one clamping. The machine tool is suitable for small and medium-sized boxes, plates, discs, valves, multi-variety and small batch processing of shells, molds and other complex parts are widely used in precision parts, 3C products, hardware, auto parts, and medical equipment industries.</a:t>
            </a:r>
            <a:endParaRPr lang="en-US" sz="625" b="1">
              <a:solidFill>
                <a:srgbClr val="77787B"/>
              </a:solidFill>
              <a:latin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2238912"/>
            <a:ext cx="7139003" cy="5498552"/>
          </a:xfrm>
          <a:prstGeom prst="rect">
            <a:avLst/>
          </a:prstGeom>
        </p:spPr>
      </p:pic>
      <p:pic>
        <p:nvPicPr>
          <p:cNvPr id="3" name="图片 2"/>
          <p:cNvPicPr>
            <a:picLocks noChangeAspect="1"/>
          </p:cNvPicPr>
          <p:nvPr/>
        </p:nvPicPr>
        <p:blipFill>
          <a:blip r:embed="rId2"/>
          <a:stretch>
            <a:fillRect/>
          </a:stretch>
        </p:blipFill>
        <p:spPr>
          <a:xfrm>
            <a:off x="8846461" y="7039133"/>
            <a:ext cx="3347737" cy="1026801"/>
          </a:xfrm>
          <a:prstGeom prst="rect">
            <a:avLst/>
          </a:prstGeom>
        </p:spPr>
      </p:pic>
      <p:pic>
        <p:nvPicPr>
          <p:cNvPr id="4" name="图片 3"/>
          <p:cNvPicPr>
            <a:picLocks noChangeAspect="1"/>
          </p:cNvPicPr>
          <p:nvPr/>
        </p:nvPicPr>
        <p:blipFill>
          <a:blip r:embed="rId3"/>
          <a:stretch>
            <a:fillRect/>
          </a:stretch>
        </p:blipFill>
        <p:spPr>
          <a:xfrm>
            <a:off x="12132776" y="7090431"/>
            <a:ext cx="1540202" cy="1023763"/>
          </a:xfrm>
          <a:prstGeom prst="rect">
            <a:avLst/>
          </a:prstGeom>
        </p:spPr>
      </p:pic>
      <p:pic>
        <p:nvPicPr>
          <p:cNvPr id="5" name="图片 4"/>
          <p:cNvPicPr>
            <a:picLocks noChangeAspect="1"/>
          </p:cNvPicPr>
          <p:nvPr/>
        </p:nvPicPr>
        <p:blipFill>
          <a:blip r:embed="rId4"/>
          <a:stretch>
            <a:fillRect/>
          </a:stretch>
        </p:blipFill>
        <p:spPr>
          <a:xfrm>
            <a:off x="8821061" y="8008221"/>
            <a:ext cx="2706745" cy="944779"/>
          </a:xfrm>
          <a:prstGeom prst="rect">
            <a:avLst/>
          </a:prstGeom>
        </p:spPr>
      </p:pic>
      <p:sp>
        <p:nvSpPr>
          <p:cNvPr id="6" name="矩形 5"/>
          <p:cNvSpPr/>
          <p:nvPr/>
        </p:nvSpPr>
        <p:spPr>
          <a:xfrm>
            <a:off x="340241" y="227840"/>
            <a:ext cx="2861677" cy="239992"/>
          </a:xfrm>
          <a:prstGeom prst="rect">
            <a:avLst/>
          </a:prstGeom>
          <a:solidFill>
            <a:srgbClr val="FFFFFF"/>
          </a:solidFill>
        </p:spPr>
        <p:txBody>
          <a:bodyPr wrap="none" lIns="0" tIns="0" rIns="0" bIns="0">
            <a:noAutofit/>
          </a:bodyPr>
          <a:p>
            <a:pPr indent="0" algn="l"/>
            <a:r>
              <a:rPr lang="zh-TW" sz="1500" i="1" cap="small">
                <a:solidFill>
                  <a:srgbClr val="EF4857"/>
                </a:solidFill>
                <a:latin typeface="Arial" panose="020B0604020202020204"/>
                <a:ea typeface="Arial" panose="020B0604020202020204"/>
              </a:rPr>
              <a:t>/ </a:t>
            </a:r>
            <a:r>
              <a:rPr lang="en-US" sz="1500" i="1" cap="small">
                <a:solidFill>
                  <a:srgbClr val="EF4857"/>
                </a:solidFill>
                <a:latin typeface="Arial" panose="020B0604020202020204"/>
              </a:rPr>
              <a:t>Вертикальный обрабатывающий центр серии V</a:t>
            </a:r>
            <a:endParaRPr lang="en-US" sz="1500" i="1" cap="small">
              <a:solidFill>
                <a:srgbClr val="EF4857"/>
              </a:solidFill>
              <a:latin typeface="Arial" panose="020B0604020202020204"/>
            </a:endParaRPr>
          </a:p>
        </p:txBody>
      </p:sp>
      <p:sp>
        <p:nvSpPr>
          <p:cNvPr id="7" name="矩形 6"/>
          <p:cNvSpPr/>
          <p:nvPr/>
        </p:nvSpPr>
        <p:spPr>
          <a:xfrm>
            <a:off x="3490516" y="6619526"/>
            <a:ext cx="1045029" cy="227841"/>
          </a:xfrm>
          <a:prstGeom prst="rect">
            <a:avLst/>
          </a:prstGeom>
          <a:solidFill>
            <a:srgbClr val="FFFFFF"/>
          </a:solidFill>
        </p:spPr>
        <p:txBody>
          <a:bodyPr wrap="none" lIns="0" tIns="0" rIns="0" bIns="0">
            <a:noAutofit/>
          </a:bodyPr>
          <a:p>
            <a:pPr indent="0" algn="r"/>
            <a:r>
              <a:rPr lang="en-US" sz="1700" b="1">
                <a:solidFill>
                  <a:srgbClr val="757577"/>
                </a:solidFill>
                <a:latin typeface="Tahoma" panose="020B0604030504040204"/>
              </a:rPr>
              <a:t>VH-1890</a:t>
            </a:r>
            <a:endParaRPr lang="en-US" sz="1700" b="1">
              <a:solidFill>
                <a:srgbClr val="757577"/>
              </a:solidFill>
              <a:latin typeface="Tahoma" panose="020B0604030504040204"/>
            </a:endParaRPr>
          </a:p>
        </p:txBody>
      </p:sp>
      <p:sp>
        <p:nvSpPr>
          <p:cNvPr id="8" name="矩形 7"/>
          <p:cNvSpPr/>
          <p:nvPr/>
        </p:nvSpPr>
        <p:spPr>
          <a:xfrm>
            <a:off x="2943699" y="6947617"/>
            <a:ext cx="2050565" cy="142780"/>
          </a:xfrm>
          <a:prstGeom prst="rect">
            <a:avLst/>
          </a:prstGeom>
          <a:solidFill>
            <a:srgbClr val="FFFFFF"/>
          </a:solidFill>
        </p:spPr>
        <p:txBody>
          <a:bodyPr wrap="none" lIns="0" tIns="0" rIns="0" bIns="0">
            <a:noAutofit/>
          </a:bodyPr>
          <a:p>
            <a:pPr indent="0" algn="r"/>
            <a:r>
              <a:rPr lang="en-US" sz="1000">
                <a:solidFill>
                  <a:srgbClr val="7D7E82"/>
                </a:solidFill>
                <a:latin typeface="Arial" panose="020B0604020202020204"/>
              </a:rPr>
              <a:t>VERTICAL MACHINING CENTER</a:t>
            </a:r>
            <a:endParaRPr lang="en-US" sz="1000">
              <a:solidFill>
                <a:srgbClr val="7D7E82"/>
              </a:solidFill>
              <a:latin typeface="Arial" panose="020B0604020202020204"/>
            </a:endParaRPr>
          </a:p>
        </p:txBody>
      </p:sp>
      <p:sp>
        <p:nvSpPr>
          <p:cNvPr id="10" name="矩形 9"/>
          <p:cNvSpPr/>
          <p:nvPr/>
        </p:nvSpPr>
        <p:spPr>
          <a:xfrm>
            <a:off x="8822055" y="2235835"/>
            <a:ext cx="3970655" cy="549910"/>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rPr>
              <a:t>Характеристики</a:t>
            </a:r>
            <a:endParaRPr lang="en-US" sz="2900" b="1">
              <a:solidFill>
                <a:srgbClr val="77787B"/>
              </a:solidFill>
              <a:latin typeface="Arial" panose="020B0604020202020204"/>
            </a:endParaRPr>
          </a:p>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1" name="矩形 10"/>
          <p:cNvSpPr/>
          <p:nvPr/>
        </p:nvSpPr>
        <p:spPr>
          <a:xfrm>
            <a:off x="8821985" y="3092555"/>
            <a:ext cx="4915280" cy="1114900"/>
          </a:xfrm>
          <a:prstGeom prst="rect">
            <a:avLst/>
          </a:prstGeom>
          <a:solidFill>
            <a:srgbClr val="FFFFFF"/>
          </a:solidFill>
        </p:spPr>
        <p:txBody>
          <a:bodyPr lIns="0" tIns="0" rIns="0" bIns="0">
            <a:noAutofit/>
          </a:bodyPr>
          <a:p>
            <a:pPr marL="243205" indent="-279400"/>
            <a:r>
              <a:rPr lang="en-US" sz="1000">
                <a:solidFill>
                  <a:srgbClr val="77787B"/>
                </a:solidFill>
                <a:latin typeface="Arial" panose="020B0604020202020204"/>
              </a:rPr>
              <a:t>■ В подшипнике шпинделя используется импортный высокоточный наклонный шарикоподшипник с предварительным натягом для обеспечения максимальной жесткости и точности шпинделя.</a:t>
            </a:r>
            <a:endParaRPr lang="en-US" sz="1000">
              <a:solidFill>
                <a:srgbClr val="77787B"/>
              </a:solidFill>
              <a:latin typeface="Arial" panose="020B0604020202020204"/>
            </a:endParaRPr>
          </a:p>
          <a:p>
            <a:pPr marL="243205" indent="-279400"/>
            <a:r>
              <a:rPr lang="en-US" sz="1000">
                <a:solidFill>
                  <a:srgbClr val="77787B"/>
                </a:solidFill>
                <a:latin typeface="Arial" panose="020B0604020202020204"/>
              </a:rPr>
              <a:t>■  Серводвигатель переменного тока шпинделя с высоким крутящим моментом используется для мощной резки и особенно подходит для обработки с высоким крутящим моментом.</a:t>
            </a:r>
            <a:endParaRPr lang="en-US" sz="1000">
              <a:solidFill>
                <a:srgbClr val="77787B"/>
              </a:solidFill>
              <a:latin typeface="Arial" panose="020B0604020202020204"/>
            </a:endParaRPr>
          </a:p>
          <a:p>
            <a:pPr marL="243205" indent="-279400"/>
            <a:r>
              <a:rPr lang="en-US" sz="1000">
                <a:solidFill>
                  <a:srgbClr val="77787B"/>
                </a:solidFill>
                <a:latin typeface="Arial" panose="020B0604020202020204"/>
              </a:rPr>
              <a:t>      Внутренняя часть основания имеет шахматное расположение солнечных ребер, которые могут обеспечить превосходную жесткость опоры и обеспечить наиболее стабильную динамическую точность.</a:t>
            </a:r>
            <a:endParaRPr lang="en-US" sz="1000">
              <a:solidFill>
                <a:srgbClr val="77787B"/>
              </a:solidFill>
              <a:latin typeface="Arial" panose="020B0604020202020204"/>
            </a:endParaRPr>
          </a:p>
        </p:txBody>
      </p:sp>
      <p:sp>
        <p:nvSpPr>
          <p:cNvPr id="12" name="矩形 11"/>
          <p:cNvSpPr/>
          <p:nvPr/>
        </p:nvSpPr>
        <p:spPr>
          <a:xfrm>
            <a:off x="8849360" y="4790440"/>
            <a:ext cx="4584065" cy="583565"/>
          </a:xfrm>
          <a:prstGeom prst="rect">
            <a:avLst/>
          </a:prstGeom>
          <a:solidFill>
            <a:srgbClr val="FFFFFF"/>
          </a:solidFill>
        </p:spPr>
        <p:txBody>
          <a:bodyPr lIns="0" tIns="0" rIns="0" bIns="0">
            <a:noAutofit/>
          </a:bodyPr>
          <a:p>
            <a:pPr indent="0"/>
            <a:r>
              <a:rPr lang="en-US" sz="2900" b="1">
                <a:solidFill>
                  <a:srgbClr val="77787B"/>
                </a:solidFill>
                <a:latin typeface="Arial" panose="020B0604020202020204"/>
              </a:rPr>
              <a:t>Область применения</a:t>
            </a:r>
            <a:endParaRPr lang="en-US" sz="2900" b="1">
              <a:solidFill>
                <a:srgbClr val="77787B"/>
              </a:solidFill>
              <a:latin typeface="Arial" panose="020B0604020202020204"/>
            </a:endParaRPr>
          </a:p>
          <a:p>
            <a:pPr indent="0"/>
            <a:r>
              <a:rPr lang="en-US" sz="1300">
                <a:solidFill>
                  <a:srgbClr val="EF4857"/>
                </a:solidFill>
                <a:latin typeface="Arial" panose="020B0604020202020204"/>
              </a:rPr>
              <a:t>&gt;&gt;&gt;&gt;&gt;</a:t>
            </a:r>
            <a:endParaRPr lang="en-US" sz="1300">
              <a:solidFill>
                <a:srgbClr val="EF4857"/>
              </a:solidFill>
              <a:latin typeface="Arial" panose="020B0604020202020204"/>
            </a:endParaRPr>
          </a:p>
        </p:txBody>
      </p:sp>
      <p:sp>
        <p:nvSpPr>
          <p:cNvPr id="13" name="矩形 12"/>
          <p:cNvSpPr/>
          <p:nvPr/>
        </p:nvSpPr>
        <p:spPr>
          <a:xfrm>
            <a:off x="8846288" y="5641331"/>
            <a:ext cx="4918317" cy="735166"/>
          </a:xfrm>
          <a:prstGeom prst="rect">
            <a:avLst/>
          </a:prstGeom>
          <a:solidFill>
            <a:srgbClr val="FFFFFF"/>
          </a:solidFill>
        </p:spPr>
        <p:txBody>
          <a:bodyPr lIns="0" tIns="0" rIns="0" bIns="0">
            <a:noAutofit/>
          </a:bodyPr>
          <a:p>
            <a:pPr indent="0" algn="just">
              <a:lnSpc>
                <a:spcPts val="1160"/>
              </a:lnSpc>
            </a:pPr>
            <a:r>
              <a:rPr lang="en-US" sz="800" b="1">
                <a:solidFill>
                  <a:srgbClr val="77787B"/>
                </a:solidFill>
                <a:latin typeface="微软雅黑" panose="020B0503020204020204" charset="-122"/>
              </a:rPr>
              <a:t>Заготовка может автоматически и непрерывно выполнять обработку фрезерования, сверления, растачивания, расширения, развертывания, зенкерования, нарезания резьбы и других процессов после одного зажима. Станок подходит для небольших и средних коробок, пластин, дисков, клапанов. Многовариантная и мелкосерийная обработка корпусов, пресс-форм и других сложных деталей широко используется в прецизионных деталях, продуктах 3C, скобяных изделиях, автозапчастях и т. Д. отрасли медицинского оборудования.</a:t>
            </a:r>
            <a:endParaRPr lang="en-US" sz="800" b="1">
              <a:solidFill>
                <a:srgbClr val="77787B"/>
              </a:solidFill>
              <a:latin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
</file>

<file path=ppt/tags/tag1.xml><?xml version="1.0" encoding="utf-8"?>
<p:tagLst xmlns:p="http://schemas.openxmlformats.org/presentationml/2006/main">
  <p:tag name="KSO_WM_UNIT_TABLE_BEAUTIFY" val="smartTable{61554807-0bf3-4098-ae99-977dc47b4461}"/>
</p:tagLst>
</file>

<file path=ppt/tags/tag2.xml><?xml version="1.0" encoding="utf-8"?>
<p:tagLst xmlns:p="http://schemas.openxmlformats.org/presentationml/2006/main">
  <p:tag name="KSO_WM_UNIT_TABLE_BEAUTIFY" val="smartTable{e19a2a9c-1837-47c4-a6c8-8d5defbf295b}"/>
</p:tagLst>
</file>

<file path=ppt/tags/tag3.xml><?xml version="1.0" encoding="utf-8"?>
<p:tagLst xmlns:p="http://schemas.openxmlformats.org/presentationml/2006/main">
  <p:tag name="KSO_WM_UNIT_PLACING_PICTURE_USER_VIEWPORT" val="{&quot;height&quot;:1062.059842519685,&quot;width&quot;:3123.9874015748032}"/>
</p:tagLst>
</file>

<file path=ppt/tags/tag4.xml><?xml version="1.0" encoding="utf-8"?>
<p:tagLst xmlns:p="http://schemas.openxmlformats.org/presentationml/2006/main">
  <p:tag name="KSO_WM_UNIT_PLACING_PICTURE_USER_VIEWPORT" val="{&quot;height&quot;:3348.8377952755905,&quot;width&quot;:8553.888188976378}"/>
</p:tagLst>
</file>

<file path=ppt/tags/tag5.xml><?xml version="1.0" encoding="utf-8"?>
<p:tagLst xmlns:p="http://schemas.openxmlformats.org/presentationml/2006/main">
  <p:tag name="KSO_WPP_MARK_KEY" val="759e5e2d-3e7f-47ac-bd8e-2cedb01d312d"/>
  <p:tag name="COMMONDATA" val="eyJoZGlkIjoiODJiNGIwYzg4MTU2YzRjYmNlNWM1OWUwYjg4ZmZhMW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104609</Words>
  <Application>WPS 演示</Application>
  <PresentationFormat/>
  <Paragraphs>11211</Paragraphs>
  <Slides>52</Slides>
  <Notes>0</Notes>
  <HiddenSlides>0</HiddenSlides>
  <MMClips>0</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52</vt:i4>
      </vt:variant>
    </vt:vector>
  </HeadingPairs>
  <TitlesOfParts>
    <vt:vector size="78" baseType="lpstr">
      <vt:lpstr>Arial</vt:lpstr>
      <vt:lpstr>宋体</vt:lpstr>
      <vt:lpstr>Wingdings</vt:lpstr>
      <vt:lpstr>Tahoma</vt:lpstr>
      <vt:lpstr>Times New Roman</vt:lpstr>
      <vt:lpstr>Times New Roman</vt:lpstr>
      <vt:lpstr>Arial</vt:lpstr>
      <vt:lpstr>微软雅黑</vt:lpstr>
      <vt:lpstr>MingLiU</vt:lpstr>
      <vt:lpstr>Segoe Print</vt:lpstr>
      <vt:lpstr>Courier New</vt:lpstr>
      <vt:lpstr>Arial Unicode MS</vt:lpstr>
      <vt:lpstr>Calibri</vt:lpstr>
      <vt:lpstr>Microsoft YaHei UI</vt:lpstr>
      <vt:lpstr>PMingLiU</vt:lpstr>
      <vt:lpstr>黑体</vt:lpstr>
      <vt:lpstr>Segoe UI Variable Display Semib</vt:lpstr>
      <vt:lpstr>Segoe UI</vt:lpstr>
      <vt:lpstr>Segoe UI Variable Display Light</vt:lpstr>
      <vt:lpstr>Segoe UI Variable Display</vt:lpstr>
      <vt:lpstr>Segoe UI Variable Display Semil</vt:lpstr>
      <vt:lpstr>Segoe UI Variable Text Semiligh</vt:lpstr>
      <vt:lpstr>Segoe UI Variable Small</vt:lpstr>
      <vt:lpstr>Sitka Text</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文档存本地丢失不负责</cp:lastModifiedBy>
  <cp:revision>6</cp:revision>
  <dcterms:created xsi:type="dcterms:W3CDTF">2023-04-27T08:39:00Z</dcterms:created>
  <dcterms:modified xsi:type="dcterms:W3CDTF">2023-05-08T12:54:54Z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AC1ECB21FFAD4ECCACB1B6F52E9DE820_12</vt:lpwstr>
  </property>
  <property fmtid="{D5CDD505-2E9C-101B-9397-08002B2CF9AE}" pid="3" name="KSOProductBuildVer">
    <vt:lpwstr>2052-11.1.0.14309</vt:lpwstr>
  </property>
</Properties>
</file>